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 id="259" r:id="rId5"/>
    <p:sldId id="262" r:id="rId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102"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30820CF-B880-4189-942D-D702A7CBA730}" type="datetimeFigureOut">
              <a:rPr lang="zh-CN" altLang="en-US" smtClean="0"/>
              <a:t>2020-01-11</a:t>
            </a:fld>
            <a:endParaRPr lang="zh-CN"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zh-CN"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0C913308-F349-4B6D-A68A-DD1791B4A57B}" type="slidenum">
              <a:rPr lang="zh-CN" altLang="en-US" smtClean="0"/>
              <a:t>‹#›</a:t>
            </a:fld>
            <a:endParaRPr lang="zh-CN"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5" name="Date Placeholder 4"/>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9" name="Content Placeholder 8"/>
          <p:cNvSpPr>
            <a:spLocks noGrp="1"/>
          </p:cNvSpPr>
          <p:nvPr>
            <p:ph sz="quarter" idx="13"/>
          </p:nvPr>
        </p:nvSpPr>
        <p:spPr>
          <a:xfrm>
            <a:off x="1042416" y="2313432"/>
            <a:ext cx="3419856" cy="349300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zh-CN"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zh-CN" altLang="en-US" smtClean="0"/>
              <a:t>单击此处编辑母版标题样式</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zh-CN" altLang="en-US" smtClean="0"/>
              <a:t>单击此处编辑母版标题样式</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530820CF-B880-4189-942D-D702A7CBA730}" type="datetimeFigureOut">
              <a:rPr lang="zh-CN" altLang="en-US" smtClean="0"/>
              <a:t>2020-01-11</a:t>
            </a:fld>
            <a:endParaRPr lang="zh-CN"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zh-CN" altLang="en-US"/>
          </a:p>
        </p:txBody>
      </p:sp>
      <p:sp>
        <p:nvSpPr>
          <p:cNvPr id="7" name="Slide Number Placeholder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30820CF-B880-4189-942D-D702A7CBA730}" type="datetimeFigureOut">
              <a:rPr lang="zh-CN" altLang="en-US" smtClean="0"/>
              <a:t>2020-01-11</a:t>
            </a:fld>
            <a:endParaRPr lang="zh-CN"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zh-CN"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57631" y="260648"/>
            <a:ext cx="7024744" cy="1143000"/>
          </a:xfrm>
        </p:spPr>
        <p:txBody>
          <a:bodyPr>
            <a:normAutofit/>
          </a:bodyPr>
          <a:lstStyle/>
          <a:p>
            <a:r>
              <a:rPr lang="en-US" altLang="zh-CN" sz="2800" dirty="0" smtClean="0"/>
              <a:t>5.5.1</a:t>
            </a:r>
            <a:r>
              <a:rPr lang="zh-CN" altLang="en-US" sz="2800" dirty="0" smtClean="0"/>
              <a:t>迭代器</a:t>
            </a:r>
            <a:endParaRPr lang="zh-CN" altLang="en-US" sz="2800" dirty="0"/>
          </a:p>
        </p:txBody>
      </p:sp>
      <p:sp>
        <p:nvSpPr>
          <p:cNvPr id="4" name="矩形 3"/>
          <p:cNvSpPr/>
          <p:nvPr/>
        </p:nvSpPr>
        <p:spPr>
          <a:xfrm>
            <a:off x="545567" y="1988840"/>
            <a:ext cx="7848872" cy="2585323"/>
          </a:xfrm>
          <a:prstGeom prst="rect">
            <a:avLst/>
          </a:prstGeom>
        </p:spPr>
        <p:txBody>
          <a:bodyPr wrap="square">
            <a:spAutoFit/>
          </a:bodyPr>
          <a:lstStyle/>
          <a:p>
            <a:pPr indent="457200">
              <a:lnSpc>
                <a:spcPct val="150000"/>
              </a:lnSpc>
            </a:pPr>
            <a:r>
              <a:rPr lang="en-US" altLang="zh-CN" dirty="0"/>
              <a:t>1.</a:t>
            </a:r>
            <a:r>
              <a:rPr lang="zh-CN" altLang="zh-CN" dirty="0"/>
              <a:t>迭代器概述</a:t>
            </a:r>
          </a:p>
          <a:p>
            <a:pPr indent="457200">
              <a:lnSpc>
                <a:spcPct val="150000"/>
              </a:lnSpc>
            </a:pPr>
            <a:r>
              <a:rPr lang="zh-CN" altLang="zh-CN" dirty="0"/>
              <a:t>迭代器自版本</a:t>
            </a:r>
            <a:r>
              <a:rPr lang="en-US" altLang="zh-CN" dirty="0"/>
              <a:t> 2.2 </a:t>
            </a:r>
            <a:r>
              <a:rPr lang="zh-CN" altLang="zh-CN" dirty="0"/>
              <a:t>被加入</a:t>
            </a:r>
            <a:r>
              <a:rPr lang="en-US" altLang="zh-CN" dirty="0"/>
              <a:t> Python , </a:t>
            </a:r>
            <a:r>
              <a:rPr lang="zh-CN" altLang="zh-CN" dirty="0"/>
              <a:t>它为类序列对象提供了一个类序列的接口。迭代器是一组数据结构，用户可以利用它们的索引从</a:t>
            </a:r>
            <a:r>
              <a:rPr lang="en-US" altLang="zh-CN" dirty="0"/>
              <a:t>0 </a:t>
            </a:r>
            <a:r>
              <a:rPr lang="zh-CN" altLang="zh-CN" dirty="0"/>
              <a:t>开始一直</a:t>
            </a:r>
            <a:r>
              <a:rPr lang="en-US" altLang="zh-CN" dirty="0"/>
              <a:t>"</a:t>
            </a:r>
            <a:r>
              <a:rPr lang="zh-CN" altLang="zh-CN" dirty="0"/>
              <a:t>迭代</a:t>
            </a:r>
            <a:r>
              <a:rPr lang="en-US" altLang="zh-CN" dirty="0"/>
              <a:t>" </a:t>
            </a:r>
            <a:r>
              <a:rPr lang="zh-CN" altLang="zh-CN" dirty="0"/>
              <a:t>到序列的最后一个条目。用</a:t>
            </a:r>
            <a:r>
              <a:rPr lang="en-US" altLang="zh-CN" dirty="0"/>
              <a:t>"</a:t>
            </a:r>
            <a:r>
              <a:rPr lang="zh-CN" altLang="zh-CN" dirty="0"/>
              <a:t>计数</a:t>
            </a:r>
            <a:r>
              <a:rPr lang="en-US" altLang="zh-CN" dirty="0"/>
              <a:t>"</a:t>
            </a:r>
            <a:r>
              <a:rPr lang="zh-CN" altLang="zh-CN" dirty="0"/>
              <a:t>的方法迭代序列是很简单的。</a:t>
            </a:r>
            <a:r>
              <a:rPr lang="en-US" altLang="zh-CN" dirty="0"/>
              <a:t>Python </a:t>
            </a:r>
            <a:r>
              <a:rPr lang="zh-CN" altLang="zh-CN" dirty="0"/>
              <a:t>的迭代无缝地支持序列对象</a:t>
            </a:r>
            <a:r>
              <a:rPr lang="en-US" altLang="zh-CN" dirty="0"/>
              <a:t>, </a:t>
            </a:r>
            <a:r>
              <a:rPr lang="zh-CN" altLang="zh-CN" dirty="0"/>
              <a:t>而且它还允许程序员迭代非序列类型</a:t>
            </a:r>
            <a:r>
              <a:rPr lang="en-US" altLang="zh-CN" dirty="0"/>
              <a:t>, </a:t>
            </a:r>
            <a:r>
              <a:rPr lang="zh-CN" altLang="zh-CN" dirty="0"/>
              <a:t>包括用户定义的对象。</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28184" y="4725144"/>
            <a:ext cx="2737808" cy="17107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1023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43608" y="1340768"/>
            <a:ext cx="6912768" cy="3776996"/>
          </a:xfrm>
          <a:prstGeom prst="rect">
            <a:avLst/>
          </a:prstGeom>
        </p:spPr>
        <p:txBody>
          <a:bodyPr wrap="square">
            <a:spAutoFit/>
          </a:bodyPr>
          <a:lstStyle/>
          <a:p>
            <a:pPr>
              <a:lnSpc>
                <a:spcPct val="150000"/>
              </a:lnSpc>
            </a:pPr>
            <a:r>
              <a:rPr lang="en-US" altLang="zh-CN" dirty="0"/>
              <a:t>2.</a:t>
            </a:r>
            <a:r>
              <a:rPr lang="zh-CN" altLang="zh-CN" dirty="0"/>
              <a:t>迭代器的优势</a:t>
            </a:r>
          </a:p>
          <a:p>
            <a:pPr>
              <a:lnSpc>
                <a:spcPct val="150000"/>
              </a:lnSpc>
            </a:pPr>
            <a:r>
              <a:rPr lang="zh-CN" altLang="zh-CN" dirty="0"/>
              <a:t>（</a:t>
            </a:r>
            <a:r>
              <a:rPr lang="en-US" altLang="zh-CN" dirty="0"/>
              <a:t>1</a:t>
            </a:r>
            <a:r>
              <a:rPr lang="zh-CN" altLang="zh-CN" dirty="0"/>
              <a:t>）提供了可扩展的迭代器接口。</a:t>
            </a:r>
          </a:p>
          <a:p>
            <a:pPr>
              <a:lnSpc>
                <a:spcPct val="150000"/>
              </a:lnSpc>
            </a:pPr>
            <a:r>
              <a:rPr lang="zh-CN" altLang="zh-CN" dirty="0"/>
              <a:t>（</a:t>
            </a:r>
            <a:r>
              <a:rPr lang="en-US" altLang="zh-CN" dirty="0"/>
              <a:t>2</a:t>
            </a:r>
            <a:r>
              <a:rPr lang="zh-CN" altLang="zh-CN" dirty="0"/>
              <a:t>）对列表迭代带来了性能上的增强。</a:t>
            </a:r>
          </a:p>
          <a:p>
            <a:pPr>
              <a:lnSpc>
                <a:spcPct val="150000"/>
              </a:lnSpc>
            </a:pPr>
            <a:r>
              <a:rPr lang="zh-CN" altLang="zh-CN" dirty="0"/>
              <a:t>（</a:t>
            </a:r>
            <a:r>
              <a:rPr lang="en-US" altLang="zh-CN" dirty="0"/>
              <a:t>3</a:t>
            </a:r>
            <a:r>
              <a:rPr lang="zh-CN" altLang="zh-CN" dirty="0"/>
              <a:t>）在字典迭代中性能提升。</a:t>
            </a:r>
          </a:p>
          <a:p>
            <a:pPr>
              <a:lnSpc>
                <a:spcPct val="150000"/>
              </a:lnSpc>
            </a:pPr>
            <a:r>
              <a:rPr lang="zh-CN" altLang="zh-CN" dirty="0"/>
              <a:t>（</a:t>
            </a:r>
            <a:r>
              <a:rPr lang="en-US" altLang="zh-CN" dirty="0"/>
              <a:t>4</a:t>
            </a:r>
            <a:r>
              <a:rPr lang="zh-CN" altLang="zh-CN" dirty="0"/>
              <a:t>）创建真正的迭代接口</a:t>
            </a:r>
            <a:r>
              <a:rPr lang="en-US" altLang="zh-CN" dirty="0"/>
              <a:t>, </a:t>
            </a:r>
            <a:r>
              <a:rPr lang="zh-CN" altLang="zh-CN" dirty="0"/>
              <a:t>而不是原来的随机对象访问。</a:t>
            </a:r>
          </a:p>
          <a:p>
            <a:pPr>
              <a:lnSpc>
                <a:spcPct val="150000"/>
              </a:lnSpc>
            </a:pPr>
            <a:r>
              <a:rPr lang="zh-CN" altLang="zh-CN" dirty="0"/>
              <a:t>（</a:t>
            </a:r>
            <a:r>
              <a:rPr lang="en-US" altLang="zh-CN" dirty="0"/>
              <a:t>5</a:t>
            </a:r>
            <a:r>
              <a:rPr lang="zh-CN" altLang="zh-CN" dirty="0"/>
              <a:t>）与所有已经存在的用户定义的类以及扩展的模拟序列和映射的对象向后兼容。</a:t>
            </a:r>
          </a:p>
          <a:p>
            <a:pPr>
              <a:lnSpc>
                <a:spcPct val="150000"/>
              </a:lnSpc>
            </a:pPr>
            <a:r>
              <a:rPr lang="zh-CN" altLang="zh-CN" dirty="0"/>
              <a:t>（</a:t>
            </a:r>
            <a:r>
              <a:rPr lang="en-US" altLang="zh-CN" dirty="0"/>
              <a:t>6</a:t>
            </a:r>
            <a:r>
              <a:rPr lang="zh-CN" altLang="zh-CN" dirty="0"/>
              <a:t>）迭代非序列集合</a:t>
            </a:r>
            <a:r>
              <a:rPr lang="en-US" altLang="zh-CN" dirty="0"/>
              <a:t>(</a:t>
            </a:r>
            <a:r>
              <a:rPr lang="zh-CN" altLang="zh-CN" dirty="0"/>
              <a:t>如映射和文件</a:t>
            </a:r>
            <a:r>
              <a:rPr lang="en-US" altLang="zh-CN" dirty="0"/>
              <a:t>)</a:t>
            </a:r>
            <a:r>
              <a:rPr lang="zh-CN" altLang="zh-CN" dirty="0"/>
              <a:t>时</a:t>
            </a:r>
            <a:r>
              <a:rPr lang="en-US" altLang="zh-CN" dirty="0"/>
              <a:t>, </a:t>
            </a:r>
            <a:r>
              <a:rPr lang="zh-CN" altLang="zh-CN" dirty="0"/>
              <a:t>可以创建更简洁可读的代码。</a:t>
            </a:r>
          </a:p>
        </p:txBody>
      </p:sp>
    </p:spTree>
    <p:extLst>
      <p:ext uri="{BB962C8B-B14F-4D97-AF65-F5344CB8AC3E}">
        <p14:creationId xmlns:p14="http://schemas.microsoft.com/office/powerpoint/2010/main" val="1853757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971600" y="1700808"/>
            <a:ext cx="4572000" cy="1699504"/>
          </a:xfrm>
          <a:prstGeom prst="rect">
            <a:avLst/>
          </a:prstGeom>
        </p:spPr>
        <p:txBody>
          <a:bodyPr>
            <a:spAutoFit/>
          </a:bodyPr>
          <a:lstStyle/>
          <a:p>
            <a:pPr>
              <a:lnSpc>
                <a:spcPct val="150000"/>
              </a:lnSpc>
            </a:pPr>
            <a:r>
              <a:rPr lang="en-US" altLang="zh-CN" dirty="0"/>
              <a:t>4.</a:t>
            </a:r>
            <a:r>
              <a:rPr lang="zh-CN" altLang="zh-CN" dirty="0"/>
              <a:t>迭代器的使用</a:t>
            </a:r>
          </a:p>
          <a:p>
            <a:pPr>
              <a:lnSpc>
                <a:spcPct val="150000"/>
              </a:lnSpc>
            </a:pPr>
            <a:r>
              <a:rPr lang="zh-CN" altLang="zh-CN" dirty="0"/>
              <a:t>（</a:t>
            </a:r>
            <a:r>
              <a:rPr lang="en-US" altLang="zh-CN" dirty="0"/>
              <a:t>1</a:t>
            </a:r>
            <a:r>
              <a:rPr lang="zh-CN" altLang="zh-CN" dirty="0"/>
              <a:t>）序列。</a:t>
            </a:r>
          </a:p>
          <a:p>
            <a:pPr>
              <a:lnSpc>
                <a:spcPct val="150000"/>
              </a:lnSpc>
            </a:pPr>
            <a:r>
              <a:rPr lang="zh-CN" altLang="zh-CN" dirty="0"/>
              <a:t>（</a:t>
            </a:r>
            <a:r>
              <a:rPr lang="en-US" altLang="zh-CN" dirty="0"/>
              <a:t>2</a:t>
            </a:r>
            <a:r>
              <a:rPr lang="zh-CN" altLang="zh-CN" dirty="0"/>
              <a:t>）字典。</a:t>
            </a:r>
          </a:p>
          <a:p>
            <a:pPr>
              <a:lnSpc>
                <a:spcPct val="150000"/>
              </a:lnSpc>
            </a:pPr>
            <a:r>
              <a:rPr lang="zh-CN" altLang="zh-CN" dirty="0"/>
              <a:t>（</a:t>
            </a:r>
            <a:r>
              <a:rPr lang="en-US" altLang="zh-CN" dirty="0"/>
              <a:t>3</a:t>
            </a:r>
            <a:r>
              <a:rPr lang="zh-CN" altLang="zh-CN" dirty="0"/>
              <a:t>）文件。</a:t>
            </a:r>
          </a:p>
        </p:txBody>
      </p:sp>
    </p:spTree>
    <p:extLst>
      <p:ext uri="{BB962C8B-B14F-4D97-AF65-F5344CB8AC3E}">
        <p14:creationId xmlns:p14="http://schemas.microsoft.com/office/powerpoint/2010/main" val="1864733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620688"/>
            <a:ext cx="7024744" cy="1143000"/>
          </a:xfrm>
        </p:spPr>
        <p:txBody>
          <a:bodyPr>
            <a:normAutofit/>
          </a:bodyPr>
          <a:lstStyle/>
          <a:p>
            <a:r>
              <a:rPr lang="en-US" altLang="zh-CN" sz="2800" dirty="0" smtClean="0"/>
              <a:t>5.5.2</a:t>
            </a:r>
            <a:r>
              <a:rPr lang="zh-CN" altLang="en-US" sz="2800" dirty="0" smtClean="0"/>
              <a:t>生成器</a:t>
            </a:r>
            <a:endParaRPr lang="zh-CN" altLang="en-US" sz="2800" dirty="0"/>
          </a:p>
        </p:txBody>
      </p:sp>
      <p:sp>
        <p:nvSpPr>
          <p:cNvPr id="4" name="矩形 3"/>
          <p:cNvSpPr/>
          <p:nvPr/>
        </p:nvSpPr>
        <p:spPr>
          <a:xfrm>
            <a:off x="755576" y="1988840"/>
            <a:ext cx="7704856" cy="4247317"/>
          </a:xfrm>
          <a:prstGeom prst="rect">
            <a:avLst/>
          </a:prstGeom>
        </p:spPr>
        <p:txBody>
          <a:bodyPr wrap="square">
            <a:spAutoFit/>
          </a:bodyPr>
          <a:lstStyle/>
          <a:p>
            <a:pPr>
              <a:lnSpc>
                <a:spcPct val="150000"/>
              </a:lnSpc>
            </a:pPr>
            <a:r>
              <a:rPr lang="en-US" altLang="zh-CN" dirty="0"/>
              <a:t>1. </a:t>
            </a:r>
            <a:r>
              <a:rPr lang="zh-CN" altLang="zh-CN" dirty="0"/>
              <a:t>生成器的概念与构建</a:t>
            </a:r>
          </a:p>
          <a:p>
            <a:pPr>
              <a:lnSpc>
                <a:spcPct val="150000"/>
              </a:lnSpc>
            </a:pPr>
            <a:r>
              <a:rPr lang="zh-CN" altLang="zh-CN" dirty="0"/>
              <a:t>前面我们讨论了迭代器的有效性以及它们如何给非序列对象提供一个类序列的迭代器接口。正如我们之前讲到的一样，只需要利用</a:t>
            </a:r>
            <a:r>
              <a:rPr lang="en-US" altLang="zh-CN" dirty="0"/>
              <a:t>next()</a:t>
            </a:r>
            <a:r>
              <a:rPr lang="zh-CN" altLang="zh-CN" dirty="0"/>
              <a:t>函数来调用获得下个元素。</a:t>
            </a:r>
          </a:p>
          <a:p>
            <a:pPr>
              <a:lnSpc>
                <a:spcPct val="150000"/>
              </a:lnSpc>
            </a:pPr>
            <a:r>
              <a:rPr lang="zh-CN" altLang="zh-CN" dirty="0"/>
              <a:t>然而，除非你实现了一个迭代器的类，否则迭代器并没有那么“聪明”。生成器的动机之一便是：调用函数到在迭代中以某种方式生成下一个值，并且做到和</a:t>
            </a:r>
            <a:r>
              <a:rPr lang="en-US" altLang="zh-CN" dirty="0"/>
              <a:t>next()</a:t>
            </a:r>
            <a:r>
              <a:rPr lang="zh-CN" altLang="zh-CN" dirty="0"/>
              <a:t>调用操作一样简单。</a:t>
            </a:r>
          </a:p>
          <a:p>
            <a:pPr>
              <a:lnSpc>
                <a:spcPct val="150000"/>
              </a:lnSpc>
            </a:pPr>
            <a:r>
              <a:rPr lang="zh-CN" altLang="zh-CN" dirty="0"/>
              <a:t>生成器的另外一个方面甚至更加强大——协同程序。协同程序是可以运行的独立函数调用，可以暂停或者挂起，并从程序离开的地方继续或者重新开始。在调用者和（被调用的）协同程序之间也有通信。</a:t>
            </a:r>
          </a:p>
        </p:txBody>
      </p:sp>
    </p:spTree>
    <p:extLst>
      <p:ext uri="{BB962C8B-B14F-4D97-AF65-F5344CB8AC3E}">
        <p14:creationId xmlns:p14="http://schemas.microsoft.com/office/powerpoint/2010/main" val="4119874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1043608" y="1628800"/>
            <a:ext cx="7272808" cy="3779176"/>
          </a:xfrm>
          <a:prstGeom prst="rect">
            <a:avLst/>
          </a:prstGeom>
        </p:spPr>
        <p:txBody>
          <a:bodyPr wrap="square">
            <a:spAutoFit/>
          </a:bodyPr>
          <a:lstStyle/>
          <a:p>
            <a:pPr lvl="0">
              <a:lnSpc>
                <a:spcPct val="150000"/>
              </a:lnSpc>
            </a:pPr>
            <a:r>
              <a:rPr lang="en-US" altLang="zh-CN" dirty="0" smtClean="0"/>
              <a:t>2.</a:t>
            </a:r>
            <a:r>
              <a:rPr lang="zh-CN" altLang="zh-CN" dirty="0" smtClean="0"/>
              <a:t>简单</a:t>
            </a:r>
            <a:r>
              <a:rPr lang="zh-CN" altLang="zh-CN" dirty="0"/>
              <a:t>的生成器特性</a:t>
            </a:r>
          </a:p>
          <a:p>
            <a:pPr>
              <a:lnSpc>
                <a:spcPct val="150000"/>
              </a:lnSpc>
            </a:pPr>
            <a:r>
              <a:rPr lang="zh-CN" altLang="zh-CN" dirty="0"/>
              <a:t>与迭代器相似，生成器以其他的方式来运作：当到达一个真正的返回或者函数结束没有更多的值返回时</a:t>
            </a:r>
            <a:r>
              <a:rPr lang="en-US" altLang="zh-CN" dirty="0"/>
              <a:t>[</a:t>
            </a:r>
            <a:r>
              <a:rPr lang="zh-CN" altLang="zh-CN" dirty="0"/>
              <a:t>当调用</a:t>
            </a:r>
            <a:r>
              <a:rPr lang="en-US" altLang="zh-CN" dirty="0"/>
              <a:t>next()]</a:t>
            </a:r>
            <a:r>
              <a:rPr lang="zh-CN" altLang="zh-CN" dirty="0"/>
              <a:t>，就会抛出一个</a:t>
            </a:r>
            <a:r>
              <a:rPr lang="en-US" altLang="zh-CN" dirty="0" err="1"/>
              <a:t>StopIteration</a:t>
            </a:r>
            <a:r>
              <a:rPr lang="en-US" altLang="zh-CN" dirty="0"/>
              <a:t> </a:t>
            </a:r>
            <a:r>
              <a:rPr lang="zh-CN" altLang="zh-CN" dirty="0"/>
              <a:t>异常。</a:t>
            </a:r>
          </a:p>
          <a:p>
            <a:pPr lvl="0">
              <a:lnSpc>
                <a:spcPct val="150000"/>
              </a:lnSpc>
            </a:pPr>
            <a:r>
              <a:rPr lang="en-US" altLang="zh-CN" dirty="0" smtClean="0"/>
              <a:t>3.</a:t>
            </a:r>
            <a:r>
              <a:rPr lang="zh-CN" altLang="zh-CN" dirty="0" smtClean="0"/>
              <a:t>加强</a:t>
            </a:r>
            <a:r>
              <a:rPr lang="zh-CN" altLang="zh-CN" dirty="0"/>
              <a:t>的生成器特性</a:t>
            </a:r>
          </a:p>
          <a:p>
            <a:pPr>
              <a:lnSpc>
                <a:spcPct val="150000"/>
              </a:lnSpc>
            </a:pPr>
            <a:r>
              <a:rPr lang="zh-CN" altLang="zh-CN" dirty="0"/>
              <a:t>在</a:t>
            </a:r>
            <a:r>
              <a:rPr lang="en-US" altLang="zh-CN" dirty="0"/>
              <a:t>python2.5 </a:t>
            </a:r>
            <a:r>
              <a:rPr lang="zh-CN" altLang="zh-CN" dirty="0"/>
              <a:t>中，一些加强特性加入生成器中，所以除了用</a:t>
            </a:r>
            <a:r>
              <a:rPr lang="en-US" altLang="zh-CN" dirty="0"/>
              <a:t>next()</a:t>
            </a:r>
            <a:r>
              <a:rPr lang="zh-CN" altLang="zh-CN" dirty="0"/>
              <a:t>来获得下一个生成的值，用户还可以将值回送给生成器</a:t>
            </a:r>
            <a:r>
              <a:rPr lang="en-US" altLang="zh-CN" dirty="0"/>
              <a:t>[send()]</a:t>
            </a:r>
            <a:r>
              <a:rPr lang="zh-CN" altLang="zh-CN" dirty="0"/>
              <a:t>，在生成器中抛出异常，以及要求生成器退出</a:t>
            </a:r>
            <a:r>
              <a:rPr lang="en-US" altLang="zh-CN" dirty="0"/>
              <a:t>[close()]</a:t>
            </a:r>
            <a:r>
              <a:rPr lang="zh-CN" altLang="zh-CN" dirty="0"/>
              <a:t>。</a:t>
            </a:r>
          </a:p>
          <a:p>
            <a:pPr>
              <a:lnSpc>
                <a:spcPct val="150000"/>
              </a:lnSpc>
            </a:pPr>
            <a:r>
              <a:rPr lang="en-US" altLang="zh-CN" dirty="0"/>
              <a:t> </a:t>
            </a:r>
            <a:endParaRPr lang="zh-CN" altLang="zh-CN" dirty="0"/>
          </a:p>
        </p:txBody>
      </p:sp>
    </p:spTree>
    <p:extLst>
      <p:ext uri="{BB962C8B-B14F-4D97-AF65-F5344CB8AC3E}">
        <p14:creationId xmlns:p14="http://schemas.microsoft.com/office/powerpoint/2010/main" val="41704899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奥斯汀">
  <a:themeElements>
    <a:clrScheme name="奥斯汀">
      <a:dk1>
        <a:sysClr val="windowText" lastClr="000000"/>
      </a:dk1>
      <a:lt1>
        <a:sysClr val="window" lastClr="C7EDCC"/>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奥斯汀">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奥斯汀">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0</TotalTime>
  <Words>491</Words>
  <Application>Microsoft Office PowerPoint</Application>
  <PresentationFormat>全屏显示(4:3)</PresentationFormat>
  <Paragraphs>24</Paragraphs>
  <Slides>5</Slides>
  <Notes>0</Notes>
  <HiddenSlides>0</HiddenSlides>
  <MMClips>0</MMClips>
  <ScaleCrop>false</ScaleCrop>
  <HeadingPairs>
    <vt:vector size="4" baseType="variant">
      <vt:variant>
        <vt:lpstr>主题</vt:lpstr>
      </vt:variant>
      <vt:variant>
        <vt:i4>1</vt:i4>
      </vt:variant>
      <vt:variant>
        <vt:lpstr>幻灯片标题</vt:lpstr>
      </vt:variant>
      <vt:variant>
        <vt:i4>5</vt:i4>
      </vt:variant>
    </vt:vector>
  </HeadingPairs>
  <TitlesOfParts>
    <vt:vector size="6" baseType="lpstr">
      <vt:lpstr>奥斯汀</vt:lpstr>
      <vt:lpstr>5.5.1迭代器</vt:lpstr>
      <vt:lpstr>PowerPoint 演示文稿</vt:lpstr>
      <vt:lpstr>PowerPoint 演示文稿</vt:lpstr>
      <vt:lpstr>5.5.2生成器</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5.5.1迭代器</dc:title>
  <dc:creator>Administrator</dc:creator>
  <cp:lastModifiedBy>陈艳宁</cp:lastModifiedBy>
  <cp:revision>1</cp:revision>
  <dcterms:created xsi:type="dcterms:W3CDTF">2020-01-11T05:44:09Z</dcterms:created>
  <dcterms:modified xsi:type="dcterms:W3CDTF">2020-01-11T05:55:19Z</dcterms:modified>
</cp:coreProperties>
</file>