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0" r:id="rId2"/>
    <p:sldId id="261" r:id="rId3"/>
    <p:sldId id="262" r:id="rId4"/>
    <p:sldId id="269" r:id="rId5"/>
    <p:sldId id="270" r:id="rId6"/>
    <p:sldId id="271" r:id="rId7"/>
    <p:sldId id="272" r:id="rId8"/>
  </p:sldIdLst>
  <p:sldSz cx="12192000" cy="6858000"/>
  <p:notesSz cx="6797675" cy="99282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8" autoAdjust="0"/>
    <p:restoredTop sz="84615" autoAdjust="0"/>
  </p:normalViewPr>
  <p:slideViewPr>
    <p:cSldViewPr snapToGrid="0">
      <p:cViewPr varScale="1">
        <p:scale>
          <a:sx n="70" d="100"/>
          <a:sy n="70" d="100"/>
        </p:scale>
        <p:origin x="-132" y="-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D27D2-BD10-4A71-B4CE-775D43AFFDCF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40736-8DA5-48A7-919C-85253B1C29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6546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D5CCB-6159-4DBF-AB84-B91F633B43F8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963D8-C99F-4E6A-AE1C-F0DF43B1A6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8177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>
                <a:solidFill>
                  <a:prstClr val="black"/>
                </a:solidFill>
              </a:rPr>
              <a:t>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>
                <a:solidFill>
                  <a:prstClr val="black"/>
                </a:solidFill>
              </a:rPr>
              <a:t>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>
                <a:solidFill>
                  <a:prstClr val="black"/>
                </a:solidFill>
              </a:rPr>
              <a:t>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00100" lvl="1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正顺序组合 </a:t>
            </a:r>
            <a:r>
              <a:rPr lang="en-US" altLang="zh-CN" sz="2400" dirty="0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αβ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：若 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α 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匹配 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，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β 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匹配 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，那么 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αβ 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匹配 </a:t>
            </a:r>
            <a:r>
              <a:rPr lang="en-US" altLang="zh-CN" sz="2400" dirty="0" err="1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st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,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则表达式里的普通字符只与该字符本身匹配</a:t>
            </a:r>
            <a:endParaRPr lang="en-US" altLang="zh-CN" sz="2400" dirty="0" smtClean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800100" lvl="1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选择组合 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α | β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：若 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α 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匹配 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，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β 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匹配 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， 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α | β 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匹配 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 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也匹配 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</a:t>
            </a:r>
          </a:p>
          <a:p>
            <a:pPr marL="800100" lvl="1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星号 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α*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：与 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0 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段或者任意多段与 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α 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匹配的序列的拼接串匹配</a:t>
            </a:r>
            <a:endParaRPr lang="en-US" altLang="zh-CN" sz="2400" dirty="0" smtClean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800100" lvl="1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括号（）：将括号中的内容当成一个单位，一起操作</a:t>
            </a:r>
            <a:endParaRPr lang="en-US" altLang="zh-CN" sz="2400" dirty="0" smtClean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要注意的是，这里的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*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的含义（重复任意次）和</a:t>
            </a:r>
            <a:r>
              <a:rPr lang="en-US" altLang="zh-CN" sz="2400" dirty="0" err="1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cmd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里面的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*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（任意串）含义不同。</a:t>
            </a:r>
            <a:endParaRPr lang="en-US" altLang="zh-CN" sz="2400" dirty="0" smtClean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00100" lvl="1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2400" dirty="0" err="1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abc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只与串 </a:t>
            </a:r>
            <a:r>
              <a:rPr lang="en-US" altLang="zh-CN" sz="2400" dirty="0" err="1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abc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匹配</a:t>
            </a:r>
            <a:endParaRPr lang="en-US" altLang="zh-CN" sz="2400" dirty="0" smtClean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800100" lvl="1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a(b*)(c*) 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与所有一个 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 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之后任意个 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b 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再后任意个 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c 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的串匹配</a:t>
            </a:r>
            <a:endParaRPr lang="en-US" altLang="zh-CN" sz="2400" dirty="0" smtClean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800100" lvl="1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a((</a:t>
            </a:r>
            <a:r>
              <a:rPr lang="en-US" altLang="zh-CN" sz="2400" dirty="0" err="1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b|c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)*) 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与所有一个 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 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后任意个 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b 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和 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c 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组成的序列匹配</a:t>
            </a:r>
            <a:endParaRPr lang="en-US" altLang="zh-CN" sz="2400" dirty="0" smtClean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>
                <a:solidFill>
                  <a:prstClr val="black"/>
                </a:solidFill>
              </a:rPr>
              <a:t>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>
                <a:solidFill>
                  <a:prstClr val="black"/>
                </a:solidFill>
              </a:rPr>
              <a:t>7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E503-F206-46CC-9F6B-8530EA176ED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DD8C-D4E8-45BE-A65C-15D0BDBC2E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E503-F206-46CC-9F6B-8530EA176ED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DD8C-D4E8-45BE-A65C-15D0BDBC2E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E503-F206-46CC-9F6B-8530EA176ED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DD8C-D4E8-45BE-A65C-15D0BDBC2E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E503-F206-46CC-9F6B-8530EA176ED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DD8C-D4E8-45BE-A65C-15D0BDBC2E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E503-F206-46CC-9F6B-8530EA176ED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DD8C-D4E8-45BE-A65C-15D0BDBC2E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E503-F206-46CC-9F6B-8530EA176ED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DD8C-D4E8-45BE-A65C-15D0BDBC2E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E503-F206-46CC-9F6B-8530EA176ED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DD8C-D4E8-45BE-A65C-15D0BDBC2E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E503-F206-46CC-9F6B-8530EA176ED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DD8C-D4E8-45BE-A65C-15D0BDBC2E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E503-F206-46CC-9F6B-8530EA176ED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DD8C-D4E8-45BE-A65C-15D0BDBC2E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E503-F206-46CC-9F6B-8530EA176ED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DD8C-D4E8-45BE-A65C-15D0BDBC2E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E503-F206-46CC-9F6B-8530EA176ED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DD8C-D4E8-45BE-A65C-15D0BDBC2E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CE503-F206-46CC-9F6B-8530EA176ED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DD8C-D4E8-45BE-A65C-15D0BDBC2E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5"/>
          <p:cNvSpPr txBox="1"/>
          <p:nvPr/>
        </p:nvSpPr>
        <p:spPr>
          <a:xfrm>
            <a:off x="953786" y="709485"/>
            <a:ext cx="3414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错误类型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1316" y="1628800"/>
            <a:ext cx="111911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正则表达式（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regular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expression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），又记作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re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或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regex</a:t>
            </a:r>
          </a:p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是用来简洁表达一组字符串的表达式</a:t>
            </a:r>
            <a:endParaRPr lang="en-US" altLang="zh-CN" sz="2400" dirty="0" smtClean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3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正则表达式简介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19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grpSp>
        <p:nvGrpSpPr>
          <p:cNvPr id="10" name="组 9"/>
          <p:cNvGrpSpPr/>
          <p:nvPr/>
        </p:nvGrpSpPr>
        <p:grpSpPr>
          <a:xfrm>
            <a:off x="2279576" y="3343492"/>
            <a:ext cx="7757133" cy="1623649"/>
            <a:chOff x="1631504" y="5309060"/>
            <a:chExt cx="5682331" cy="1623649"/>
          </a:xfrm>
        </p:grpSpPr>
        <p:sp>
          <p:nvSpPr>
            <p:cNvPr id="14" name="圆角矩形 13"/>
            <p:cNvSpPr/>
            <p:nvPr/>
          </p:nvSpPr>
          <p:spPr>
            <a:xfrm>
              <a:off x="1631504" y="5309060"/>
              <a:ext cx="1521123" cy="1623649"/>
            </a:xfrm>
            <a:prstGeom prst="roundRect">
              <a:avLst/>
            </a:prstGeom>
            <a:solidFill>
              <a:srgbClr val="942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2000" dirty="0" smtClean="0">
                  <a:latin typeface="Monaco" charset="0"/>
                  <a:ea typeface="Monaco" charset="0"/>
                  <a:cs typeface="Monaco" charset="0"/>
                </a:rPr>
                <a:t>‘P’</a:t>
              </a:r>
            </a:p>
            <a:p>
              <a:pPr algn="ctr"/>
              <a:r>
                <a:rPr kumimoji="1" lang="en-US" altLang="zh-CN" sz="2000" dirty="0" smtClean="0">
                  <a:latin typeface="Monaco" charset="0"/>
                  <a:ea typeface="Monaco" charset="0"/>
                  <a:cs typeface="Monaco" charset="0"/>
                </a:rPr>
                <a:t>‘</a:t>
              </a:r>
              <a:r>
                <a:rPr kumimoji="1" lang="en-US" altLang="zh-CN" sz="2000" dirty="0" err="1" smtClean="0">
                  <a:latin typeface="Monaco" charset="0"/>
                  <a:ea typeface="Monaco" charset="0"/>
                  <a:cs typeface="Monaco" charset="0"/>
                </a:rPr>
                <a:t>Pyt</a:t>
              </a:r>
              <a:r>
                <a:rPr kumimoji="1" lang="en-US" altLang="zh-CN" sz="2000" dirty="0" smtClean="0">
                  <a:latin typeface="Monaco" charset="0"/>
                  <a:ea typeface="Monaco" charset="0"/>
                  <a:cs typeface="Monaco" charset="0"/>
                </a:rPr>
                <a:t>’</a:t>
              </a:r>
            </a:p>
            <a:p>
              <a:pPr algn="ctr"/>
              <a:r>
                <a:rPr kumimoji="1" lang="en-US" altLang="zh-CN" sz="2000" dirty="0" smtClean="0">
                  <a:latin typeface="Monaco" charset="0"/>
                  <a:ea typeface="Monaco" charset="0"/>
                  <a:cs typeface="Monaco" charset="0"/>
                </a:rPr>
                <a:t>‘</a:t>
              </a:r>
              <a:r>
                <a:rPr kumimoji="1" lang="en-US" altLang="zh-CN" sz="2000" dirty="0" err="1" smtClean="0">
                  <a:latin typeface="Monaco" charset="0"/>
                  <a:ea typeface="Monaco" charset="0"/>
                  <a:cs typeface="Monaco" charset="0"/>
                </a:rPr>
                <a:t>Pyth</a:t>
              </a:r>
              <a:r>
                <a:rPr kumimoji="1" lang="en-US" altLang="zh-CN" sz="2000" dirty="0" smtClean="0">
                  <a:latin typeface="Monaco" charset="0"/>
                  <a:ea typeface="Monaco" charset="0"/>
                  <a:cs typeface="Monaco" charset="0"/>
                </a:rPr>
                <a:t>’</a:t>
              </a:r>
            </a:p>
            <a:p>
              <a:pPr algn="ctr"/>
              <a:r>
                <a:rPr kumimoji="1" lang="en-US" altLang="zh-CN" sz="2000" dirty="0" smtClean="0">
                  <a:latin typeface="Monaco" charset="0"/>
                  <a:ea typeface="Monaco" charset="0"/>
                  <a:cs typeface="Monaco" charset="0"/>
                </a:rPr>
                <a:t>‘</a:t>
              </a:r>
              <a:r>
                <a:rPr kumimoji="1" lang="en-US" altLang="zh-CN" sz="2000" dirty="0" err="1" smtClean="0">
                  <a:latin typeface="Monaco" charset="0"/>
                  <a:ea typeface="Monaco" charset="0"/>
                  <a:cs typeface="Monaco" charset="0"/>
                </a:rPr>
                <a:t>Pytho</a:t>
              </a:r>
              <a:r>
                <a:rPr kumimoji="1" lang="en-US" altLang="zh-CN" sz="2000" dirty="0" smtClean="0">
                  <a:latin typeface="Monaco" charset="0"/>
                  <a:ea typeface="Monaco" charset="0"/>
                  <a:cs typeface="Monaco" charset="0"/>
                </a:rPr>
                <a:t>’</a:t>
              </a:r>
            </a:p>
            <a:p>
              <a:pPr algn="ctr"/>
              <a:r>
                <a:rPr kumimoji="1" lang="en-US" altLang="zh-CN" sz="2000" dirty="0" smtClean="0">
                  <a:latin typeface="Monaco" charset="0"/>
                  <a:ea typeface="Monaco" charset="0"/>
                  <a:cs typeface="Monaco" charset="0"/>
                </a:rPr>
                <a:t>‘Python’</a:t>
              </a:r>
            </a:p>
          </p:txBody>
        </p:sp>
        <p:cxnSp>
          <p:nvCxnSpPr>
            <p:cNvPr id="15" name="直线连接符 14"/>
            <p:cNvCxnSpPr/>
            <p:nvPr/>
          </p:nvCxnSpPr>
          <p:spPr>
            <a:xfrm flipH="1">
              <a:off x="3142684" y="5989825"/>
              <a:ext cx="1690728" cy="0"/>
            </a:xfrm>
            <a:prstGeom prst="line">
              <a:avLst/>
            </a:prstGeom>
            <a:ln w="53975">
              <a:solidFill>
                <a:srgbClr val="942124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圆角矩形 20"/>
            <p:cNvSpPr/>
            <p:nvPr/>
          </p:nvSpPr>
          <p:spPr>
            <a:xfrm>
              <a:off x="4833305" y="5709415"/>
              <a:ext cx="2480530" cy="560819"/>
            </a:xfrm>
            <a:prstGeom prst="roundRect">
              <a:avLst/>
            </a:prstGeom>
            <a:solidFill>
              <a:srgbClr val="942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2000" dirty="0" smtClean="0">
                  <a:latin typeface="Monaco" charset="0"/>
                  <a:ea typeface="Monaco" charset="0"/>
                  <a:cs typeface="Monaco" charset="0"/>
                </a:rPr>
                <a:t>P(</a:t>
              </a:r>
              <a:r>
                <a:rPr kumimoji="1" lang="en-US" altLang="zh-CN" sz="2000" dirty="0" err="1" smtClean="0">
                  <a:latin typeface="Monaco" charset="0"/>
                  <a:ea typeface="Monaco" charset="0"/>
                  <a:cs typeface="Monaco" charset="0"/>
                </a:rPr>
                <a:t>y|yt|yth|ytho</a:t>
              </a:r>
              <a:r>
                <a:rPr kumimoji="1" lang="en-US" altLang="zh-CN" sz="2000" dirty="0" smtClean="0">
                  <a:latin typeface="Monaco" charset="0"/>
                  <a:ea typeface="Monaco" charset="0"/>
                  <a:cs typeface="Monaco" charset="0"/>
                </a:rPr>
                <a:t>)?n</a:t>
              </a:r>
              <a:endParaRPr kumimoji="1" lang="zh-CN" altLang="en-US" sz="2000" dirty="0">
                <a:latin typeface="Monaco" charset="0"/>
                <a:ea typeface="Monaco" charset="0"/>
                <a:cs typeface="Monaco" charset="0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2413430" y="2924944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一组字符串</a:t>
            </a:r>
            <a:endParaRPr kumimoji="1" lang="zh-CN" altLang="en-US" sz="2000" dirty="0"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376754" y="2924944"/>
            <a:ext cx="4288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正则表达式：一行就是特征（模式）</a:t>
            </a:r>
            <a:endParaRPr kumimoji="1" lang="zh-CN" altLang="en-US" sz="2000" dirty="0"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</p:txBody>
      </p:sp>
      <p:grpSp>
        <p:nvGrpSpPr>
          <p:cNvPr id="26" name="组 25"/>
          <p:cNvGrpSpPr/>
          <p:nvPr/>
        </p:nvGrpSpPr>
        <p:grpSpPr>
          <a:xfrm>
            <a:off x="2279576" y="5003869"/>
            <a:ext cx="7757133" cy="1623649"/>
            <a:chOff x="1631504" y="5309060"/>
            <a:chExt cx="5682331" cy="1623649"/>
          </a:xfrm>
        </p:grpSpPr>
        <p:sp>
          <p:nvSpPr>
            <p:cNvPr id="27" name="圆角矩形 26"/>
            <p:cNvSpPr/>
            <p:nvPr/>
          </p:nvSpPr>
          <p:spPr>
            <a:xfrm>
              <a:off x="1631504" y="5309060"/>
              <a:ext cx="1521123" cy="1623649"/>
            </a:xfrm>
            <a:prstGeom prst="roundRect">
              <a:avLst/>
            </a:prstGeom>
            <a:solidFill>
              <a:srgbClr val="942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2000" dirty="0" smtClean="0">
                  <a:latin typeface="Monaco" charset="0"/>
                  <a:ea typeface="Monaco" charset="0"/>
                  <a:cs typeface="Monaco" charset="0"/>
                </a:rPr>
                <a:t>‘P’</a:t>
              </a:r>
            </a:p>
            <a:p>
              <a:pPr algn="ctr"/>
              <a:r>
                <a:rPr kumimoji="1" lang="en-US" altLang="zh-CN" sz="2000" dirty="0" smtClean="0">
                  <a:latin typeface="Monaco" charset="0"/>
                  <a:ea typeface="Monaco" charset="0"/>
                  <a:cs typeface="Monaco" charset="0"/>
                </a:rPr>
                <a:t>‘</a:t>
              </a:r>
              <a:r>
                <a:rPr kumimoji="1" lang="en-US" altLang="zh-CN" sz="2000" dirty="0" err="1" smtClean="0">
                  <a:latin typeface="Monaco" charset="0"/>
                  <a:ea typeface="Monaco" charset="0"/>
                  <a:cs typeface="Monaco" charset="0"/>
                </a:rPr>
                <a:t>Py</a:t>
              </a:r>
              <a:r>
                <a:rPr kumimoji="1" lang="en-US" altLang="zh-CN" sz="2000" dirty="0" smtClean="0">
                  <a:latin typeface="Monaco" charset="0"/>
                  <a:ea typeface="Monaco" charset="0"/>
                  <a:cs typeface="Monaco" charset="0"/>
                </a:rPr>
                <a:t>’</a:t>
              </a:r>
            </a:p>
            <a:p>
              <a:pPr algn="ctr"/>
              <a:r>
                <a:rPr kumimoji="1" lang="en-US" altLang="zh-CN" sz="2000" dirty="0" smtClean="0">
                  <a:latin typeface="Monaco" charset="0"/>
                  <a:ea typeface="Monaco" charset="0"/>
                  <a:cs typeface="Monaco" charset="0"/>
                </a:rPr>
                <a:t>‘</a:t>
              </a:r>
              <a:r>
                <a:rPr kumimoji="1" lang="en-US" altLang="zh-CN" sz="2000" dirty="0" err="1" smtClean="0">
                  <a:latin typeface="Monaco" charset="0"/>
                  <a:ea typeface="Monaco" charset="0"/>
                  <a:cs typeface="Monaco" charset="0"/>
                </a:rPr>
                <a:t>Pyy</a:t>
              </a:r>
              <a:r>
                <a:rPr kumimoji="1" lang="en-US" altLang="zh-CN" sz="2000" dirty="0" smtClean="0">
                  <a:latin typeface="Monaco" charset="0"/>
                  <a:ea typeface="Monaco" charset="0"/>
                  <a:cs typeface="Monaco" charset="0"/>
                </a:rPr>
                <a:t>’</a:t>
              </a:r>
            </a:p>
            <a:p>
              <a:pPr algn="ctr"/>
              <a:r>
                <a:rPr kumimoji="1" lang="en-US" altLang="zh-CN" sz="2000" dirty="0" smtClean="0">
                  <a:latin typeface="Monaco" charset="0"/>
                  <a:ea typeface="Monaco" charset="0"/>
                  <a:cs typeface="Monaco" charset="0"/>
                </a:rPr>
                <a:t>……</a:t>
              </a:r>
            </a:p>
            <a:p>
              <a:pPr algn="ctr"/>
              <a:r>
                <a:rPr kumimoji="1" lang="en-US" altLang="zh-CN" sz="2000" dirty="0" smtClean="0">
                  <a:latin typeface="Monaco" charset="0"/>
                  <a:ea typeface="Monaco" charset="0"/>
                  <a:cs typeface="Monaco" charset="0"/>
                </a:rPr>
                <a:t>‘</a:t>
              </a:r>
              <a:r>
                <a:rPr kumimoji="1" lang="en-US" altLang="zh-CN" sz="2000" dirty="0" err="1" smtClean="0">
                  <a:latin typeface="Monaco" charset="0"/>
                  <a:ea typeface="Monaco" charset="0"/>
                  <a:cs typeface="Monaco" charset="0"/>
                </a:rPr>
                <a:t>Pyy</a:t>
              </a:r>
              <a:r>
                <a:rPr kumimoji="1" lang="en-US" altLang="zh-CN" sz="2000" dirty="0" smtClean="0">
                  <a:latin typeface="Monaco" charset="0"/>
                  <a:ea typeface="Monaco" charset="0"/>
                  <a:cs typeface="Monaco" charset="0"/>
                </a:rPr>
                <a:t>……’</a:t>
              </a:r>
            </a:p>
          </p:txBody>
        </p:sp>
        <p:cxnSp>
          <p:nvCxnSpPr>
            <p:cNvPr id="28" name="直线连接符 27"/>
            <p:cNvCxnSpPr/>
            <p:nvPr/>
          </p:nvCxnSpPr>
          <p:spPr>
            <a:xfrm flipH="1">
              <a:off x="3142684" y="5989825"/>
              <a:ext cx="1690728" cy="0"/>
            </a:xfrm>
            <a:prstGeom prst="line">
              <a:avLst/>
            </a:prstGeom>
            <a:ln w="53975">
              <a:solidFill>
                <a:srgbClr val="942124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圆角矩形 28"/>
            <p:cNvSpPr/>
            <p:nvPr/>
          </p:nvSpPr>
          <p:spPr>
            <a:xfrm>
              <a:off x="4833305" y="5709415"/>
              <a:ext cx="2480530" cy="560819"/>
            </a:xfrm>
            <a:prstGeom prst="roundRect">
              <a:avLst/>
            </a:prstGeom>
            <a:solidFill>
              <a:srgbClr val="942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2000" dirty="0" err="1" smtClean="0">
                  <a:latin typeface="Monaco" charset="0"/>
                  <a:ea typeface="Monaco" charset="0"/>
                  <a:cs typeface="Monaco" charset="0"/>
                </a:rPr>
                <a:t>Py</a:t>
              </a:r>
              <a:r>
                <a:rPr kumimoji="1" lang="en-US" altLang="zh-CN" sz="2000" dirty="0" smtClean="0">
                  <a:latin typeface="Monaco" charset="0"/>
                  <a:ea typeface="Monaco" charset="0"/>
                  <a:cs typeface="Monaco" charset="0"/>
                </a:rPr>
                <a:t>+</a:t>
              </a:r>
              <a:endParaRPr kumimoji="1" lang="zh-CN" altLang="en-US" sz="2000" dirty="0">
                <a:latin typeface="Monaco" charset="0"/>
                <a:ea typeface="Monaco" charset="0"/>
                <a:cs typeface="Monaco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5"/>
          <p:cNvSpPr txBox="1"/>
          <p:nvPr/>
        </p:nvSpPr>
        <p:spPr>
          <a:xfrm>
            <a:off x="953786" y="709485"/>
            <a:ext cx="3414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错误类型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9972" y="2100912"/>
            <a:ext cx="117006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1956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年，</a:t>
            </a:r>
            <a:r>
              <a:rPr lang="zh-CN" alt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一位叫 </a:t>
            </a:r>
            <a:r>
              <a:rPr lang="en-US" altLang="zh-CN" sz="240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Stephen </a:t>
            </a:r>
            <a:r>
              <a:rPr lang="en-US" altLang="zh-CN" sz="2400" dirty="0" err="1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Kleene</a:t>
            </a:r>
            <a:r>
              <a:rPr lang="en-US" altLang="zh-CN" sz="240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 </a:t>
            </a:r>
            <a:r>
              <a:rPr lang="zh-CN" alt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的数学家在 </a:t>
            </a:r>
            <a:r>
              <a:rPr lang="en-US" altLang="zh-CN" sz="240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McCulloch </a:t>
            </a:r>
            <a:r>
              <a:rPr lang="zh-CN" alt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和 </a:t>
            </a:r>
            <a:r>
              <a:rPr lang="en-US" altLang="zh-CN" sz="240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Pitts </a:t>
            </a:r>
            <a:r>
              <a:rPr lang="zh-CN" alt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早期工作的基础上，发表了一篇标题为“神经网事件的表示法”的论文，引入了正则表达式的</a:t>
            </a:r>
            <a:r>
              <a:rPr lang="zh-CN" altLang="en-US" sz="24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概念</a:t>
            </a:r>
            <a:endParaRPr lang="en-US" altLang="zh-CN" sz="2400" dirty="0" smtClean="0"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随后，将这一工作应用于</a:t>
            </a:r>
            <a:r>
              <a:rPr lang="zh-CN" alt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使用 </a:t>
            </a:r>
            <a:r>
              <a:rPr lang="en-US" altLang="zh-CN" sz="240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Ken Thompson </a:t>
            </a:r>
            <a:r>
              <a:rPr lang="zh-CN" alt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的计算搜索算法的一些早期研究，</a:t>
            </a:r>
            <a:r>
              <a:rPr lang="en-US" altLang="zh-CN" sz="240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Ken Thompson </a:t>
            </a:r>
            <a:r>
              <a:rPr lang="zh-CN" alt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是 </a:t>
            </a:r>
            <a:r>
              <a:rPr lang="en-US" altLang="zh-CN" sz="240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Unix </a:t>
            </a:r>
            <a:r>
              <a:rPr lang="zh-CN" alt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的主要</a:t>
            </a:r>
            <a:r>
              <a:rPr lang="zh-CN" altLang="en-US" sz="24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发明人</a:t>
            </a:r>
            <a:endParaRPr lang="en-US" altLang="zh-CN" sz="2400" dirty="0" smtClean="0"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正则表达式的第一个应用程序就是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Unix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中的 </a:t>
            </a:r>
            <a:r>
              <a:rPr lang="en-US" altLang="zh-CN" sz="2400" dirty="0" err="1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qed</a:t>
            </a:r>
            <a:r>
              <a:rPr lang="zh-CN" altLang="en-US" sz="2400" dirty="0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编辑器</a:t>
            </a:r>
            <a:endParaRPr lang="en-US" altLang="zh-CN" sz="2400" dirty="0" smtClean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从那时起直到现在：</a:t>
            </a:r>
            <a:r>
              <a:rPr lang="zh-CN" alt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则表达式都是基于文本的编辑器和搜索工具中的一个重要部分</a:t>
            </a:r>
            <a:endParaRPr lang="en-US" altLang="zh-CN" sz="2400" dirty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</p:txBody>
      </p:sp>
      <p:sp>
        <p:nvSpPr>
          <p:cNvPr id="22" name="文本框 5"/>
          <p:cNvSpPr txBox="1"/>
          <p:nvPr/>
        </p:nvSpPr>
        <p:spPr>
          <a:xfrm>
            <a:off x="911424" y="836712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聚类分析</a:t>
            </a:r>
          </a:p>
        </p:txBody>
      </p:sp>
      <p:sp>
        <p:nvSpPr>
          <p:cNvPr id="23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24" name="矩形 4"/>
          <p:cNvSpPr/>
          <p:nvPr/>
        </p:nvSpPr>
        <p:spPr>
          <a:xfrm>
            <a:off x="479376" y="674237"/>
            <a:ext cx="3312368" cy="595228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6" name="文本框 5"/>
          <p:cNvSpPr txBox="1"/>
          <p:nvPr/>
        </p:nvSpPr>
        <p:spPr>
          <a:xfrm>
            <a:off x="953786" y="709485"/>
            <a:ext cx="6366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正则表达式历史</a:t>
            </a:r>
            <a:endParaRPr lang="zh-CN" altLang="en-US" sz="2800" dirty="0">
              <a:solidFill>
                <a:prstClr val="white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7" name="Freeform 83"/>
          <p:cNvSpPr>
            <a:spLocks noChangeArrowheads="1"/>
          </p:cNvSpPr>
          <p:nvPr/>
        </p:nvSpPr>
        <p:spPr bwMode="auto">
          <a:xfrm>
            <a:off x="92209" y="826314"/>
            <a:ext cx="288000" cy="288000"/>
          </a:xfrm>
          <a:custGeom>
            <a:avLst/>
            <a:gdLst>
              <a:gd name="T0" fmla="*/ 38764526 w 602"/>
              <a:gd name="T1" fmla="*/ 78442719 h 602"/>
              <a:gd name="T2" fmla="*/ 38764526 w 602"/>
              <a:gd name="T3" fmla="*/ 78442719 h 602"/>
              <a:gd name="T4" fmla="*/ 0 w 602"/>
              <a:gd name="T5" fmla="*/ 38764526 h 602"/>
              <a:gd name="T6" fmla="*/ 38764526 w 602"/>
              <a:gd name="T7" fmla="*/ 0 h 602"/>
              <a:gd name="T8" fmla="*/ 78442719 w 602"/>
              <a:gd name="T9" fmla="*/ 38764526 h 602"/>
              <a:gd name="T10" fmla="*/ 38764526 w 602"/>
              <a:gd name="T11" fmla="*/ 78442719 h 602"/>
              <a:gd name="T12" fmla="*/ 61866665 w 602"/>
              <a:gd name="T13" fmla="*/ 16576054 h 602"/>
              <a:gd name="T14" fmla="*/ 61866665 w 602"/>
              <a:gd name="T15" fmla="*/ 16576054 h 602"/>
              <a:gd name="T16" fmla="*/ 38764526 w 602"/>
              <a:gd name="T17" fmla="*/ 38764526 h 602"/>
              <a:gd name="T18" fmla="*/ 38764526 w 602"/>
              <a:gd name="T19" fmla="*/ 7308970 h 602"/>
              <a:gd name="T20" fmla="*/ 7439751 w 602"/>
              <a:gd name="T21" fmla="*/ 38764526 h 602"/>
              <a:gd name="T22" fmla="*/ 38764526 w 602"/>
              <a:gd name="T23" fmla="*/ 71002968 h 602"/>
              <a:gd name="T24" fmla="*/ 71002968 w 602"/>
              <a:gd name="T25" fmla="*/ 38764526 h 602"/>
              <a:gd name="T26" fmla="*/ 61866665 w 602"/>
              <a:gd name="T27" fmla="*/ 16576054 h 60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602" h="602">
                <a:moveTo>
                  <a:pt x="297" y="601"/>
                </a:moveTo>
                <a:lnTo>
                  <a:pt x="297" y="601"/>
                </a:lnTo>
                <a:cubicBezTo>
                  <a:pt x="135" y="601"/>
                  <a:pt x="0" y="466"/>
                  <a:pt x="0" y="297"/>
                </a:cubicBezTo>
                <a:cubicBezTo>
                  <a:pt x="0" y="134"/>
                  <a:pt x="135" y="0"/>
                  <a:pt x="297" y="0"/>
                </a:cubicBezTo>
                <a:cubicBezTo>
                  <a:pt x="467" y="0"/>
                  <a:pt x="601" y="134"/>
                  <a:pt x="601" y="297"/>
                </a:cubicBezTo>
                <a:cubicBezTo>
                  <a:pt x="601" y="466"/>
                  <a:pt x="467" y="601"/>
                  <a:pt x="297" y="601"/>
                </a:cubicBezTo>
                <a:close/>
                <a:moveTo>
                  <a:pt x="474" y="127"/>
                </a:moveTo>
                <a:lnTo>
                  <a:pt x="474" y="127"/>
                </a:lnTo>
                <a:cubicBezTo>
                  <a:pt x="297" y="297"/>
                  <a:pt x="297" y="297"/>
                  <a:pt x="297" y="297"/>
                </a:cubicBezTo>
                <a:cubicBezTo>
                  <a:pt x="297" y="56"/>
                  <a:pt x="297" y="56"/>
                  <a:pt x="297" y="56"/>
                </a:cubicBezTo>
                <a:cubicBezTo>
                  <a:pt x="163" y="56"/>
                  <a:pt x="57" y="162"/>
                  <a:pt x="57" y="297"/>
                </a:cubicBezTo>
                <a:cubicBezTo>
                  <a:pt x="57" y="431"/>
                  <a:pt x="163" y="544"/>
                  <a:pt x="297" y="544"/>
                </a:cubicBezTo>
                <a:cubicBezTo>
                  <a:pt x="431" y="544"/>
                  <a:pt x="544" y="431"/>
                  <a:pt x="544" y="297"/>
                </a:cubicBezTo>
                <a:cubicBezTo>
                  <a:pt x="544" y="233"/>
                  <a:pt x="516" y="169"/>
                  <a:pt x="474" y="1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5"/>
          <p:cNvSpPr txBox="1"/>
          <p:nvPr/>
        </p:nvSpPr>
        <p:spPr>
          <a:xfrm>
            <a:off x="953786" y="709485"/>
            <a:ext cx="3414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错误类型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1316" y="1772816"/>
            <a:ext cx="111911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正则表达式是一种通用的字符串表达框架</a:t>
            </a:r>
            <a:endParaRPr lang="en-US" altLang="zh-CN" sz="2400" dirty="0" smtClean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Java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：</a:t>
            </a:r>
            <a:r>
              <a:rPr lang="en-US" altLang="zh-CN" sz="2400" dirty="0" err="1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util.regrex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包</a:t>
            </a:r>
            <a:endParaRPr lang="en-US" altLang="zh-CN" sz="2400" dirty="0" smtClean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Linux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/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Unix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：</a:t>
            </a:r>
            <a:r>
              <a:rPr lang="en-US" altLang="zh-CN" sz="2400" dirty="0" err="1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grep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</a:t>
            </a:r>
            <a:r>
              <a:rPr lang="en-US" altLang="zh-CN" sz="2400" dirty="0" err="1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awk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</a:t>
            </a:r>
            <a:r>
              <a:rPr lang="en-US" altLang="zh-CN" sz="2400" dirty="0" err="1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sed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等</a:t>
            </a:r>
            <a:endParaRPr lang="en-US" altLang="zh-CN" sz="2400" dirty="0" smtClean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Perl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：正则表达式模块</a:t>
            </a:r>
            <a:endParaRPr lang="en-US" altLang="zh-CN" sz="2400" dirty="0" smtClean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C++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：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GNU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Regex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Library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，</a:t>
            </a:r>
            <a:r>
              <a:rPr lang="en-US" altLang="zh-CN" sz="2400" dirty="0" err="1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Boost.Regex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，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PCRE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，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PCRE++</a:t>
            </a:r>
          </a:p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Python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：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re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库</a:t>
            </a:r>
            <a:endParaRPr lang="en-US" altLang="zh-CN" sz="2400" dirty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2" name="文本框 5"/>
          <p:cNvSpPr txBox="1"/>
          <p:nvPr/>
        </p:nvSpPr>
        <p:spPr>
          <a:xfrm>
            <a:off x="911424" y="836712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聚类分析</a:t>
            </a:r>
          </a:p>
        </p:txBody>
      </p:sp>
      <p:sp>
        <p:nvSpPr>
          <p:cNvPr id="23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24" name="矩形 4"/>
          <p:cNvSpPr/>
          <p:nvPr/>
        </p:nvSpPr>
        <p:spPr>
          <a:xfrm>
            <a:off x="479376" y="674237"/>
            <a:ext cx="5904656" cy="595228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6" name="文本框 5"/>
          <p:cNvSpPr txBox="1"/>
          <p:nvPr/>
        </p:nvSpPr>
        <p:spPr>
          <a:xfrm>
            <a:off x="953786" y="709485"/>
            <a:ext cx="6366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各个编程语言的正则表达式工具</a:t>
            </a:r>
            <a:endParaRPr lang="zh-CN" altLang="en-US" sz="2800" dirty="0">
              <a:solidFill>
                <a:prstClr val="white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7" name="Freeform 83"/>
          <p:cNvSpPr>
            <a:spLocks noChangeArrowheads="1"/>
          </p:cNvSpPr>
          <p:nvPr/>
        </p:nvSpPr>
        <p:spPr bwMode="auto">
          <a:xfrm>
            <a:off x="92209" y="826314"/>
            <a:ext cx="288000" cy="288000"/>
          </a:xfrm>
          <a:custGeom>
            <a:avLst/>
            <a:gdLst>
              <a:gd name="T0" fmla="*/ 38764526 w 602"/>
              <a:gd name="T1" fmla="*/ 78442719 h 602"/>
              <a:gd name="T2" fmla="*/ 38764526 w 602"/>
              <a:gd name="T3" fmla="*/ 78442719 h 602"/>
              <a:gd name="T4" fmla="*/ 0 w 602"/>
              <a:gd name="T5" fmla="*/ 38764526 h 602"/>
              <a:gd name="T6" fmla="*/ 38764526 w 602"/>
              <a:gd name="T7" fmla="*/ 0 h 602"/>
              <a:gd name="T8" fmla="*/ 78442719 w 602"/>
              <a:gd name="T9" fmla="*/ 38764526 h 602"/>
              <a:gd name="T10" fmla="*/ 38764526 w 602"/>
              <a:gd name="T11" fmla="*/ 78442719 h 602"/>
              <a:gd name="T12" fmla="*/ 61866665 w 602"/>
              <a:gd name="T13" fmla="*/ 16576054 h 602"/>
              <a:gd name="T14" fmla="*/ 61866665 w 602"/>
              <a:gd name="T15" fmla="*/ 16576054 h 602"/>
              <a:gd name="T16" fmla="*/ 38764526 w 602"/>
              <a:gd name="T17" fmla="*/ 38764526 h 602"/>
              <a:gd name="T18" fmla="*/ 38764526 w 602"/>
              <a:gd name="T19" fmla="*/ 7308970 h 602"/>
              <a:gd name="T20" fmla="*/ 7439751 w 602"/>
              <a:gd name="T21" fmla="*/ 38764526 h 602"/>
              <a:gd name="T22" fmla="*/ 38764526 w 602"/>
              <a:gd name="T23" fmla="*/ 71002968 h 602"/>
              <a:gd name="T24" fmla="*/ 71002968 w 602"/>
              <a:gd name="T25" fmla="*/ 38764526 h 602"/>
              <a:gd name="T26" fmla="*/ 61866665 w 602"/>
              <a:gd name="T27" fmla="*/ 16576054 h 60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602" h="602">
                <a:moveTo>
                  <a:pt x="297" y="601"/>
                </a:moveTo>
                <a:lnTo>
                  <a:pt x="297" y="601"/>
                </a:lnTo>
                <a:cubicBezTo>
                  <a:pt x="135" y="601"/>
                  <a:pt x="0" y="466"/>
                  <a:pt x="0" y="297"/>
                </a:cubicBezTo>
                <a:cubicBezTo>
                  <a:pt x="0" y="134"/>
                  <a:pt x="135" y="0"/>
                  <a:pt x="297" y="0"/>
                </a:cubicBezTo>
                <a:cubicBezTo>
                  <a:pt x="467" y="0"/>
                  <a:pt x="601" y="134"/>
                  <a:pt x="601" y="297"/>
                </a:cubicBezTo>
                <a:cubicBezTo>
                  <a:pt x="601" y="466"/>
                  <a:pt x="467" y="601"/>
                  <a:pt x="297" y="601"/>
                </a:cubicBezTo>
                <a:close/>
                <a:moveTo>
                  <a:pt x="474" y="127"/>
                </a:moveTo>
                <a:lnTo>
                  <a:pt x="474" y="127"/>
                </a:lnTo>
                <a:cubicBezTo>
                  <a:pt x="297" y="297"/>
                  <a:pt x="297" y="297"/>
                  <a:pt x="297" y="297"/>
                </a:cubicBezTo>
                <a:cubicBezTo>
                  <a:pt x="297" y="56"/>
                  <a:pt x="297" y="56"/>
                  <a:pt x="297" y="56"/>
                </a:cubicBezTo>
                <a:cubicBezTo>
                  <a:pt x="163" y="56"/>
                  <a:pt x="57" y="162"/>
                  <a:pt x="57" y="297"/>
                </a:cubicBezTo>
                <a:cubicBezTo>
                  <a:pt x="57" y="431"/>
                  <a:pt x="163" y="544"/>
                  <a:pt x="297" y="544"/>
                </a:cubicBezTo>
                <a:cubicBezTo>
                  <a:pt x="431" y="544"/>
                  <a:pt x="544" y="431"/>
                  <a:pt x="544" y="297"/>
                </a:cubicBezTo>
                <a:cubicBezTo>
                  <a:pt x="544" y="233"/>
                  <a:pt x="516" y="169"/>
                  <a:pt x="474" y="1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573639" y="1834946"/>
            <a:ext cx="111911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正则表达式语言的基本成分是字符集里的普通字符，另外还有几种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特殊的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组合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结构，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最基本的是：</a:t>
            </a:r>
            <a:endParaRPr lang="en-US" altLang="zh-CN" sz="2400" dirty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800100" lvl="1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正顺序组合 </a:t>
            </a:r>
            <a:r>
              <a:rPr lang="en-US" altLang="zh-CN" sz="2400" dirty="0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αβ</a:t>
            </a:r>
            <a:r>
              <a:rPr lang="zh-CN" altLang="en-US" sz="2400" dirty="0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 </a:t>
            </a:r>
            <a:endParaRPr lang="en-US" altLang="zh-CN" sz="2400" dirty="0" smtClean="0">
              <a:solidFill>
                <a:prstClr val="black"/>
              </a:solidFill>
              <a:latin typeface="Monaco" charset="0"/>
              <a:ea typeface="Monaco" charset="0"/>
              <a:cs typeface="Monaco" charset="0"/>
            </a:endParaRPr>
          </a:p>
          <a:p>
            <a:pPr marL="800100" lvl="1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选择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组合 </a:t>
            </a:r>
            <a:r>
              <a:rPr lang="en-US" altLang="zh-CN" sz="2400" dirty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α | </a:t>
            </a:r>
            <a:r>
              <a:rPr lang="en-US" altLang="zh-CN" sz="2400" dirty="0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β</a:t>
            </a:r>
          </a:p>
          <a:p>
            <a:pPr marL="800100" lvl="1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星号 </a:t>
            </a:r>
            <a:r>
              <a:rPr lang="en-US" altLang="zh-CN" sz="2400" dirty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α</a:t>
            </a:r>
            <a:r>
              <a:rPr lang="en-US" altLang="zh-CN" sz="2400" dirty="0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*</a:t>
            </a:r>
          </a:p>
          <a:p>
            <a:pPr marL="800100" lvl="1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括号 </a:t>
            </a:r>
            <a:r>
              <a:rPr lang="en-US" altLang="zh-CN" sz="2400" dirty="0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()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：将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括号中的内容当成一个单位，一起操作</a:t>
            </a:r>
            <a:endParaRPr lang="en-US" altLang="zh-CN" sz="2400" dirty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>
              <a:lnSpc>
                <a:spcPct val="150000"/>
              </a:lnSpc>
              <a:buClr>
                <a:schemeClr val="tx1"/>
              </a:buClr>
            </a:pP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要注意的是，这里的</a:t>
            </a:r>
            <a:r>
              <a:rPr lang="en-US" altLang="zh-CN" sz="2400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*</a:t>
            </a:r>
            <a:r>
              <a:rPr lang="zh-CN" altLang="en-US" sz="2400" dirty="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的含义（重复任意次）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和</a:t>
            </a:r>
            <a:r>
              <a:rPr lang="en-US" altLang="zh-CN" sz="2400" dirty="0" err="1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cmd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里面的</a:t>
            </a:r>
            <a:r>
              <a:rPr lang="en-US" altLang="zh-CN" sz="2400" dirty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*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（任意串）含义不同。</a:t>
            </a:r>
            <a:endParaRPr lang="en-US" altLang="zh-CN" sz="2400" dirty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7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28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正则表达式语法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91316" y="1810037"/>
            <a:ext cx="111911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举例：</a:t>
            </a:r>
            <a:endParaRPr lang="en-US" altLang="zh-CN" sz="2400" dirty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800100" lvl="1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2400" dirty="0" err="1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abc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</a:t>
            </a:r>
            <a:endParaRPr lang="en-US" altLang="zh-CN" sz="2400" dirty="0" smtClean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800100" lvl="1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a(b</a:t>
            </a:r>
            <a:r>
              <a:rPr lang="en-US" altLang="zh-CN" sz="2400" dirty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*)(c*) </a:t>
            </a:r>
            <a:endParaRPr lang="en-US" altLang="zh-CN" sz="2400" dirty="0" smtClean="0">
              <a:solidFill>
                <a:prstClr val="black"/>
              </a:solidFill>
              <a:latin typeface="Monaco" charset="0"/>
              <a:ea typeface="Monaco" charset="0"/>
              <a:cs typeface="Monaco" charset="0"/>
            </a:endParaRPr>
          </a:p>
          <a:p>
            <a:pPr marL="800100" lvl="1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a</a:t>
            </a:r>
            <a:r>
              <a:rPr lang="en-US" altLang="zh-CN" sz="2400" dirty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((</a:t>
            </a:r>
            <a:r>
              <a:rPr lang="en-US" altLang="zh-CN" sz="2400" dirty="0" err="1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b|c</a:t>
            </a:r>
            <a:r>
              <a:rPr lang="en-US" altLang="zh-CN" sz="2400" dirty="0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)*)</a:t>
            </a:r>
            <a:br>
              <a:rPr lang="en-US" altLang="zh-CN" sz="2400" dirty="0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</a:br>
            <a:r>
              <a:rPr lang="en-US" altLang="zh-CN" sz="2400" dirty="0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 </a:t>
            </a:r>
          </a:p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这里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不需要</a:t>
            </a:r>
            <a:r>
              <a:rPr lang="en-US" altLang="zh-CN" sz="2400" dirty="0" err="1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cmd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中的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通配符</a:t>
            </a:r>
            <a:r>
              <a:rPr lang="zh-CN" altLang="en-US" sz="2400" dirty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2400" dirty="0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?</a:t>
            </a:r>
            <a:r>
              <a:rPr lang="zh-CN" altLang="en-US" sz="2400" dirty="0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和 </a:t>
            </a:r>
            <a:r>
              <a:rPr lang="zh-CN" altLang="en-US" sz="2400" dirty="0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* </a:t>
            </a:r>
            <a:endParaRPr lang="en-US" altLang="zh-CN" sz="2400" dirty="0">
              <a:solidFill>
                <a:prstClr val="black"/>
              </a:solidFill>
              <a:latin typeface="Monaco" charset="0"/>
              <a:ea typeface="Monaco" charset="0"/>
              <a:cs typeface="Monaco" charset="0"/>
            </a:endParaRPr>
          </a:p>
          <a:p>
            <a:pPr marL="800100" lvl="1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通配符 </a:t>
            </a:r>
            <a:r>
              <a:rPr lang="en-US" altLang="zh-CN" sz="2400" dirty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?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可以用 </a:t>
            </a:r>
            <a:r>
              <a:rPr lang="en-US" altLang="zh-CN" sz="2400" dirty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|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描述（由于字符集是有穷集）</a:t>
            </a:r>
            <a:endParaRPr lang="en-US" altLang="zh-CN" sz="2400" dirty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800100" lvl="1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通配符 </a:t>
            </a:r>
            <a:r>
              <a:rPr lang="zh-CN" altLang="en-US" sz="2400" dirty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*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可以通过</a:t>
            </a:r>
            <a:r>
              <a:rPr lang="zh-CN" altLang="en-US" sz="2400" dirty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2400" dirty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| 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和星号描述</a:t>
            </a:r>
            <a:endParaRPr lang="en-US" altLang="zh-CN" sz="2400" dirty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8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9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正则表达式语法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9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正则表达式常用操作符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grpSp>
        <p:nvGrpSpPr>
          <p:cNvPr id="6" name="组 5"/>
          <p:cNvGrpSpPr/>
          <p:nvPr/>
        </p:nvGrpSpPr>
        <p:grpSpPr>
          <a:xfrm>
            <a:off x="911424" y="1772816"/>
            <a:ext cx="9865096" cy="4680520"/>
            <a:chOff x="911424" y="1772816"/>
            <a:chExt cx="8496944" cy="3898773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1424" y="1772816"/>
              <a:ext cx="8496944" cy="3898773"/>
            </a:xfrm>
            <a:prstGeom prst="rect">
              <a:avLst/>
            </a:prstGeom>
          </p:spPr>
        </p:pic>
        <p:sp>
          <p:nvSpPr>
            <p:cNvPr id="3" name="矩形 2"/>
            <p:cNvSpPr/>
            <p:nvPr/>
          </p:nvSpPr>
          <p:spPr>
            <a:xfrm>
              <a:off x="7680176" y="4941168"/>
              <a:ext cx="1440160" cy="360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9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正则表达式常用操作符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grpSp>
        <p:nvGrpSpPr>
          <p:cNvPr id="4" name="组 3"/>
          <p:cNvGrpSpPr/>
          <p:nvPr/>
        </p:nvGrpSpPr>
        <p:grpSpPr>
          <a:xfrm>
            <a:off x="934304" y="1844824"/>
            <a:ext cx="10202256" cy="4464496"/>
            <a:chOff x="934304" y="1844824"/>
            <a:chExt cx="8909714" cy="3888432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4304" y="1844824"/>
              <a:ext cx="8909714" cy="3888432"/>
            </a:xfrm>
            <a:prstGeom prst="rect">
              <a:avLst/>
            </a:prstGeom>
          </p:spPr>
        </p:pic>
        <p:sp>
          <p:nvSpPr>
            <p:cNvPr id="7" name="矩形 6"/>
            <p:cNvSpPr/>
            <p:nvPr/>
          </p:nvSpPr>
          <p:spPr>
            <a:xfrm>
              <a:off x="7968208" y="5085184"/>
              <a:ext cx="1440160" cy="360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10981</TotalTime>
  <Words>493</Words>
  <Application>Microsoft Office PowerPoint</Application>
  <PresentationFormat>自定义</PresentationFormat>
  <Paragraphs>66</Paragraphs>
  <Slides>7</Slides>
  <Notes>7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byr</dc:creator>
  <cp:lastModifiedBy>陈艳宁</cp:lastModifiedBy>
  <cp:revision>16</cp:revision>
  <cp:lastPrinted>2018-04-24T09:41:12Z</cp:lastPrinted>
  <dcterms:created xsi:type="dcterms:W3CDTF">2018-03-13T06:34:00Z</dcterms:created>
  <dcterms:modified xsi:type="dcterms:W3CDTF">2020-01-13T07:44:54Z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2052-10.1.0.7224</vt:lpwstr>
  </property>
</Properties>
</file>