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tiff" ContentType="image/tif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9"/>
  </p:notesMasterIdLst>
  <p:sldIdLst>
    <p:sldId id="303" r:id="rId2"/>
    <p:sldId id="304" r:id="rId3"/>
    <p:sldId id="305" r:id="rId4"/>
    <p:sldId id="306" r:id="rId5"/>
    <p:sldId id="307" r:id="rId6"/>
    <p:sldId id="308" r:id="rId7"/>
    <p:sldId id="309" r:id="rId8"/>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7" d="100"/>
          <a:sy n="67" d="100"/>
        </p:scale>
        <p:origin x="-126" y="-756"/>
      </p:cViewPr>
      <p:guideLst>
        <p:guide orient="horz" pos="2160"/>
        <p:guide pos="3840"/>
      </p:guideLst>
    </p:cSldViewPr>
  </p:slideViewPr>
  <p:notesTextViewPr>
    <p:cViewPr>
      <p:scale>
        <a:sx n="1" d="1"/>
        <a:sy n="1" d="1"/>
      </p:scale>
      <p:origin x="0" y="0"/>
    </p:cViewPr>
  </p:notesTextViewPr>
  <p:sorterViewPr>
    <p:cViewPr>
      <p:scale>
        <a:sx n="100" d="100"/>
        <a:sy n="100" d="100"/>
      </p:scale>
      <p:origin x="0" y="-1033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4C33381-8BD1-4EB8-B4CC-AFE574270921}" type="datetimeFigureOut">
              <a:rPr lang="zh-CN" altLang="en-US" smtClean="0"/>
              <a:t>2020-01-10</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1A4CD0-9CBC-41F2-8D7D-A29C12157D19}" type="slidenum">
              <a:rPr lang="zh-CN" altLang="en-US" smtClean="0"/>
              <a:t>‹#›</a:t>
            </a:fld>
            <a:endParaRPr lang="zh-CN" altLang="en-US"/>
          </a:p>
        </p:txBody>
      </p:sp>
    </p:spTree>
    <p:extLst>
      <p:ext uri="{BB962C8B-B14F-4D97-AF65-F5344CB8AC3E}">
        <p14:creationId xmlns:p14="http://schemas.microsoft.com/office/powerpoint/2010/main" val="38894611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dirty="0"/>
          </a:p>
        </p:txBody>
      </p:sp>
      <p:sp>
        <p:nvSpPr>
          <p:cNvPr id="4" name="幻灯片编号占位符 3"/>
          <p:cNvSpPr>
            <a:spLocks noGrp="1"/>
          </p:cNvSpPr>
          <p:nvPr>
            <p:ph type="sldNum" sz="quarter" idx="10"/>
          </p:nvPr>
        </p:nvSpPr>
        <p:spPr>
          <a:xfrm>
            <a:off x="3884613" y="8685213"/>
            <a:ext cx="2971800" cy="458787"/>
          </a:xfrm>
          <a:prstGeom prst="rect">
            <a:avLst/>
          </a:prstGeom>
        </p:spPr>
        <p:txBody>
          <a:bodyPr/>
          <a:lstStyle/>
          <a:p>
            <a:fld id="{858E6889-349A-49E8-AAE1-A1FB1A7B9723}" type="slidenum">
              <a:rPr lang="zh-CN" altLang="en-US" smtClean="0"/>
              <a:t>1</a:t>
            </a:fld>
            <a:endParaRPr lang="zh-CN" altLang="en-US"/>
          </a:p>
        </p:txBody>
      </p:sp>
    </p:spTree>
    <p:extLst>
      <p:ext uri="{BB962C8B-B14F-4D97-AF65-F5344CB8AC3E}">
        <p14:creationId xmlns:p14="http://schemas.microsoft.com/office/powerpoint/2010/main" val="29324520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defRPr/>
            </a:pPr>
            <a:r>
              <a:rPr lang="en-US" altLang="zh-CN" sz="1200" dirty="0" smtClean="0"/>
              <a:t>Global Interpreter Lock(GIL), </a:t>
            </a:r>
            <a:r>
              <a:rPr lang="zh-CN" altLang="en-US" sz="1200" dirty="0" smtClean="0"/>
              <a:t>确切的说是</a:t>
            </a:r>
            <a:r>
              <a:rPr lang="en-US" altLang="zh-CN" sz="1200" dirty="0" err="1" smtClean="0"/>
              <a:t>CPython</a:t>
            </a:r>
            <a:r>
              <a:rPr lang="en-US" altLang="zh-CN" sz="1200" dirty="0" smtClean="0"/>
              <a:t> </a:t>
            </a:r>
            <a:r>
              <a:rPr lang="zh-CN" altLang="en-US" sz="1200" dirty="0" smtClean="0"/>
              <a:t>带来的一个问题</a:t>
            </a:r>
            <a:endParaRPr kumimoji="1" lang="en-US" altLang="zh-CN" sz="1400" dirty="0" smtClean="0"/>
          </a:p>
          <a:p>
            <a:endParaRPr kumimoji="1" lang="zh-CN" altLang="en-US" dirty="0"/>
          </a:p>
        </p:txBody>
      </p:sp>
      <p:sp>
        <p:nvSpPr>
          <p:cNvPr id="4" name="幻灯片编号占位符 3"/>
          <p:cNvSpPr>
            <a:spLocks noGrp="1"/>
          </p:cNvSpPr>
          <p:nvPr>
            <p:ph type="sldNum" sz="quarter" idx="10"/>
          </p:nvPr>
        </p:nvSpPr>
        <p:spPr>
          <a:xfrm>
            <a:off x="3884613" y="8685213"/>
            <a:ext cx="2971800" cy="458787"/>
          </a:xfrm>
          <a:prstGeom prst="rect">
            <a:avLst/>
          </a:prstGeom>
        </p:spPr>
        <p:txBody>
          <a:bodyPr/>
          <a:lstStyle/>
          <a:p>
            <a:fld id="{858E6889-349A-49E8-AAE1-A1FB1A7B9723}" type="slidenum">
              <a:rPr lang="zh-CN" altLang="en-US" smtClean="0"/>
              <a:t>4</a:t>
            </a:fld>
            <a:endParaRPr lang="zh-CN" altLang="en-US"/>
          </a:p>
        </p:txBody>
      </p:sp>
    </p:spTree>
    <p:extLst>
      <p:ext uri="{BB962C8B-B14F-4D97-AF65-F5344CB8AC3E}">
        <p14:creationId xmlns:p14="http://schemas.microsoft.com/office/powerpoint/2010/main" val="16158815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en-US" altLang="zh-CN" sz="1200" b="1" kern="1200" dirty="0" smtClean="0">
                <a:solidFill>
                  <a:schemeClr val="tx1"/>
                </a:solidFill>
                <a:effectLst/>
                <a:latin typeface="+mn-lt"/>
                <a:ea typeface="+mn-ea"/>
                <a:cs typeface="+mn-cs"/>
              </a:rPr>
              <a:t>1.</a:t>
            </a:r>
            <a:r>
              <a:rPr lang="zh-CN" altLang="en-US" sz="1200" b="1" kern="1200" dirty="0" smtClean="0">
                <a:solidFill>
                  <a:schemeClr val="tx1"/>
                </a:solidFill>
                <a:effectLst/>
                <a:latin typeface="+mn-lt"/>
                <a:ea typeface="+mn-ea"/>
                <a:cs typeface="+mn-cs"/>
              </a:rPr>
              <a:t>动态类型和静态类型</a:t>
            </a:r>
            <a:endParaRPr lang="en-US" altLang="zh-CN" sz="1200" b="1" kern="1200" dirty="0" smtClean="0">
              <a:solidFill>
                <a:schemeClr val="tx1"/>
              </a:solidFill>
              <a:effectLst/>
              <a:latin typeface="+mn-lt"/>
              <a:ea typeface="+mn-ea"/>
              <a:cs typeface="+mn-cs"/>
            </a:endParaRPr>
          </a:p>
          <a:p>
            <a:r>
              <a:rPr lang="en-US" altLang="zh-CN" sz="1200" kern="1200" dirty="0" smtClean="0">
                <a:solidFill>
                  <a:schemeClr val="tx1"/>
                </a:solidFill>
                <a:effectLst/>
                <a:latin typeface="+mn-lt"/>
                <a:ea typeface="+mn-ea"/>
                <a:cs typeface="+mn-cs"/>
              </a:rPr>
              <a:t>Java</a:t>
            </a:r>
            <a:r>
              <a:rPr lang="zh-CN" altLang="en-US" sz="1200" kern="1200" dirty="0" smtClean="0">
                <a:solidFill>
                  <a:schemeClr val="tx1"/>
                </a:solidFill>
                <a:effectLst/>
                <a:latin typeface="+mn-lt"/>
                <a:ea typeface="+mn-ea"/>
                <a:cs typeface="+mn-cs"/>
              </a:rPr>
              <a:t>和</a:t>
            </a:r>
            <a:r>
              <a:rPr lang="en-US" altLang="zh-CN" sz="1200" kern="1200" dirty="0" smtClean="0">
                <a:solidFill>
                  <a:schemeClr val="tx1"/>
                </a:solidFill>
                <a:effectLst/>
                <a:latin typeface="+mn-lt"/>
                <a:ea typeface="+mn-ea"/>
                <a:cs typeface="+mn-cs"/>
              </a:rPr>
              <a:t>Python</a:t>
            </a:r>
            <a:r>
              <a:rPr lang="zh-CN" altLang="en-US" sz="1200" kern="1200" dirty="0" smtClean="0">
                <a:solidFill>
                  <a:schemeClr val="tx1"/>
                </a:solidFill>
                <a:effectLst/>
                <a:latin typeface="+mn-lt"/>
                <a:ea typeface="+mn-ea"/>
                <a:cs typeface="+mn-cs"/>
              </a:rPr>
              <a:t>之间最大的区别之一就是两种语言处理变量的方式。</a:t>
            </a:r>
            <a:r>
              <a:rPr lang="en-US" altLang="zh-CN" sz="1200" kern="1200" dirty="0" smtClean="0">
                <a:solidFill>
                  <a:schemeClr val="tx1"/>
                </a:solidFill>
                <a:effectLst/>
                <a:latin typeface="+mn-lt"/>
                <a:ea typeface="+mn-ea"/>
                <a:cs typeface="+mn-cs"/>
              </a:rPr>
              <a:t>Java</a:t>
            </a:r>
            <a:r>
              <a:rPr lang="zh-CN" altLang="en-US" sz="1200" kern="1200" dirty="0" smtClean="0">
                <a:solidFill>
                  <a:schemeClr val="tx1"/>
                </a:solidFill>
                <a:effectLst/>
                <a:latin typeface="+mn-lt"/>
                <a:ea typeface="+mn-ea"/>
                <a:cs typeface="+mn-cs"/>
              </a:rPr>
              <a:t>强迫你在第一次声明变量时就定义其类型并且不允许你在后面的程序中更改它的类型。这就是静态类型。与之相反，</a:t>
            </a:r>
            <a:r>
              <a:rPr lang="en-US" altLang="zh-CN" sz="1200" kern="1200" dirty="0" smtClean="0">
                <a:solidFill>
                  <a:schemeClr val="tx1"/>
                </a:solidFill>
                <a:effectLst/>
                <a:latin typeface="+mn-lt"/>
                <a:ea typeface="+mn-ea"/>
                <a:cs typeface="+mn-cs"/>
              </a:rPr>
              <a:t>Python</a:t>
            </a:r>
            <a:r>
              <a:rPr lang="zh-CN" altLang="en-US" sz="1200" kern="1200" dirty="0" smtClean="0">
                <a:solidFill>
                  <a:schemeClr val="tx1"/>
                </a:solidFill>
                <a:effectLst/>
                <a:latin typeface="+mn-lt"/>
                <a:ea typeface="+mn-ea"/>
                <a:cs typeface="+mn-cs"/>
              </a:rPr>
              <a:t>不许声明时定义变量类型，可以改变一个变量的类型，例如可以把整型替换为字符串。但是不要因此以为</a:t>
            </a:r>
            <a:r>
              <a:rPr lang="en-US" altLang="zh-CN" sz="1200" kern="1200" dirty="0" smtClean="0">
                <a:solidFill>
                  <a:schemeClr val="tx1"/>
                </a:solidFill>
                <a:effectLst/>
                <a:latin typeface="+mn-lt"/>
                <a:ea typeface="+mn-ea"/>
                <a:cs typeface="+mn-cs"/>
              </a:rPr>
              <a:t>Python</a:t>
            </a:r>
            <a:r>
              <a:rPr lang="zh-CN" altLang="en-US" sz="1200" kern="1200" dirty="0" smtClean="0">
                <a:solidFill>
                  <a:schemeClr val="tx1"/>
                </a:solidFill>
                <a:effectLst/>
                <a:latin typeface="+mn-lt"/>
                <a:ea typeface="+mn-ea"/>
                <a:cs typeface="+mn-cs"/>
              </a:rPr>
              <a:t>是一个弱类型语言，因为不需要指定类型，还可以随时改变，事实上，</a:t>
            </a:r>
            <a:r>
              <a:rPr lang="en-US" altLang="zh-CN" sz="1200" kern="1200" dirty="0" smtClean="0">
                <a:solidFill>
                  <a:schemeClr val="tx1"/>
                </a:solidFill>
                <a:effectLst/>
                <a:latin typeface="+mn-lt"/>
                <a:ea typeface="+mn-ea"/>
                <a:cs typeface="+mn-cs"/>
              </a:rPr>
              <a:t>Python</a:t>
            </a:r>
            <a:r>
              <a:rPr lang="zh-CN" altLang="en-US" sz="1200" kern="1200" dirty="0" smtClean="0">
                <a:solidFill>
                  <a:schemeClr val="tx1"/>
                </a:solidFill>
                <a:effectLst/>
                <a:latin typeface="+mn-lt"/>
                <a:ea typeface="+mn-ea"/>
                <a:cs typeface="+mn-cs"/>
              </a:rPr>
              <a:t>是强类型语言，变量所绑定的对象在对象创建初期就确定好了类型，永远不可能被改变。同样，</a:t>
            </a:r>
            <a:r>
              <a:rPr lang="en-US" altLang="zh-CN" sz="1200" kern="1200" dirty="0" smtClean="0">
                <a:solidFill>
                  <a:schemeClr val="tx1"/>
                </a:solidFill>
                <a:effectLst/>
                <a:latin typeface="+mn-lt"/>
                <a:ea typeface="+mn-ea"/>
                <a:cs typeface="+mn-cs"/>
              </a:rPr>
              <a:t>Java</a:t>
            </a:r>
            <a:r>
              <a:rPr lang="zh-CN" altLang="en-US" sz="1200" kern="1200" dirty="0" smtClean="0">
                <a:solidFill>
                  <a:schemeClr val="tx1"/>
                </a:solidFill>
                <a:effectLst/>
                <a:latin typeface="+mn-lt"/>
                <a:ea typeface="+mn-ea"/>
                <a:cs typeface="+mn-cs"/>
              </a:rPr>
              <a:t>也是一个强类型语言。</a:t>
            </a:r>
            <a:endParaRPr lang="zh-CN" altLang="en-US" dirty="0" smtClean="0">
              <a:effectLst/>
            </a:endParaRPr>
          </a:p>
          <a:p>
            <a:endParaRPr lang="zh-CN" altLang="en-US" sz="1200" b="0" i="0" kern="1200" dirty="0" smtClean="0">
              <a:solidFill>
                <a:schemeClr val="tx1"/>
              </a:solidFill>
              <a:effectLst/>
              <a:latin typeface="+mn-lt"/>
              <a:ea typeface="+mn-ea"/>
              <a:cs typeface="+mn-cs"/>
            </a:endParaRPr>
          </a:p>
          <a:p>
            <a:r>
              <a:rPr lang="en-US" altLang="zh-CN" dirty="0" smtClean="0"/>
              <a:t>2</a:t>
            </a:r>
            <a:r>
              <a:rPr lang="en-US" altLang="zh-CN" sz="1200" b="1" kern="1200" dirty="0" smtClean="0">
                <a:solidFill>
                  <a:schemeClr val="tx1"/>
                </a:solidFill>
                <a:effectLst/>
                <a:latin typeface="+mn-lt"/>
                <a:ea typeface="+mn-ea"/>
                <a:cs typeface="+mn-cs"/>
              </a:rPr>
              <a:t>Python</a:t>
            </a:r>
            <a:r>
              <a:rPr lang="zh-CN" altLang="en-US" sz="1200" b="1" kern="1200" dirty="0" smtClean="0">
                <a:solidFill>
                  <a:schemeClr val="tx1"/>
                </a:solidFill>
                <a:effectLst/>
                <a:latin typeface="+mn-lt"/>
                <a:ea typeface="+mn-ea"/>
                <a:cs typeface="+mn-cs"/>
              </a:rPr>
              <a:t>中一切皆对象</a:t>
            </a:r>
            <a:endParaRPr lang="en-US" altLang="zh-CN" sz="1200" b="1" kern="1200" dirty="0" smtClean="0">
              <a:solidFill>
                <a:schemeClr val="tx1"/>
              </a:solidFill>
              <a:effectLst/>
              <a:latin typeface="+mn-lt"/>
              <a:ea typeface="+mn-ea"/>
              <a:cs typeface="+mn-cs"/>
            </a:endParaRPr>
          </a:p>
          <a:p>
            <a:r>
              <a:rPr lang="zh-CN" altLang="en-US" sz="1200" kern="1200" dirty="0" smtClean="0">
                <a:solidFill>
                  <a:schemeClr val="tx1"/>
                </a:solidFill>
                <a:effectLst/>
                <a:latin typeface="+mn-lt"/>
                <a:ea typeface="+mn-ea"/>
                <a:cs typeface="+mn-cs"/>
              </a:rPr>
              <a:t>在</a:t>
            </a:r>
            <a:r>
              <a:rPr lang="en-US" altLang="zh-CN" sz="1200" kern="1200" dirty="0" smtClean="0">
                <a:solidFill>
                  <a:schemeClr val="tx1"/>
                </a:solidFill>
                <a:effectLst/>
                <a:latin typeface="+mn-lt"/>
                <a:ea typeface="+mn-ea"/>
                <a:cs typeface="+mn-cs"/>
              </a:rPr>
              <a:t>Python</a:t>
            </a:r>
            <a:r>
              <a:rPr lang="zh-CN" altLang="en-US" sz="1200" kern="1200" dirty="0" smtClean="0">
                <a:solidFill>
                  <a:schemeClr val="tx1"/>
                </a:solidFill>
                <a:effectLst/>
                <a:latin typeface="+mn-lt"/>
                <a:ea typeface="+mn-ea"/>
                <a:cs typeface="+mn-cs"/>
              </a:rPr>
              <a:t>中，不论是数值（整型、浮点型），字符串，字典，元组对象，还是他们所对应的类型，以及函数，模块等你所能看到的都是对象，他们的祖先是</a:t>
            </a:r>
            <a:r>
              <a:rPr lang="en-US" altLang="zh-CN" sz="1200" kern="1200" dirty="0" err="1" smtClean="0">
                <a:solidFill>
                  <a:schemeClr val="tx1"/>
                </a:solidFill>
                <a:effectLst/>
                <a:latin typeface="+mn-lt"/>
                <a:ea typeface="+mn-ea"/>
                <a:cs typeface="+mn-cs"/>
              </a:rPr>
              <a:t>PyObject</a:t>
            </a:r>
            <a:r>
              <a:rPr lang="zh-CN" altLang="en-US" sz="1200" kern="1200" dirty="0" smtClean="0">
                <a:solidFill>
                  <a:schemeClr val="tx1"/>
                </a:solidFill>
                <a:effectLst/>
                <a:latin typeface="+mn-lt"/>
                <a:ea typeface="+mn-ea"/>
                <a:cs typeface="+mn-cs"/>
              </a:rPr>
              <a:t>。而</a:t>
            </a:r>
            <a:r>
              <a:rPr lang="en-US" altLang="zh-CN" sz="1200" kern="1200" dirty="0" smtClean="0">
                <a:solidFill>
                  <a:schemeClr val="tx1"/>
                </a:solidFill>
                <a:effectLst/>
                <a:latin typeface="+mn-lt"/>
                <a:ea typeface="+mn-ea"/>
                <a:cs typeface="+mn-cs"/>
              </a:rPr>
              <a:t>Java</a:t>
            </a:r>
            <a:r>
              <a:rPr lang="zh-CN" altLang="en-US" sz="1200" kern="1200" dirty="0" smtClean="0">
                <a:solidFill>
                  <a:schemeClr val="tx1"/>
                </a:solidFill>
                <a:effectLst/>
                <a:latin typeface="+mn-lt"/>
                <a:ea typeface="+mn-ea"/>
                <a:cs typeface="+mn-cs"/>
              </a:rPr>
              <a:t>中至少函数，基本数据类型都不算对象。</a:t>
            </a:r>
            <a:r>
              <a:rPr lang="zh-CN" altLang="en-US" dirty="0" smtClean="0">
                <a:effectLst/>
              </a:rPr>
              <a:t/>
            </a:r>
            <a:br>
              <a:rPr lang="zh-CN" altLang="en-US" dirty="0" smtClean="0">
                <a:effectLst/>
              </a:rPr>
            </a:br>
            <a:endParaRPr lang="zh-CN" altLang="en-US" sz="1200" b="0" i="0" kern="1200" dirty="0" smtClean="0">
              <a:solidFill>
                <a:schemeClr val="tx1"/>
              </a:solidFill>
              <a:effectLst/>
              <a:latin typeface="+mn-lt"/>
              <a:ea typeface="+mn-ea"/>
              <a:cs typeface="+mn-cs"/>
            </a:endParaRPr>
          </a:p>
          <a:p>
            <a:r>
              <a:rPr lang="en-US" altLang="zh-CN" dirty="0" smtClean="0"/>
              <a:t>3</a:t>
            </a:r>
            <a:r>
              <a:rPr lang="zh-CN" altLang="en-US" sz="1200" b="1" kern="1200" dirty="0" smtClean="0">
                <a:solidFill>
                  <a:schemeClr val="tx1"/>
                </a:solidFill>
                <a:effectLst/>
                <a:latin typeface="+mn-lt"/>
                <a:ea typeface="+mn-ea"/>
                <a:cs typeface="+mn-cs"/>
              </a:rPr>
              <a:t>括号和缩进</a:t>
            </a:r>
            <a:endParaRPr lang="en-US" altLang="zh-CN" sz="1200" b="1" kern="1200" dirty="0" smtClean="0">
              <a:solidFill>
                <a:schemeClr val="tx1"/>
              </a:solidFill>
              <a:effectLst/>
              <a:latin typeface="+mn-lt"/>
              <a:ea typeface="+mn-ea"/>
              <a:cs typeface="+mn-cs"/>
            </a:endParaRPr>
          </a:p>
          <a:p>
            <a:r>
              <a:rPr lang="en-US" altLang="zh-CN" sz="1200" kern="1200" dirty="0" smtClean="0">
                <a:solidFill>
                  <a:schemeClr val="tx1"/>
                </a:solidFill>
                <a:effectLst/>
                <a:latin typeface="+mn-lt"/>
                <a:ea typeface="+mn-ea"/>
                <a:cs typeface="+mn-cs"/>
              </a:rPr>
              <a:t>Python</a:t>
            </a:r>
            <a:r>
              <a:rPr lang="zh-CN" altLang="en-US" sz="1200" kern="1200" dirty="0" smtClean="0">
                <a:solidFill>
                  <a:schemeClr val="tx1"/>
                </a:solidFill>
                <a:effectLst/>
                <a:latin typeface="+mn-lt"/>
                <a:ea typeface="+mn-ea"/>
                <a:cs typeface="+mn-cs"/>
              </a:rPr>
              <a:t>与众多编程语言的不同之处还在于它使用缩进将代码分割成块。</a:t>
            </a:r>
            <a:r>
              <a:rPr lang="en-US" altLang="zh-CN" sz="1200" kern="1200" dirty="0" smtClean="0">
                <a:solidFill>
                  <a:schemeClr val="tx1"/>
                </a:solidFill>
                <a:effectLst/>
                <a:latin typeface="+mn-lt"/>
                <a:ea typeface="+mn-ea"/>
                <a:cs typeface="+mn-cs"/>
              </a:rPr>
              <a:t>Java</a:t>
            </a:r>
            <a:r>
              <a:rPr lang="zh-CN" altLang="en-US" sz="1200" kern="1200" dirty="0" smtClean="0">
                <a:solidFill>
                  <a:schemeClr val="tx1"/>
                </a:solidFill>
                <a:effectLst/>
                <a:latin typeface="+mn-lt"/>
                <a:ea typeface="+mn-ea"/>
                <a:cs typeface="+mn-cs"/>
              </a:rPr>
              <a:t>，像大部分其他语言一样，使用大括号定义函数和类定义的开头和结尾。使用缩进的好处在于它强迫你将你的程序写得比较易读，不会有缺括号导致错误的可能。</a:t>
            </a:r>
            <a:r>
              <a:rPr lang="zh-CN" altLang="en-US" dirty="0" smtClean="0">
                <a:effectLst/>
              </a:rPr>
              <a:t/>
            </a:r>
            <a:br>
              <a:rPr lang="zh-CN" altLang="en-US" dirty="0" smtClean="0">
                <a:effectLst/>
              </a:rPr>
            </a:br>
            <a:endParaRPr lang="zh-CN" altLang="en-US" sz="1200" b="0" i="0" kern="1200" dirty="0" smtClean="0">
              <a:solidFill>
                <a:schemeClr val="tx1"/>
              </a:solidFill>
              <a:effectLst/>
              <a:latin typeface="+mn-lt"/>
              <a:ea typeface="+mn-ea"/>
              <a:cs typeface="+mn-cs"/>
            </a:endParaRPr>
          </a:p>
          <a:p>
            <a:r>
              <a:rPr lang="en-US" altLang="zh-CN" dirty="0" smtClean="0"/>
              <a:t>4</a:t>
            </a:r>
            <a:r>
              <a:rPr lang="zh-CN" altLang="en-US" sz="1200" b="1" kern="1200" dirty="0" smtClean="0">
                <a:solidFill>
                  <a:schemeClr val="tx1"/>
                </a:solidFill>
                <a:effectLst/>
                <a:latin typeface="+mn-lt"/>
                <a:ea typeface="+mn-ea"/>
                <a:cs typeface="+mn-cs"/>
              </a:rPr>
              <a:t>可移植性</a:t>
            </a:r>
            <a:endParaRPr lang="en-US" altLang="zh-CN" sz="1200" b="1" kern="1200" dirty="0" smtClean="0">
              <a:solidFill>
                <a:schemeClr val="tx1"/>
              </a:solidFill>
              <a:effectLst/>
              <a:latin typeface="+mn-lt"/>
              <a:ea typeface="+mn-ea"/>
              <a:cs typeface="+mn-cs"/>
            </a:endParaRPr>
          </a:p>
          <a:p>
            <a:r>
              <a:rPr lang="en-US" altLang="zh-CN" sz="1200" kern="1200" dirty="0" smtClean="0">
                <a:solidFill>
                  <a:schemeClr val="tx1"/>
                </a:solidFill>
                <a:effectLst/>
                <a:latin typeface="+mn-lt"/>
                <a:ea typeface="+mn-ea"/>
                <a:cs typeface="+mn-cs"/>
              </a:rPr>
              <a:t>Java</a:t>
            </a:r>
            <a:r>
              <a:rPr lang="zh-CN" altLang="en-US" sz="1200" kern="1200" dirty="0" smtClean="0">
                <a:solidFill>
                  <a:schemeClr val="tx1"/>
                </a:solidFill>
                <a:effectLst/>
                <a:latin typeface="+mn-lt"/>
                <a:ea typeface="+mn-ea"/>
                <a:cs typeface="+mn-cs"/>
              </a:rPr>
              <a:t>的可移植性更强，它可以用于开发平台独立的应用。这是</a:t>
            </a:r>
            <a:r>
              <a:rPr lang="en-US" altLang="zh-CN" sz="1200" kern="1200" dirty="0" smtClean="0">
                <a:solidFill>
                  <a:schemeClr val="tx1"/>
                </a:solidFill>
                <a:effectLst/>
                <a:latin typeface="+mn-lt"/>
                <a:ea typeface="+mn-ea"/>
                <a:cs typeface="+mn-cs"/>
              </a:rPr>
              <a:t>Java</a:t>
            </a:r>
            <a:r>
              <a:rPr lang="zh-CN" altLang="en-US" sz="1200" kern="1200" dirty="0" smtClean="0">
                <a:solidFill>
                  <a:schemeClr val="tx1"/>
                </a:solidFill>
                <a:effectLst/>
                <a:latin typeface="+mn-lt"/>
                <a:ea typeface="+mn-ea"/>
                <a:cs typeface="+mn-cs"/>
              </a:rPr>
              <a:t>相较于</a:t>
            </a:r>
            <a:r>
              <a:rPr lang="en-US" altLang="zh-CN" sz="1200" kern="1200" dirty="0" smtClean="0">
                <a:solidFill>
                  <a:schemeClr val="tx1"/>
                </a:solidFill>
                <a:effectLst/>
                <a:latin typeface="+mn-lt"/>
                <a:ea typeface="+mn-ea"/>
                <a:cs typeface="+mn-cs"/>
              </a:rPr>
              <a:t>Python</a:t>
            </a:r>
            <a:r>
              <a:rPr lang="zh-CN" altLang="en-US" sz="1200" kern="1200" dirty="0" smtClean="0">
                <a:solidFill>
                  <a:schemeClr val="tx1"/>
                </a:solidFill>
                <a:effectLst/>
                <a:latin typeface="+mn-lt"/>
                <a:ea typeface="+mn-ea"/>
                <a:cs typeface="+mn-cs"/>
              </a:rPr>
              <a:t>的优势之一，任何可以运用</a:t>
            </a:r>
            <a:r>
              <a:rPr lang="en-US" altLang="zh-CN" sz="1200" kern="1200" dirty="0" smtClean="0">
                <a:solidFill>
                  <a:schemeClr val="tx1"/>
                </a:solidFill>
                <a:effectLst/>
                <a:latin typeface="+mn-lt"/>
                <a:ea typeface="+mn-ea"/>
                <a:cs typeface="+mn-cs"/>
              </a:rPr>
              <a:t>Java</a:t>
            </a:r>
            <a:r>
              <a:rPr lang="zh-CN" altLang="en-US" sz="1200" kern="1200" dirty="0" smtClean="0">
                <a:solidFill>
                  <a:schemeClr val="tx1"/>
                </a:solidFill>
                <a:effectLst/>
                <a:latin typeface="+mn-lt"/>
                <a:ea typeface="+mn-ea"/>
                <a:cs typeface="+mn-cs"/>
              </a:rPr>
              <a:t>虚拟机的电脑或者移动设备都可以运行</a:t>
            </a:r>
            <a:r>
              <a:rPr lang="en-US" altLang="zh-CN" sz="1200" kern="1200" dirty="0" smtClean="0">
                <a:solidFill>
                  <a:schemeClr val="tx1"/>
                </a:solidFill>
                <a:effectLst/>
                <a:latin typeface="+mn-lt"/>
                <a:ea typeface="+mn-ea"/>
                <a:cs typeface="+mn-cs"/>
              </a:rPr>
              <a:t>Java</a:t>
            </a:r>
            <a:r>
              <a:rPr lang="zh-CN" altLang="en-US" sz="1200" kern="1200" dirty="0" smtClean="0">
                <a:solidFill>
                  <a:schemeClr val="tx1"/>
                </a:solidFill>
                <a:effectLst/>
                <a:latin typeface="+mn-lt"/>
                <a:ea typeface="+mn-ea"/>
                <a:cs typeface="+mn-cs"/>
              </a:rPr>
              <a:t>的应用，而不管你在哪里运行</a:t>
            </a:r>
            <a:r>
              <a:rPr lang="en-US" altLang="zh-CN" sz="1200" kern="1200" dirty="0" smtClean="0">
                <a:solidFill>
                  <a:schemeClr val="tx1"/>
                </a:solidFill>
                <a:effectLst/>
                <a:latin typeface="+mn-lt"/>
                <a:ea typeface="+mn-ea"/>
                <a:cs typeface="+mn-cs"/>
              </a:rPr>
              <a:t>Python</a:t>
            </a:r>
            <a:r>
              <a:rPr lang="zh-CN" altLang="en-US" sz="1200" kern="1200" dirty="0" smtClean="0">
                <a:solidFill>
                  <a:schemeClr val="tx1"/>
                </a:solidFill>
                <a:effectLst/>
                <a:latin typeface="+mn-lt"/>
                <a:ea typeface="+mn-ea"/>
                <a:cs typeface="+mn-cs"/>
              </a:rPr>
              <a:t>的程序你都需要一个编译器来将</a:t>
            </a:r>
            <a:r>
              <a:rPr lang="en-US" altLang="zh-CN" sz="1200" kern="1200" dirty="0" smtClean="0">
                <a:solidFill>
                  <a:schemeClr val="tx1"/>
                </a:solidFill>
                <a:effectLst/>
                <a:latin typeface="+mn-lt"/>
                <a:ea typeface="+mn-ea"/>
                <a:cs typeface="+mn-cs"/>
              </a:rPr>
              <a:t>Python</a:t>
            </a:r>
            <a:r>
              <a:rPr lang="zh-CN" altLang="en-US" sz="1200" kern="1200" dirty="0" smtClean="0">
                <a:solidFill>
                  <a:schemeClr val="tx1"/>
                </a:solidFill>
                <a:effectLst/>
                <a:latin typeface="+mn-lt"/>
                <a:ea typeface="+mn-ea"/>
                <a:cs typeface="+mn-cs"/>
              </a:rPr>
              <a:t>代码转化为你特定的操作系统可理解的代码。这是因为大部分设备已经安装了</a:t>
            </a:r>
            <a:r>
              <a:rPr lang="en-US" altLang="zh-CN" sz="1200" kern="1200" dirty="0" smtClean="0">
                <a:solidFill>
                  <a:schemeClr val="tx1"/>
                </a:solidFill>
                <a:effectLst/>
                <a:latin typeface="+mn-lt"/>
                <a:ea typeface="+mn-ea"/>
                <a:cs typeface="+mn-cs"/>
              </a:rPr>
              <a:t>Java</a:t>
            </a:r>
            <a:r>
              <a:rPr lang="zh-CN" altLang="en-US" sz="1200" kern="1200" dirty="0" smtClean="0">
                <a:solidFill>
                  <a:schemeClr val="tx1"/>
                </a:solidFill>
                <a:effectLst/>
                <a:latin typeface="+mn-lt"/>
                <a:ea typeface="+mn-ea"/>
                <a:cs typeface="+mn-cs"/>
              </a:rPr>
              <a:t>虚拟机，所以</a:t>
            </a:r>
            <a:r>
              <a:rPr lang="en-US" altLang="zh-CN" sz="1200" kern="1200" dirty="0" smtClean="0">
                <a:solidFill>
                  <a:schemeClr val="tx1"/>
                </a:solidFill>
                <a:effectLst/>
                <a:latin typeface="+mn-lt"/>
                <a:ea typeface="+mn-ea"/>
                <a:cs typeface="+mn-cs"/>
              </a:rPr>
              <a:t>Java</a:t>
            </a:r>
            <a:r>
              <a:rPr lang="zh-CN" altLang="en-US" sz="1200" kern="1200" dirty="0" smtClean="0">
                <a:solidFill>
                  <a:schemeClr val="tx1"/>
                </a:solidFill>
                <a:effectLst/>
                <a:latin typeface="+mn-lt"/>
                <a:ea typeface="+mn-ea"/>
                <a:cs typeface="+mn-cs"/>
              </a:rPr>
              <a:t>程序员可以自信的说他们的应用几乎对所有用户都可用。</a:t>
            </a:r>
            <a:endParaRPr lang="zh-CN" altLang="en-US" dirty="0" smtClean="0">
              <a:effectLst/>
            </a:endParaRPr>
          </a:p>
          <a:p>
            <a:r>
              <a:rPr lang="zh-CN" altLang="en-US" sz="1200" b="0" i="0" kern="1200" dirty="0" smtClean="0">
                <a:solidFill>
                  <a:schemeClr val="tx1"/>
                </a:solidFill>
                <a:effectLst/>
                <a:latin typeface="+mn-lt"/>
                <a:ea typeface="+mn-ea"/>
                <a:cs typeface="+mn-cs"/>
              </a:rPr>
              <a:t> </a:t>
            </a:r>
          </a:p>
          <a:p>
            <a:r>
              <a:rPr lang="en-US" altLang="zh-CN" dirty="0" smtClean="0"/>
              <a:t>5</a:t>
            </a:r>
            <a:r>
              <a:rPr lang="en-US" altLang="zh-CN" sz="1200" b="1" kern="1200" dirty="0" smtClean="0">
                <a:solidFill>
                  <a:schemeClr val="tx1"/>
                </a:solidFill>
                <a:effectLst/>
                <a:latin typeface="+mn-lt"/>
                <a:ea typeface="+mn-ea"/>
                <a:cs typeface="+mn-cs"/>
              </a:rPr>
              <a:t>Python</a:t>
            </a:r>
            <a:r>
              <a:rPr lang="zh-CN" altLang="en-US" sz="1200" b="1" kern="1200" dirty="0" smtClean="0">
                <a:solidFill>
                  <a:schemeClr val="tx1"/>
                </a:solidFill>
                <a:effectLst/>
                <a:latin typeface="+mn-lt"/>
                <a:ea typeface="+mn-ea"/>
                <a:cs typeface="+mn-cs"/>
              </a:rPr>
              <a:t>的</a:t>
            </a:r>
            <a:r>
              <a:rPr lang="en-US" altLang="zh-CN" sz="1200" b="1" kern="1200" dirty="0" smtClean="0">
                <a:solidFill>
                  <a:schemeClr val="tx1"/>
                </a:solidFill>
                <a:effectLst/>
                <a:latin typeface="+mn-lt"/>
                <a:ea typeface="+mn-ea"/>
                <a:cs typeface="+mn-cs"/>
              </a:rPr>
              <a:t>GIL</a:t>
            </a:r>
            <a:r>
              <a:rPr lang="zh-CN" altLang="en-US" sz="1200" b="1" kern="1200" dirty="0" smtClean="0">
                <a:solidFill>
                  <a:schemeClr val="tx1"/>
                </a:solidFill>
                <a:effectLst/>
                <a:latin typeface="+mn-lt"/>
                <a:ea typeface="+mn-ea"/>
                <a:cs typeface="+mn-cs"/>
              </a:rPr>
              <a:t>（缺点） </a:t>
            </a:r>
            <a:r>
              <a:rPr lang="en-US" altLang="zh-CN" sz="1200" b="0" i="0" kern="1200" dirty="0" smtClean="0">
                <a:solidFill>
                  <a:schemeClr val="tx1"/>
                </a:solidFill>
                <a:effectLst/>
                <a:latin typeface="+mn-lt"/>
                <a:ea typeface="+mn-ea"/>
                <a:cs typeface="+mn-cs"/>
              </a:rPr>
              <a:t>Global Interpreter Lock</a:t>
            </a:r>
            <a:endParaRPr lang="en-US" altLang="zh-CN" sz="1200" b="1" kern="1200" dirty="0" smtClean="0">
              <a:solidFill>
                <a:schemeClr val="tx1"/>
              </a:solidFill>
              <a:effectLst/>
              <a:latin typeface="+mn-lt"/>
              <a:ea typeface="+mn-ea"/>
              <a:cs typeface="+mn-cs"/>
            </a:endParaRPr>
          </a:p>
          <a:p>
            <a:r>
              <a:rPr lang="en-US" altLang="zh-CN" sz="1200" kern="1200" dirty="0" smtClean="0">
                <a:solidFill>
                  <a:schemeClr val="tx1"/>
                </a:solidFill>
                <a:effectLst/>
                <a:latin typeface="+mn-lt"/>
                <a:ea typeface="+mn-ea"/>
                <a:cs typeface="+mn-cs"/>
              </a:rPr>
              <a:t>Python</a:t>
            </a:r>
            <a:r>
              <a:rPr lang="zh-CN" altLang="en-US" sz="1200" kern="1200" dirty="0" smtClean="0">
                <a:solidFill>
                  <a:schemeClr val="tx1"/>
                </a:solidFill>
                <a:effectLst/>
                <a:latin typeface="+mn-lt"/>
                <a:ea typeface="+mn-ea"/>
                <a:cs typeface="+mn-cs"/>
              </a:rPr>
              <a:t>中的</a:t>
            </a:r>
            <a:r>
              <a:rPr lang="en-US" altLang="zh-CN" sz="1200" kern="1200" dirty="0" smtClean="0">
                <a:solidFill>
                  <a:schemeClr val="tx1"/>
                </a:solidFill>
                <a:effectLst/>
                <a:latin typeface="+mn-lt"/>
                <a:ea typeface="+mn-ea"/>
                <a:cs typeface="+mn-cs"/>
              </a:rPr>
              <a:t>GIL</a:t>
            </a:r>
            <a:r>
              <a:rPr lang="zh-CN" altLang="en-US" sz="1200" kern="1200" dirty="0" smtClean="0">
                <a:solidFill>
                  <a:schemeClr val="tx1"/>
                </a:solidFill>
                <a:effectLst/>
                <a:latin typeface="+mn-lt"/>
                <a:ea typeface="+mn-ea"/>
                <a:cs typeface="+mn-cs"/>
              </a:rPr>
              <a:t>一直被不少开发者所诟病，</a:t>
            </a:r>
            <a:r>
              <a:rPr lang="en-US" altLang="zh-CN" sz="1200" kern="1200" dirty="0" smtClean="0">
                <a:solidFill>
                  <a:schemeClr val="tx1"/>
                </a:solidFill>
                <a:effectLst/>
                <a:latin typeface="+mn-lt"/>
                <a:ea typeface="+mn-ea"/>
                <a:cs typeface="+mn-cs"/>
              </a:rPr>
              <a:t>GIL</a:t>
            </a:r>
            <a:r>
              <a:rPr lang="zh-CN" altLang="en-US" sz="1200" kern="1200" dirty="0" smtClean="0">
                <a:solidFill>
                  <a:schemeClr val="tx1"/>
                </a:solidFill>
                <a:effectLst/>
                <a:latin typeface="+mn-lt"/>
                <a:ea typeface="+mn-ea"/>
                <a:cs typeface="+mn-cs"/>
              </a:rPr>
              <a:t>是指全局解释锁，</a:t>
            </a:r>
            <a:r>
              <a:rPr lang="en-US" altLang="zh-CN" sz="1200" kern="1200" dirty="0" smtClean="0">
                <a:solidFill>
                  <a:schemeClr val="tx1"/>
                </a:solidFill>
                <a:effectLst/>
                <a:latin typeface="+mn-lt"/>
                <a:ea typeface="+mn-ea"/>
                <a:cs typeface="+mn-cs"/>
              </a:rPr>
              <a:t>Python</a:t>
            </a:r>
            <a:r>
              <a:rPr lang="zh-CN" altLang="en-US" sz="1200" kern="1200" dirty="0" smtClean="0">
                <a:solidFill>
                  <a:schemeClr val="tx1"/>
                </a:solidFill>
                <a:effectLst/>
                <a:latin typeface="+mn-lt"/>
                <a:ea typeface="+mn-ea"/>
                <a:cs typeface="+mn-cs"/>
              </a:rPr>
              <a:t>的多线程在多</a:t>
            </a:r>
            <a:r>
              <a:rPr lang="en-US" altLang="zh-CN" sz="1200" kern="1200" dirty="0" smtClean="0">
                <a:solidFill>
                  <a:schemeClr val="tx1"/>
                </a:solidFill>
                <a:effectLst/>
                <a:latin typeface="+mn-lt"/>
                <a:ea typeface="+mn-ea"/>
                <a:cs typeface="+mn-cs"/>
              </a:rPr>
              <a:t>CPU</a:t>
            </a:r>
            <a:r>
              <a:rPr lang="zh-CN" altLang="en-US" sz="1200" kern="1200" dirty="0" smtClean="0">
                <a:solidFill>
                  <a:schemeClr val="tx1"/>
                </a:solidFill>
                <a:effectLst/>
                <a:latin typeface="+mn-lt"/>
                <a:ea typeface="+mn-ea"/>
                <a:cs typeface="+mn-cs"/>
              </a:rPr>
              <a:t>条件下并不能并行的运行，而只能是每个线程运行的时候首先需要获得解释器的访问权限才可以执行，其他线程只能处于等待的过程，不过</a:t>
            </a:r>
            <a:r>
              <a:rPr lang="en-US" altLang="zh-CN" sz="1200" kern="1200" dirty="0" smtClean="0">
                <a:solidFill>
                  <a:schemeClr val="tx1"/>
                </a:solidFill>
                <a:effectLst/>
                <a:latin typeface="+mn-lt"/>
                <a:ea typeface="+mn-ea"/>
                <a:cs typeface="+mn-cs"/>
              </a:rPr>
              <a:t>GIL</a:t>
            </a:r>
            <a:r>
              <a:rPr lang="zh-CN" altLang="en-US" sz="1200" kern="1200" dirty="0" smtClean="0">
                <a:solidFill>
                  <a:schemeClr val="tx1"/>
                </a:solidFill>
                <a:effectLst/>
                <a:latin typeface="+mn-lt"/>
                <a:ea typeface="+mn-ea"/>
                <a:cs typeface="+mn-cs"/>
              </a:rPr>
              <a:t>并不是</a:t>
            </a:r>
            <a:r>
              <a:rPr lang="en-US" altLang="zh-CN" sz="1200" kern="1200" dirty="0" smtClean="0">
                <a:solidFill>
                  <a:schemeClr val="tx1"/>
                </a:solidFill>
                <a:effectLst/>
                <a:latin typeface="+mn-lt"/>
                <a:ea typeface="+mn-ea"/>
                <a:cs typeface="+mn-cs"/>
              </a:rPr>
              <a:t>Python</a:t>
            </a:r>
            <a:r>
              <a:rPr lang="zh-CN" altLang="en-US" sz="1200" kern="1200" dirty="0" smtClean="0">
                <a:solidFill>
                  <a:schemeClr val="tx1"/>
                </a:solidFill>
                <a:effectLst/>
                <a:latin typeface="+mn-lt"/>
                <a:ea typeface="+mn-ea"/>
                <a:cs typeface="+mn-cs"/>
              </a:rPr>
              <a:t>的致命缺点，否则现在没人会用的，因为有很多方案是协程，或者是用多进程机制来弥补。而</a:t>
            </a:r>
            <a:r>
              <a:rPr lang="en-US" altLang="zh-CN" sz="1200" kern="1200" dirty="0" smtClean="0">
                <a:solidFill>
                  <a:schemeClr val="tx1"/>
                </a:solidFill>
                <a:effectLst/>
                <a:latin typeface="+mn-lt"/>
                <a:ea typeface="+mn-ea"/>
                <a:cs typeface="+mn-cs"/>
              </a:rPr>
              <a:t>Java</a:t>
            </a:r>
            <a:r>
              <a:rPr lang="zh-CN" altLang="en-US" sz="1200" kern="1200" dirty="0" smtClean="0">
                <a:solidFill>
                  <a:schemeClr val="tx1"/>
                </a:solidFill>
                <a:effectLst/>
                <a:latin typeface="+mn-lt"/>
                <a:ea typeface="+mn-ea"/>
                <a:cs typeface="+mn-cs"/>
              </a:rPr>
              <a:t>支持真正的多线程并发操作，能很好的控制资源的的共享。</a:t>
            </a:r>
            <a:endParaRPr lang="zh-CN" altLang="en-US" dirty="0" smtClean="0">
              <a:effectLst/>
            </a:endParaRPr>
          </a:p>
          <a:p>
            <a:r>
              <a:rPr lang="zh-CN" altLang="en-US" sz="1200" b="0" i="0" kern="1200" dirty="0" smtClean="0">
                <a:solidFill>
                  <a:schemeClr val="tx1"/>
                </a:solidFill>
                <a:effectLst/>
                <a:latin typeface="+mn-lt"/>
                <a:ea typeface="+mn-ea"/>
                <a:cs typeface="+mn-cs"/>
              </a:rPr>
              <a:t> </a:t>
            </a:r>
          </a:p>
          <a:p>
            <a:r>
              <a:rPr lang="en-US" altLang="zh-CN" dirty="0" smtClean="0"/>
              <a:t>6</a:t>
            </a:r>
            <a:r>
              <a:rPr lang="zh-CN" altLang="en-US" sz="1200" b="1" kern="1200" dirty="0" smtClean="0">
                <a:solidFill>
                  <a:schemeClr val="tx1"/>
                </a:solidFill>
                <a:effectLst/>
                <a:latin typeface="+mn-lt"/>
                <a:ea typeface="+mn-ea"/>
                <a:cs typeface="+mn-cs"/>
              </a:rPr>
              <a:t>应用领域</a:t>
            </a:r>
            <a:endParaRPr lang="en-US" altLang="zh-CN" sz="1200" b="1" kern="1200" dirty="0" smtClean="0">
              <a:solidFill>
                <a:schemeClr val="tx1"/>
              </a:solidFill>
              <a:effectLst/>
              <a:latin typeface="+mn-lt"/>
              <a:ea typeface="+mn-ea"/>
              <a:cs typeface="+mn-cs"/>
            </a:endParaRPr>
          </a:p>
          <a:p>
            <a:r>
              <a:rPr lang="en-US" altLang="zh-CN" sz="1200" kern="1200" dirty="0" smtClean="0">
                <a:solidFill>
                  <a:schemeClr val="tx1"/>
                </a:solidFill>
                <a:effectLst/>
                <a:latin typeface="+mn-lt"/>
                <a:ea typeface="+mn-ea"/>
                <a:cs typeface="+mn-cs"/>
              </a:rPr>
              <a:t>Java</a:t>
            </a:r>
            <a:r>
              <a:rPr lang="zh-CN" altLang="en-US" sz="1200" kern="1200" dirty="0" smtClean="0">
                <a:solidFill>
                  <a:schemeClr val="tx1"/>
                </a:solidFill>
                <a:effectLst/>
                <a:latin typeface="+mn-lt"/>
                <a:ea typeface="+mn-ea"/>
                <a:cs typeface="+mn-cs"/>
              </a:rPr>
              <a:t>主要用于商业逻辑强的领域，如商城系统，金融，保险等传统数据库事务领域，通过类似</a:t>
            </a:r>
            <a:r>
              <a:rPr lang="en-US" altLang="zh-CN" sz="1200" kern="1200" dirty="0" err="1" smtClean="0">
                <a:solidFill>
                  <a:schemeClr val="tx1"/>
                </a:solidFill>
                <a:effectLst/>
                <a:latin typeface="+mn-lt"/>
                <a:ea typeface="+mn-ea"/>
                <a:cs typeface="+mn-cs"/>
              </a:rPr>
              <a:t>ssh</a:t>
            </a:r>
            <a:r>
              <a:rPr lang="zh-CN" altLang="en-US" sz="1200" kern="1200" dirty="0" smtClean="0">
                <a:solidFill>
                  <a:schemeClr val="tx1"/>
                </a:solidFill>
                <a:effectLst/>
                <a:latin typeface="+mn-lt"/>
                <a:ea typeface="+mn-ea"/>
                <a:cs typeface="+mn-cs"/>
              </a:rPr>
              <a:t>框架事务代码，对商业数据库，如</a:t>
            </a:r>
            <a:r>
              <a:rPr lang="en-US" altLang="zh-CN" sz="1200" kern="1200" dirty="0" smtClean="0">
                <a:solidFill>
                  <a:schemeClr val="tx1"/>
                </a:solidFill>
                <a:effectLst/>
                <a:latin typeface="+mn-lt"/>
                <a:ea typeface="+mn-ea"/>
                <a:cs typeface="+mn-cs"/>
              </a:rPr>
              <a:t>oralce,db2,sql server</a:t>
            </a:r>
            <a:r>
              <a:rPr lang="zh-CN" altLang="en-US" sz="1200" kern="1200" dirty="0" smtClean="0">
                <a:solidFill>
                  <a:schemeClr val="tx1"/>
                </a:solidFill>
                <a:effectLst/>
                <a:latin typeface="+mn-lt"/>
                <a:ea typeface="+mn-ea"/>
                <a:cs typeface="+mn-cs"/>
              </a:rPr>
              <a:t>等支持较好，软件工程理念较强，适合软件工程式的多人开发模式。</a:t>
            </a:r>
            <a:r>
              <a:rPr lang="en-US" altLang="zh-CN" sz="1200" kern="1200" dirty="0" smtClean="0">
                <a:solidFill>
                  <a:schemeClr val="tx1"/>
                </a:solidFill>
                <a:effectLst/>
                <a:latin typeface="+mn-lt"/>
                <a:ea typeface="+mn-ea"/>
                <a:cs typeface="+mn-cs"/>
              </a:rPr>
              <a:t>Python</a:t>
            </a:r>
            <a:r>
              <a:rPr lang="zh-CN" altLang="en-US" sz="1200" kern="1200" dirty="0" smtClean="0">
                <a:solidFill>
                  <a:schemeClr val="tx1"/>
                </a:solidFill>
                <a:effectLst/>
                <a:latin typeface="+mn-lt"/>
                <a:ea typeface="+mn-ea"/>
                <a:cs typeface="+mn-cs"/>
              </a:rPr>
              <a:t>主要用于</a:t>
            </a:r>
            <a:r>
              <a:rPr lang="en-US" altLang="zh-CN" sz="1200" kern="1200" dirty="0" smtClean="0">
                <a:solidFill>
                  <a:schemeClr val="tx1"/>
                </a:solidFill>
                <a:effectLst/>
                <a:latin typeface="+mn-lt"/>
                <a:ea typeface="+mn-ea"/>
                <a:cs typeface="+mn-cs"/>
              </a:rPr>
              <a:t>web</a:t>
            </a:r>
            <a:r>
              <a:rPr lang="zh-CN" altLang="en-US" sz="1200" kern="1200" dirty="0" smtClean="0">
                <a:solidFill>
                  <a:schemeClr val="tx1"/>
                </a:solidFill>
                <a:effectLst/>
                <a:latin typeface="+mn-lt"/>
                <a:ea typeface="+mn-ea"/>
                <a:cs typeface="+mn-cs"/>
              </a:rPr>
              <a:t>数据分析，科学计算，金融分析，信号分析，图像算法，数学计算，统计分析，算法建模，服务器运维，自动化操作，快速开发理念强，适合快速开发团队或个人敏捷模式。</a:t>
            </a:r>
            <a:endParaRPr lang="zh-CN" altLang="en-US" dirty="0" smtClean="0">
              <a:effectLst/>
            </a:endParaRPr>
          </a:p>
          <a:p>
            <a:r>
              <a:rPr lang="en-US" altLang="zh-CN" dirty="0" smtClean="0"/>
              <a:t>7</a:t>
            </a:r>
            <a:r>
              <a:rPr lang="zh-CN" altLang="en-US" sz="1200" b="1" kern="1200" dirty="0" smtClean="0">
                <a:solidFill>
                  <a:schemeClr val="tx1"/>
                </a:solidFill>
                <a:effectLst/>
                <a:latin typeface="+mn-lt"/>
                <a:ea typeface="+mn-ea"/>
                <a:cs typeface="+mn-cs"/>
              </a:rPr>
              <a:t>最多用途</a:t>
            </a:r>
            <a:endParaRPr lang="en-US" altLang="zh-CN" sz="1200" b="1" kern="1200" dirty="0" smtClean="0">
              <a:solidFill>
                <a:schemeClr val="tx1"/>
              </a:solidFill>
              <a:effectLst/>
              <a:latin typeface="+mn-lt"/>
              <a:ea typeface="+mn-ea"/>
              <a:cs typeface="+mn-cs"/>
            </a:endParaRPr>
          </a:p>
          <a:p>
            <a:r>
              <a:rPr lang="en-US" altLang="zh-CN" sz="1200" kern="1200" dirty="0" smtClean="0">
                <a:solidFill>
                  <a:schemeClr val="tx1"/>
                </a:solidFill>
                <a:effectLst/>
                <a:latin typeface="+mn-lt"/>
                <a:ea typeface="+mn-ea"/>
                <a:cs typeface="+mn-cs"/>
              </a:rPr>
              <a:t>Java</a:t>
            </a:r>
            <a:r>
              <a:rPr lang="zh-CN" altLang="en-US" sz="1200" kern="1200" dirty="0" smtClean="0">
                <a:solidFill>
                  <a:schemeClr val="tx1"/>
                </a:solidFill>
                <a:effectLst/>
                <a:latin typeface="+mn-lt"/>
                <a:ea typeface="+mn-ea"/>
                <a:cs typeface="+mn-cs"/>
              </a:rPr>
              <a:t>用途最多的是</a:t>
            </a:r>
            <a:r>
              <a:rPr lang="en-US" altLang="zh-CN" sz="1200" kern="1200" dirty="0" smtClean="0">
                <a:solidFill>
                  <a:schemeClr val="tx1"/>
                </a:solidFill>
                <a:effectLst/>
                <a:latin typeface="+mn-lt"/>
                <a:ea typeface="+mn-ea"/>
                <a:cs typeface="+mn-cs"/>
              </a:rPr>
              <a:t>web</a:t>
            </a:r>
            <a:r>
              <a:rPr lang="zh-CN" altLang="en-US" sz="1200" kern="1200" dirty="0" smtClean="0">
                <a:solidFill>
                  <a:schemeClr val="tx1"/>
                </a:solidFill>
                <a:effectLst/>
                <a:latin typeface="+mn-lt"/>
                <a:ea typeface="+mn-ea"/>
                <a:cs typeface="+mn-cs"/>
              </a:rPr>
              <a:t>，</a:t>
            </a:r>
            <a:r>
              <a:rPr lang="en-US" altLang="zh-CN" sz="1200" kern="1200" dirty="0" smtClean="0">
                <a:solidFill>
                  <a:schemeClr val="tx1"/>
                </a:solidFill>
                <a:effectLst/>
                <a:latin typeface="+mn-lt"/>
                <a:ea typeface="+mn-ea"/>
                <a:cs typeface="+mn-cs"/>
              </a:rPr>
              <a:t>Python</a:t>
            </a:r>
            <a:r>
              <a:rPr lang="zh-CN" altLang="en-US" sz="1200" kern="1200" dirty="0" smtClean="0">
                <a:solidFill>
                  <a:schemeClr val="tx1"/>
                </a:solidFill>
                <a:effectLst/>
                <a:latin typeface="+mn-lt"/>
                <a:ea typeface="+mn-ea"/>
                <a:cs typeface="+mn-cs"/>
              </a:rPr>
              <a:t>用途最多的是脚本。</a:t>
            </a:r>
            <a:r>
              <a:rPr lang="zh-CN" altLang="en-US" dirty="0" smtClean="0">
                <a:effectLst/>
              </a:rPr>
              <a:t/>
            </a:r>
            <a:br>
              <a:rPr lang="zh-CN" altLang="en-US" dirty="0" smtClean="0">
                <a:effectLst/>
              </a:rPr>
            </a:br>
            <a:endParaRPr lang="zh-CN" altLang="en-US" dirty="0" smtClean="0">
              <a:effectLst/>
            </a:endParaRPr>
          </a:p>
          <a:p>
            <a:r>
              <a:rPr lang="zh-CN" altLang="en-US" dirty="0" smtClean="0"/>
              <a:t/>
            </a:r>
            <a:br>
              <a:rPr lang="zh-CN" altLang="en-US" dirty="0" smtClean="0"/>
            </a:br>
            <a:endParaRPr kumimoji="1" lang="zh-CN" altLang="en-US" dirty="0"/>
          </a:p>
        </p:txBody>
      </p:sp>
      <p:sp>
        <p:nvSpPr>
          <p:cNvPr id="4" name="幻灯片编号占位符 3"/>
          <p:cNvSpPr>
            <a:spLocks noGrp="1"/>
          </p:cNvSpPr>
          <p:nvPr>
            <p:ph type="sldNum" sz="quarter" idx="10"/>
          </p:nvPr>
        </p:nvSpPr>
        <p:spPr>
          <a:xfrm>
            <a:off x="3884613" y="8685213"/>
            <a:ext cx="2971800" cy="458787"/>
          </a:xfrm>
          <a:prstGeom prst="rect">
            <a:avLst/>
          </a:prstGeom>
        </p:spPr>
        <p:txBody>
          <a:bodyPr/>
          <a:lstStyle/>
          <a:p>
            <a:fld id="{858E6889-349A-49E8-AAE1-A1FB1A7B9723}" type="slidenum">
              <a:rPr lang="zh-CN" altLang="en-US" smtClean="0"/>
              <a:t>5</a:t>
            </a:fld>
            <a:endParaRPr lang="zh-CN" altLang="en-US"/>
          </a:p>
        </p:txBody>
      </p:sp>
    </p:spTree>
    <p:extLst>
      <p:ext uri="{BB962C8B-B14F-4D97-AF65-F5344CB8AC3E}">
        <p14:creationId xmlns:p14="http://schemas.microsoft.com/office/powerpoint/2010/main" val="8745352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kumimoji="1" lang="zh-CN" altLang="en-US" dirty="0"/>
          </a:p>
        </p:txBody>
      </p:sp>
      <p:sp>
        <p:nvSpPr>
          <p:cNvPr id="4" name="幻灯片编号占位符 3"/>
          <p:cNvSpPr>
            <a:spLocks noGrp="1"/>
          </p:cNvSpPr>
          <p:nvPr>
            <p:ph type="sldNum" sz="quarter" idx="10"/>
          </p:nvPr>
        </p:nvSpPr>
        <p:spPr>
          <a:xfrm>
            <a:off x="3884613" y="8685213"/>
            <a:ext cx="2971800" cy="458787"/>
          </a:xfrm>
          <a:prstGeom prst="rect">
            <a:avLst/>
          </a:prstGeom>
        </p:spPr>
        <p:txBody>
          <a:bodyPr/>
          <a:lstStyle/>
          <a:p>
            <a:fld id="{858E6889-349A-49E8-AAE1-A1FB1A7B9723}" type="slidenum">
              <a:rPr lang="zh-CN" altLang="en-US" smtClean="0"/>
              <a:t>6</a:t>
            </a:fld>
            <a:endParaRPr lang="zh-CN" altLang="en-US"/>
          </a:p>
        </p:txBody>
      </p:sp>
    </p:spTree>
    <p:extLst>
      <p:ext uri="{BB962C8B-B14F-4D97-AF65-F5344CB8AC3E}">
        <p14:creationId xmlns:p14="http://schemas.microsoft.com/office/powerpoint/2010/main" val="9513449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r>
              <a:rPr lang="zh-CN" altLang="en-US" sz="1200" b="1" i="0" kern="1200" dirty="0" smtClean="0">
                <a:solidFill>
                  <a:schemeClr val="tx1"/>
                </a:solidFill>
                <a:effectLst/>
                <a:latin typeface="+mn-lt"/>
                <a:ea typeface="+mn-ea"/>
                <a:cs typeface="+mn-cs"/>
              </a:rPr>
              <a:t>一、应用</a:t>
            </a:r>
            <a:r>
              <a:rPr lang="en-US" altLang="zh-CN" sz="1200" b="1" i="0" kern="1200" dirty="0" smtClean="0">
                <a:solidFill>
                  <a:schemeClr val="tx1"/>
                </a:solidFill>
                <a:effectLst/>
                <a:latin typeface="+mn-lt"/>
                <a:ea typeface="+mn-ea"/>
                <a:cs typeface="+mn-cs"/>
              </a:rPr>
              <a:t>Python</a:t>
            </a:r>
            <a:r>
              <a:rPr lang="zh-CN" altLang="en-US" sz="1200" b="1" i="0" kern="1200" dirty="0" smtClean="0">
                <a:solidFill>
                  <a:schemeClr val="tx1"/>
                </a:solidFill>
                <a:effectLst/>
                <a:latin typeface="+mn-lt"/>
                <a:ea typeface="+mn-ea"/>
                <a:cs typeface="+mn-cs"/>
              </a:rPr>
              <a:t>的场景</a:t>
            </a:r>
            <a:endParaRPr lang="zh-CN" altLang="en-US" sz="1200" b="0" i="0" kern="1200" dirty="0" smtClean="0">
              <a:solidFill>
                <a:schemeClr val="tx1"/>
              </a:solidFill>
              <a:effectLst/>
              <a:latin typeface="+mn-lt"/>
              <a:ea typeface="+mn-ea"/>
              <a:cs typeface="+mn-cs"/>
            </a:endParaRPr>
          </a:p>
          <a:p>
            <a:r>
              <a:rPr lang="zh-CN" altLang="en-US" sz="1200" b="0" i="0" kern="1200" dirty="0" smtClean="0">
                <a:solidFill>
                  <a:schemeClr val="tx1"/>
                </a:solidFill>
                <a:effectLst/>
                <a:latin typeface="+mn-lt"/>
                <a:ea typeface="+mn-ea"/>
                <a:cs typeface="+mn-cs"/>
              </a:rPr>
              <a:t>网络爬虫</a:t>
            </a:r>
            <a:r>
              <a:rPr lang="en-US" altLang="zh-CN" sz="1200" b="0" i="0" kern="1200" dirty="0" smtClean="0">
                <a:solidFill>
                  <a:schemeClr val="tx1"/>
                </a:solidFill>
                <a:effectLst/>
                <a:latin typeface="+mn-lt"/>
                <a:ea typeface="+mn-ea"/>
                <a:cs typeface="+mn-cs"/>
              </a:rPr>
              <a:t>/</a:t>
            </a:r>
            <a:r>
              <a:rPr lang="zh-CN" altLang="en-US" sz="1200" b="0" i="0" kern="1200" dirty="0" smtClean="0">
                <a:solidFill>
                  <a:schemeClr val="tx1"/>
                </a:solidFill>
                <a:effectLst/>
                <a:latin typeface="+mn-lt"/>
                <a:ea typeface="+mn-ea"/>
                <a:cs typeface="+mn-cs"/>
              </a:rPr>
              <a:t>抓取：尽管 </a:t>
            </a:r>
            <a:r>
              <a:rPr lang="en-US" altLang="zh-CN" sz="1200" b="0" i="0" kern="1200" dirty="0" err="1" smtClean="0">
                <a:solidFill>
                  <a:schemeClr val="tx1"/>
                </a:solidFill>
                <a:effectLst/>
                <a:latin typeface="+mn-lt"/>
                <a:ea typeface="+mn-ea"/>
                <a:cs typeface="+mn-cs"/>
              </a:rPr>
              <a:t>rvest</a:t>
            </a:r>
            <a:r>
              <a:rPr lang="en-US" altLang="zh-CN" sz="1200" b="0" i="0" kern="1200" dirty="0" smtClean="0">
                <a:solidFill>
                  <a:schemeClr val="tx1"/>
                </a:solidFill>
                <a:effectLst/>
                <a:latin typeface="+mn-lt"/>
                <a:ea typeface="+mn-ea"/>
                <a:cs typeface="+mn-cs"/>
              </a:rPr>
              <a:t> </a:t>
            </a:r>
            <a:r>
              <a:rPr lang="zh-CN" altLang="en-US" sz="1200" b="0" i="0" kern="1200" dirty="0" smtClean="0">
                <a:solidFill>
                  <a:schemeClr val="tx1"/>
                </a:solidFill>
                <a:effectLst/>
                <a:latin typeface="+mn-lt"/>
                <a:ea typeface="+mn-ea"/>
                <a:cs typeface="+mn-cs"/>
              </a:rPr>
              <a:t>已经让 </a:t>
            </a:r>
            <a:r>
              <a:rPr lang="en-US" altLang="zh-CN" sz="1200" b="0" i="0" kern="1200" dirty="0" smtClean="0">
                <a:solidFill>
                  <a:schemeClr val="tx1"/>
                </a:solidFill>
                <a:effectLst/>
                <a:latin typeface="+mn-lt"/>
                <a:ea typeface="+mn-ea"/>
                <a:cs typeface="+mn-cs"/>
              </a:rPr>
              <a:t>R </a:t>
            </a:r>
            <a:r>
              <a:rPr lang="zh-CN" altLang="en-US" sz="1200" b="0" i="0" kern="1200" dirty="0" smtClean="0">
                <a:solidFill>
                  <a:schemeClr val="tx1"/>
                </a:solidFill>
                <a:effectLst/>
                <a:latin typeface="+mn-lt"/>
                <a:ea typeface="+mn-ea"/>
                <a:cs typeface="+mn-cs"/>
              </a:rPr>
              <a:t>的网络爬虫</a:t>
            </a:r>
            <a:r>
              <a:rPr lang="en-US" altLang="zh-CN" sz="1200" b="0" i="0" kern="1200" dirty="0" smtClean="0">
                <a:solidFill>
                  <a:schemeClr val="tx1"/>
                </a:solidFill>
                <a:effectLst/>
                <a:latin typeface="+mn-lt"/>
                <a:ea typeface="+mn-ea"/>
                <a:cs typeface="+mn-cs"/>
              </a:rPr>
              <a:t>/</a:t>
            </a:r>
            <a:r>
              <a:rPr lang="zh-CN" altLang="en-US" sz="1200" b="0" i="0" kern="1200" dirty="0" smtClean="0">
                <a:solidFill>
                  <a:schemeClr val="tx1"/>
                </a:solidFill>
                <a:effectLst/>
                <a:latin typeface="+mn-lt"/>
                <a:ea typeface="+mn-ea"/>
                <a:cs typeface="+mn-cs"/>
              </a:rPr>
              <a:t>抓取变得容易，但 </a:t>
            </a:r>
            <a:r>
              <a:rPr lang="en-US" altLang="zh-CN" sz="1200" b="0" i="0" kern="1200" dirty="0" smtClean="0">
                <a:solidFill>
                  <a:schemeClr val="tx1"/>
                </a:solidFill>
                <a:effectLst/>
                <a:latin typeface="+mn-lt"/>
                <a:ea typeface="+mn-ea"/>
                <a:cs typeface="+mn-cs"/>
              </a:rPr>
              <a:t>Python </a:t>
            </a:r>
            <a:r>
              <a:rPr lang="zh-CN" altLang="en-US" sz="1200" b="0" i="0" kern="1200" dirty="0" smtClean="0">
                <a:solidFill>
                  <a:schemeClr val="tx1"/>
                </a:solidFill>
                <a:effectLst/>
                <a:latin typeface="+mn-lt"/>
                <a:ea typeface="+mn-ea"/>
                <a:cs typeface="+mn-cs"/>
              </a:rPr>
              <a:t>的 </a:t>
            </a:r>
            <a:r>
              <a:rPr lang="en-US" altLang="zh-CN" sz="1200" b="0" i="0" kern="1200" dirty="0" err="1" smtClean="0">
                <a:solidFill>
                  <a:schemeClr val="tx1"/>
                </a:solidFill>
                <a:effectLst/>
                <a:latin typeface="+mn-lt"/>
                <a:ea typeface="+mn-ea"/>
                <a:cs typeface="+mn-cs"/>
              </a:rPr>
              <a:t>beautifulsoup</a:t>
            </a:r>
            <a:r>
              <a:rPr lang="en-US" altLang="zh-CN" sz="1200" b="0" i="0" kern="1200" dirty="0" smtClean="0">
                <a:solidFill>
                  <a:schemeClr val="tx1"/>
                </a:solidFill>
                <a:effectLst/>
                <a:latin typeface="+mn-lt"/>
                <a:ea typeface="+mn-ea"/>
                <a:cs typeface="+mn-cs"/>
              </a:rPr>
              <a:t> </a:t>
            </a:r>
            <a:r>
              <a:rPr lang="zh-CN" altLang="en-US" sz="1200" b="0" i="0" kern="1200" dirty="0" smtClean="0">
                <a:solidFill>
                  <a:schemeClr val="tx1"/>
                </a:solidFill>
                <a:effectLst/>
                <a:latin typeface="+mn-lt"/>
                <a:ea typeface="+mn-ea"/>
                <a:cs typeface="+mn-cs"/>
              </a:rPr>
              <a:t>和 </a:t>
            </a:r>
            <a:r>
              <a:rPr lang="en-US" altLang="zh-CN" sz="1200" b="0" i="0" kern="1200" dirty="0" err="1" smtClean="0">
                <a:solidFill>
                  <a:schemeClr val="tx1"/>
                </a:solidFill>
                <a:effectLst/>
                <a:latin typeface="+mn-lt"/>
                <a:ea typeface="+mn-ea"/>
                <a:cs typeface="+mn-cs"/>
              </a:rPr>
              <a:t>Scrapy</a:t>
            </a:r>
            <a:r>
              <a:rPr lang="en-US" altLang="zh-CN" sz="1200" b="0" i="0" kern="1200" dirty="0" smtClean="0">
                <a:solidFill>
                  <a:schemeClr val="tx1"/>
                </a:solidFill>
                <a:effectLst/>
                <a:latin typeface="+mn-lt"/>
                <a:ea typeface="+mn-ea"/>
                <a:cs typeface="+mn-cs"/>
              </a:rPr>
              <a:t> </a:t>
            </a:r>
            <a:r>
              <a:rPr lang="zh-CN" altLang="en-US" sz="1200" b="0" i="0" kern="1200" dirty="0" smtClean="0">
                <a:solidFill>
                  <a:schemeClr val="tx1"/>
                </a:solidFill>
                <a:effectLst/>
                <a:latin typeface="+mn-lt"/>
                <a:ea typeface="+mn-ea"/>
                <a:cs typeface="+mn-cs"/>
              </a:rPr>
              <a:t>更加成熟、功能更强大，结合</a:t>
            </a:r>
            <a:r>
              <a:rPr lang="en-US" altLang="zh-CN" sz="1200" b="0" i="0" kern="1200" dirty="0" err="1" smtClean="0">
                <a:solidFill>
                  <a:schemeClr val="tx1"/>
                </a:solidFill>
                <a:effectLst/>
                <a:latin typeface="+mn-lt"/>
                <a:ea typeface="+mn-ea"/>
                <a:cs typeface="+mn-cs"/>
              </a:rPr>
              <a:t>django-scrapy</a:t>
            </a:r>
            <a:r>
              <a:rPr lang="zh-CN" altLang="en-US" sz="1200" b="0" i="0" kern="1200" dirty="0" smtClean="0">
                <a:solidFill>
                  <a:schemeClr val="tx1"/>
                </a:solidFill>
                <a:effectLst/>
                <a:latin typeface="+mn-lt"/>
                <a:ea typeface="+mn-ea"/>
                <a:cs typeface="+mn-cs"/>
              </a:rPr>
              <a:t>我们可以很快的构建一个定制化的爬虫管理系统。</a:t>
            </a:r>
          </a:p>
          <a:p>
            <a:endParaRPr lang="zh-CN" altLang="en-US" sz="1200" b="0" i="0" kern="1200" dirty="0" smtClean="0">
              <a:solidFill>
                <a:schemeClr val="tx1"/>
              </a:solidFill>
              <a:effectLst/>
              <a:latin typeface="+mn-lt"/>
              <a:ea typeface="+mn-ea"/>
              <a:cs typeface="+mn-cs"/>
            </a:endParaRPr>
          </a:p>
          <a:p>
            <a:r>
              <a:rPr lang="zh-CN" altLang="en-US" sz="1200" b="0" i="0" kern="1200" dirty="0" smtClean="0">
                <a:solidFill>
                  <a:schemeClr val="tx1"/>
                </a:solidFill>
                <a:effectLst/>
                <a:latin typeface="+mn-lt"/>
                <a:ea typeface="+mn-ea"/>
                <a:cs typeface="+mn-cs"/>
              </a:rPr>
              <a:t>连接数据库：</a:t>
            </a:r>
            <a:r>
              <a:rPr lang="en-US" altLang="zh-CN" sz="1200" b="0" i="0" kern="1200" dirty="0" smtClean="0">
                <a:solidFill>
                  <a:schemeClr val="tx1"/>
                </a:solidFill>
                <a:effectLst/>
                <a:latin typeface="+mn-lt"/>
                <a:ea typeface="+mn-ea"/>
                <a:cs typeface="+mn-cs"/>
              </a:rPr>
              <a:t>R </a:t>
            </a:r>
            <a:r>
              <a:rPr lang="zh-CN" altLang="en-US" sz="1200" b="0" i="0" kern="1200" dirty="0" smtClean="0">
                <a:solidFill>
                  <a:schemeClr val="tx1"/>
                </a:solidFill>
                <a:effectLst/>
                <a:latin typeface="+mn-lt"/>
                <a:ea typeface="+mn-ea"/>
                <a:cs typeface="+mn-cs"/>
              </a:rPr>
              <a:t>提供了许多连接数据库的选择，但 </a:t>
            </a:r>
            <a:r>
              <a:rPr lang="en-US" altLang="zh-CN" sz="1200" b="0" i="0" kern="1200" dirty="0" smtClean="0">
                <a:solidFill>
                  <a:schemeClr val="tx1"/>
                </a:solidFill>
                <a:effectLst/>
                <a:latin typeface="+mn-lt"/>
                <a:ea typeface="+mn-ea"/>
                <a:cs typeface="+mn-cs"/>
              </a:rPr>
              <a:t>Python </a:t>
            </a:r>
            <a:r>
              <a:rPr lang="zh-CN" altLang="en-US" sz="1200" b="0" i="0" kern="1200" dirty="0" smtClean="0">
                <a:solidFill>
                  <a:schemeClr val="tx1"/>
                </a:solidFill>
                <a:effectLst/>
                <a:latin typeface="+mn-lt"/>
                <a:ea typeface="+mn-ea"/>
                <a:cs typeface="+mn-cs"/>
              </a:rPr>
              <a:t>只用 </a:t>
            </a:r>
            <a:r>
              <a:rPr lang="en-US" altLang="zh-CN" sz="1200" b="0" i="0" kern="1200" dirty="0" err="1" smtClean="0">
                <a:solidFill>
                  <a:schemeClr val="tx1"/>
                </a:solidFill>
                <a:effectLst/>
                <a:latin typeface="+mn-lt"/>
                <a:ea typeface="+mn-ea"/>
                <a:cs typeface="+mn-cs"/>
              </a:rPr>
              <a:t>sqlachemy</a:t>
            </a:r>
            <a:r>
              <a:rPr lang="en-US" altLang="zh-CN" sz="1200" b="0" i="0" kern="1200" dirty="0" smtClean="0">
                <a:solidFill>
                  <a:schemeClr val="tx1"/>
                </a:solidFill>
                <a:effectLst/>
                <a:latin typeface="+mn-lt"/>
                <a:ea typeface="+mn-ea"/>
                <a:cs typeface="+mn-cs"/>
              </a:rPr>
              <a:t> </a:t>
            </a:r>
            <a:r>
              <a:rPr lang="zh-CN" altLang="en-US" sz="1200" b="0" i="0" kern="1200" dirty="0" smtClean="0">
                <a:solidFill>
                  <a:schemeClr val="tx1"/>
                </a:solidFill>
                <a:effectLst/>
                <a:latin typeface="+mn-lt"/>
                <a:ea typeface="+mn-ea"/>
                <a:cs typeface="+mn-cs"/>
              </a:rPr>
              <a:t>通过</a:t>
            </a:r>
            <a:r>
              <a:rPr lang="en-US" altLang="zh-CN" sz="1200" b="0" i="0" kern="1200" dirty="0" smtClean="0">
                <a:solidFill>
                  <a:schemeClr val="tx1"/>
                </a:solidFill>
                <a:effectLst/>
                <a:latin typeface="+mn-lt"/>
                <a:ea typeface="+mn-ea"/>
                <a:cs typeface="+mn-cs"/>
              </a:rPr>
              <a:t>ORM</a:t>
            </a:r>
            <a:r>
              <a:rPr lang="zh-CN" altLang="en-US" sz="1200" b="0" i="0" kern="1200" dirty="0" smtClean="0">
                <a:solidFill>
                  <a:schemeClr val="tx1"/>
                </a:solidFill>
                <a:effectLst/>
                <a:latin typeface="+mn-lt"/>
                <a:ea typeface="+mn-ea"/>
                <a:cs typeface="+mn-cs"/>
              </a:rPr>
              <a:t>的方式，一个包就解决了多种数据库连接的问题，且在生产环境中广泛使用。</a:t>
            </a:r>
            <a:r>
              <a:rPr lang="en-US" altLang="zh-CN" sz="1200" b="0" i="0" kern="1200" dirty="0" smtClean="0">
                <a:solidFill>
                  <a:schemeClr val="tx1"/>
                </a:solidFill>
                <a:effectLst/>
                <a:latin typeface="+mn-lt"/>
                <a:ea typeface="+mn-ea"/>
                <a:cs typeface="+mn-cs"/>
              </a:rPr>
              <a:t>Python</a:t>
            </a:r>
            <a:r>
              <a:rPr lang="zh-CN" altLang="en-US" sz="1200" b="0" i="0" kern="1200" dirty="0" smtClean="0">
                <a:solidFill>
                  <a:schemeClr val="tx1"/>
                </a:solidFill>
                <a:effectLst/>
                <a:latin typeface="+mn-lt"/>
                <a:ea typeface="+mn-ea"/>
                <a:cs typeface="+mn-cs"/>
              </a:rPr>
              <a:t>由于支持占位符操作，在拼接</a:t>
            </a:r>
            <a:r>
              <a:rPr lang="en-US" altLang="zh-CN" sz="1200" b="0" i="0" kern="1200" dirty="0" smtClean="0">
                <a:solidFill>
                  <a:schemeClr val="tx1"/>
                </a:solidFill>
                <a:effectLst/>
                <a:latin typeface="+mn-lt"/>
                <a:ea typeface="+mn-ea"/>
                <a:cs typeface="+mn-cs"/>
              </a:rPr>
              <a:t>SQL</a:t>
            </a:r>
            <a:r>
              <a:rPr lang="zh-CN" altLang="en-US" sz="1200" b="0" i="0" kern="1200" dirty="0" smtClean="0">
                <a:solidFill>
                  <a:schemeClr val="tx1"/>
                </a:solidFill>
                <a:effectLst/>
                <a:latin typeface="+mn-lt"/>
                <a:ea typeface="+mn-ea"/>
                <a:cs typeface="+mn-cs"/>
              </a:rPr>
              <a:t>语句时也更加方便。</a:t>
            </a:r>
          </a:p>
          <a:p>
            <a:endParaRPr lang="zh-CN" altLang="en-US" sz="1200" b="0" i="0" kern="1200" dirty="0" smtClean="0">
              <a:solidFill>
                <a:schemeClr val="tx1"/>
              </a:solidFill>
              <a:effectLst/>
              <a:latin typeface="+mn-lt"/>
              <a:ea typeface="+mn-ea"/>
              <a:cs typeface="+mn-cs"/>
            </a:endParaRPr>
          </a:p>
          <a:p>
            <a:r>
              <a:rPr lang="zh-CN" altLang="en-US" sz="1200" b="0" i="0" kern="1200" dirty="0" smtClean="0">
                <a:solidFill>
                  <a:schemeClr val="tx1"/>
                </a:solidFill>
                <a:effectLst/>
                <a:latin typeface="+mn-lt"/>
                <a:ea typeface="+mn-ea"/>
                <a:cs typeface="+mn-cs"/>
              </a:rPr>
              <a:t>内容管理系统：基于</a:t>
            </a:r>
            <a:r>
              <a:rPr lang="en-US" altLang="zh-CN" sz="1200" b="0" i="0" kern="1200" dirty="0" err="1" smtClean="0">
                <a:solidFill>
                  <a:schemeClr val="tx1"/>
                </a:solidFill>
                <a:effectLst/>
                <a:latin typeface="+mn-lt"/>
                <a:ea typeface="+mn-ea"/>
                <a:cs typeface="+mn-cs"/>
              </a:rPr>
              <a:t>Django</a:t>
            </a:r>
            <a:r>
              <a:rPr lang="zh-CN" altLang="en-US" sz="1200" b="0" i="0" kern="1200" dirty="0" smtClean="0">
                <a:solidFill>
                  <a:schemeClr val="tx1"/>
                </a:solidFill>
                <a:effectLst/>
                <a:latin typeface="+mn-lt"/>
                <a:ea typeface="+mn-ea"/>
                <a:cs typeface="+mn-cs"/>
              </a:rPr>
              <a:t>，</a:t>
            </a:r>
            <a:r>
              <a:rPr lang="en-US" altLang="zh-CN" sz="1200" b="0" i="0" kern="1200" dirty="0" smtClean="0">
                <a:solidFill>
                  <a:schemeClr val="tx1"/>
                </a:solidFill>
                <a:effectLst/>
                <a:latin typeface="+mn-lt"/>
                <a:ea typeface="+mn-ea"/>
                <a:cs typeface="+mn-cs"/>
              </a:rPr>
              <a:t>Python</a:t>
            </a:r>
            <a:r>
              <a:rPr lang="zh-CN" altLang="en-US" sz="1200" b="0" i="0" kern="1200" dirty="0" smtClean="0">
                <a:solidFill>
                  <a:schemeClr val="tx1"/>
                </a:solidFill>
                <a:effectLst/>
                <a:latin typeface="+mn-lt"/>
                <a:ea typeface="+mn-ea"/>
                <a:cs typeface="+mn-cs"/>
              </a:rPr>
              <a:t>可以快速通过</a:t>
            </a:r>
            <a:r>
              <a:rPr lang="en-US" altLang="zh-CN" sz="1200" b="0" i="0" kern="1200" dirty="0" smtClean="0">
                <a:solidFill>
                  <a:schemeClr val="tx1"/>
                </a:solidFill>
                <a:effectLst/>
                <a:latin typeface="+mn-lt"/>
                <a:ea typeface="+mn-ea"/>
                <a:cs typeface="+mn-cs"/>
              </a:rPr>
              <a:t>ORM</a:t>
            </a:r>
            <a:r>
              <a:rPr lang="zh-CN" altLang="en-US" sz="1200" b="0" i="0" kern="1200" dirty="0" smtClean="0">
                <a:solidFill>
                  <a:schemeClr val="tx1"/>
                </a:solidFill>
                <a:effectLst/>
                <a:latin typeface="+mn-lt"/>
                <a:ea typeface="+mn-ea"/>
                <a:cs typeface="+mn-cs"/>
              </a:rPr>
              <a:t>建立数据库、后台管理系统，而</a:t>
            </a:r>
            <a:r>
              <a:rPr lang="en-US" altLang="zh-CN" sz="1200" b="0" i="0" kern="1200" dirty="0" smtClean="0">
                <a:solidFill>
                  <a:schemeClr val="tx1"/>
                </a:solidFill>
                <a:effectLst/>
                <a:latin typeface="+mn-lt"/>
                <a:ea typeface="+mn-ea"/>
                <a:cs typeface="+mn-cs"/>
              </a:rPr>
              <a:t>R</a:t>
            </a:r>
            <a:r>
              <a:rPr lang="zh-CN" altLang="en-US" sz="1200" b="0" i="0" kern="1200" dirty="0" smtClean="0">
                <a:solidFill>
                  <a:schemeClr val="tx1"/>
                </a:solidFill>
                <a:effectLst/>
                <a:latin typeface="+mn-lt"/>
                <a:ea typeface="+mn-ea"/>
                <a:cs typeface="+mn-cs"/>
              </a:rPr>
              <a:t>中的 </a:t>
            </a:r>
            <a:r>
              <a:rPr lang="en-US" altLang="zh-CN" sz="1200" b="0" i="0" kern="1200" dirty="0" smtClean="0">
                <a:solidFill>
                  <a:schemeClr val="tx1"/>
                </a:solidFill>
                <a:effectLst/>
                <a:latin typeface="+mn-lt"/>
                <a:ea typeface="+mn-ea"/>
                <a:cs typeface="+mn-cs"/>
              </a:rPr>
              <a:t>Shiny </a:t>
            </a:r>
            <a:r>
              <a:rPr lang="zh-CN" altLang="en-US" sz="1200" b="0" i="0" kern="1200" dirty="0" smtClean="0">
                <a:solidFill>
                  <a:schemeClr val="tx1"/>
                </a:solidFill>
                <a:effectLst/>
                <a:latin typeface="+mn-lt"/>
                <a:ea typeface="+mn-ea"/>
                <a:cs typeface="+mn-cs"/>
              </a:rPr>
              <a:t>的鉴权功能暂时还需要付费使用。</a:t>
            </a:r>
            <a:br>
              <a:rPr lang="zh-CN" altLang="en-US" sz="1200" b="0" i="0" kern="1200" dirty="0" smtClean="0">
                <a:solidFill>
                  <a:schemeClr val="tx1"/>
                </a:solidFill>
                <a:effectLst/>
                <a:latin typeface="+mn-lt"/>
                <a:ea typeface="+mn-ea"/>
                <a:cs typeface="+mn-cs"/>
              </a:rPr>
            </a:br>
            <a:endParaRPr lang="zh-CN" altLang="en-US" sz="1200" b="0" i="0" kern="1200" dirty="0" smtClean="0">
              <a:solidFill>
                <a:schemeClr val="tx1"/>
              </a:solidFill>
              <a:effectLst/>
              <a:latin typeface="+mn-lt"/>
              <a:ea typeface="+mn-ea"/>
              <a:cs typeface="+mn-cs"/>
            </a:endParaRPr>
          </a:p>
          <a:p>
            <a:r>
              <a:rPr lang="en-US" altLang="zh-CN" sz="1200" b="0" i="0" kern="1200" dirty="0" smtClean="0">
                <a:solidFill>
                  <a:schemeClr val="tx1"/>
                </a:solidFill>
                <a:effectLst/>
                <a:latin typeface="+mn-lt"/>
                <a:ea typeface="+mn-ea"/>
                <a:cs typeface="+mn-cs"/>
              </a:rPr>
              <a:t>API</a:t>
            </a:r>
            <a:r>
              <a:rPr lang="zh-CN" altLang="en-US" sz="1200" b="0" i="0" kern="1200" dirty="0" smtClean="0">
                <a:solidFill>
                  <a:schemeClr val="tx1"/>
                </a:solidFill>
                <a:effectLst/>
                <a:latin typeface="+mn-lt"/>
                <a:ea typeface="+mn-ea"/>
                <a:cs typeface="+mn-cs"/>
              </a:rPr>
              <a:t>构建：通过</a:t>
            </a:r>
            <a:r>
              <a:rPr lang="en-US" altLang="zh-CN" sz="1200" b="0" i="0" kern="1200" dirty="0" smtClean="0">
                <a:solidFill>
                  <a:schemeClr val="tx1"/>
                </a:solidFill>
                <a:effectLst/>
                <a:latin typeface="+mn-lt"/>
                <a:ea typeface="+mn-ea"/>
                <a:cs typeface="+mn-cs"/>
              </a:rPr>
              <a:t>Tornado</a:t>
            </a:r>
            <a:r>
              <a:rPr lang="zh-CN" altLang="en-US" sz="1200" b="0" i="0" kern="1200" dirty="0" smtClean="0">
                <a:solidFill>
                  <a:schemeClr val="tx1"/>
                </a:solidFill>
                <a:effectLst/>
                <a:latin typeface="+mn-lt"/>
                <a:ea typeface="+mn-ea"/>
                <a:cs typeface="+mn-cs"/>
              </a:rPr>
              <a:t>这个标准的网络处理库，</a:t>
            </a:r>
            <a:r>
              <a:rPr lang="en-US" altLang="zh-CN" sz="1200" b="0" i="0" kern="1200" dirty="0" smtClean="0">
                <a:solidFill>
                  <a:schemeClr val="tx1"/>
                </a:solidFill>
                <a:effectLst/>
                <a:latin typeface="+mn-lt"/>
                <a:ea typeface="+mn-ea"/>
                <a:cs typeface="+mn-cs"/>
              </a:rPr>
              <a:t>Python</a:t>
            </a:r>
            <a:r>
              <a:rPr lang="zh-CN" altLang="en-US" sz="1200" b="0" i="0" kern="1200" dirty="0" smtClean="0">
                <a:solidFill>
                  <a:schemeClr val="tx1"/>
                </a:solidFill>
                <a:effectLst/>
                <a:latin typeface="+mn-lt"/>
                <a:ea typeface="+mn-ea"/>
                <a:cs typeface="+mn-cs"/>
              </a:rPr>
              <a:t>也可以快速实现轻量级的</a:t>
            </a:r>
            <a:r>
              <a:rPr lang="en-US" altLang="zh-CN" sz="1200" b="0" i="0" kern="1200" dirty="0" smtClean="0">
                <a:solidFill>
                  <a:schemeClr val="tx1"/>
                </a:solidFill>
                <a:effectLst/>
                <a:latin typeface="+mn-lt"/>
                <a:ea typeface="+mn-ea"/>
                <a:cs typeface="+mn-cs"/>
              </a:rPr>
              <a:t>API</a:t>
            </a:r>
            <a:r>
              <a:rPr lang="zh-CN" altLang="en-US" sz="1200" b="0" i="0" kern="1200" dirty="0" smtClean="0">
                <a:solidFill>
                  <a:schemeClr val="tx1"/>
                </a:solidFill>
                <a:effectLst/>
                <a:latin typeface="+mn-lt"/>
                <a:ea typeface="+mn-ea"/>
                <a:cs typeface="+mn-cs"/>
              </a:rPr>
              <a:t>，而</a:t>
            </a:r>
            <a:r>
              <a:rPr lang="en-US" altLang="zh-CN" sz="1200" b="0" i="0" kern="1200" dirty="0" smtClean="0">
                <a:solidFill>
                  <a:schemeClr val="tx1"/>
                </a:solidFill>
                <a:effectLst/>
                <a:latin typeface="+mn-lt"/>
                <a:ea typeface="+mn-ea"/>
                <a:cs typeface="+mn-cs"/>
              </a:rPr>
              <a:t>R</a:t>
            </a:r>
            <a:r>
              <a:rPr lang="zh-CN" altLang="en-US" sz="1200" b="0" i="0" kern="1200" dirty="0" smtClean="0">
                <a:solidFill>
                  <a:schemeClr val="tx1"/>
                </a:solidFill>
                <a:effectLst/>
                <a:latin typeface="+mn-lt"/>
                <a:ea typeface="+mn-ea"/>
                <a:cs typeface="+mn-cs"/>
              </a:rPr>
              <a:t>则较为复杂。</a:t>
            </a:r>
            <a:endParaRPr lang="en-US" altLang="zh-CN" sz="1200" b="0" i="0" kern="1200" dirty="0" smtClean="0">
              <a:solidFill>
                <a:schemeClr val="tx1"/>
              </a:solidFill>
              <a:effectLst/>
              <a:latin typeface="+mn-lt"/>
              <a:ea typeface="+mn-ea"/>
              <a:cs typeface="+mn-cs"/>
            </a:endParaRPr>
          </a:p>
          <a:p>
            <a:endParaRPr lang="en-US" altLang="zh-CN" sz="1200" b="0" i="0" kern="1200" dirty="0" smtClean="0">
              <a:solidFill>
                <a:schemeClr val="tx1"/>
              </a:solidFill>
              <a:effectLst/>
              <a:latin typeface="+mn-lt"/>
              <a:ea typeface="+mn-ea"/>
              <a:cs typeface="+mn-cs"/>
            </a:endParaRPr>
          </a:p>
          <a:p>
            <a:r>
              <a:rPr lang="zh-CN" altLang="en-US" sz="1200" b="1" i="0" kern="1200" dirty="0" smtClean="0">
                <a:solidFill>
                  <a:schemeClr val="tx1"/>
                </a:solidFill>
                <a:effectLst/>
                <a:latin typeface="+mn-lt"/>
                <a:ea typeface="+mn-ea"/>
                <a:cs typeface="+mn-cs"/>
              </a:rPr>
              <a:t>二、应用</a:t>
            </a:r>
            <a:r>
              <a:rPr lang="en-US" altLang="zh-CN" sz="1200" b="1" i="0" kern="1200" dirty="0" smtClean="0">
                <a:solidFill>
                  <a:schemeClr val="tx1"/>
                </a:solidFill>
                <a:effectLst/>
                <a:latin typeface="+mn-lt"/>
                <a:ea typeface="+mn-ea"/>
                <a:cs typeface="+mn-cs"/>
              </a:rPr>
              <a:t>R</a:t>
            </a:r>
            <a:r>
              <a:rPr lang="zh-CN" altLang="en-US" sz="1200" b="1" i="0" kern="1200" dirty="0" smtClean="0">
                <a:solidFill>
                  <a:schemeClr val="tx1"/>
                </a:solidFill>
                <a:effectLst/>
                <a:latin typeface="+mn-lt"/>
                <a:ea typeface="+mn-ea"/>
                <a:cs typeface="+mn-cs"/>
              </a:rPr>
              <a:t>的场景</a:t>
            </a:r>
            <a:endParaRPr lang="zh-CN" altLang="en-US" sz="1200" b="0" i="0" kern="1200" dirty="0" smtClean="0">
              <a:solidFill>
                <a:schemeClr val="tx1"/>
              </a:solidFill>
              <a:effectLst/>
              <a:latin typeface="+mn-lt"/>
              <a:ea typeface="+mn-ea"/>
              <a:cs typeface="+mn-cs"/>
            </a:endParaRPr>
          </a:p>
          <a:p>
            <a:r>
              <a:rPr lang="zh-CN" altLang="en-US" sz="1200" b="0" i="0" kern="1200" dirty="0" smtClean="0">
                <a:solidFill>
                  <a:schemeClr val="tx1"/>
                </a:solidFill>
                <a:effectLst/>
                <a:latin typeface="+mn-lt"/>
                <a:ea typeface="+mn-ea"/>
                <a:cs typeface="+mn-cs"/>
              </a:rPr>
              <a:t>统计分析：尽管 </a:t>
            </a:r>
            <a:r>
              <a:rPr lang="en-US" altLang="zh-CN" sz="1200" b="0" i="0" kern="1200" dirty="0" smtClean="0">
                <a:solidFill>
                  <a:schemeClr val="tx1"/>
                </a:solidFill>
                <a:effectLst/>
                <a:latin typeface="+mn-lt"/>
                <a:ea typeface="+mn-ea"/>
                <a:cs typeface="+mn-cs"/>
              </a:rPr>
              <a:t>Python </a:t>
            </a:r>
            <a:r>
              <a:rPr lang="zh-CN" altLang="en-US" sz="1200" b="0" i="0" kern="1200" dirty="0" smtClean="0">
                <a:solidFill>
                  <a:schemeClr val="tx1"/>
                </a:solidFill>
                <a:effectLst/>
                <a:latin typeface="+mn-lt"/>
                <a:ea typeface="+mn-ea"/>
                <a:cs typeface="+mn-cs"/>
              </a:rPr>
              <a:t>里 </a:t>
            </a:r>
            <a:r>
              <a:rPr lang="en-US" altLang="zh-CN" sz="1200" b="0" i="0" kern="1200" dirty="0" err="1" smtClean="0">
                <a:solidFill>
                  <a:schemeClr val="tx1"/>
                </a:solidFill>
                <a:effectLst/>
                <a:latin typeface="+mn-lt"/>
                <a:ea typeface="+mn-ea"/>
                <a:cs typeface="+mn-cs"/>
              </a:rPr>
              <a:t>Scipy</a:t>
            </a:r>
            <a:r>
              <a:rPr lang="zh-CN" altLang="en-US" sz="1200" b="0" i="0" kern="1200" dirty="0" smtClean="0">
                <a:solidFill>
                  <a:schemeClr val="tx1"/>
                </a:solidFill>
                <a:effectLst/>
                <a:latin typeface="+mn-lt"/>
                <a:ea typeface="+mn-ea"/>
                <a:cs typeface="+mn-cs"/>
              </a:rPr>
              <a:t>、</a:t>
            </a:r>
            <a:r>
              <a:rPr lang="en-US" altLang="zh-CN" sz="1200" b="0" i="0" kern="1200" dirty="0" smtClean="0">
                <a:solidFill>
                  <a:schemeClr val="tx1"/>
                </a:solidFill>
                <a:effectLst/>
                <a:latin typeface="+mn-lt"/>
                <a:ea typeface="+mn-ea"/>
                <a:cs typeface="+mn-cs"/>
              </a:rPr>
              <a:t>Pandas</a:t>
            </a:r>
            <a:r>
              <a:rPr lang="zh-CN" altLang="en-US" sz="1200" b="0" i="0" kern="1200" dirty="0" smtClean="0">
                <a:solidFill>
                  <a:schemeClr val="tx1"/>
                </a:solidFill>
                <a:effectLst/>
                <a:latin typeface="+mn-lt"/>
                <a:ea typeface="+mn-ea"/>
                <a:cs typeface="+mn-cs"/>
              </a:rPr>
              <a:t>、</a:t>
            </a:r>
            <a:r>
              <a:rPr lang="en-US" altLang="zh-CN" sz="1200" b="0" i="0" kern="1200" dirty="0" err="1" smtClean="0">
                <a:solidFill>
                  <a:schemeClr val="tx1"/>
                </a:solidFill>
                <a:effectLst/>
                <a:latin typeface="+mn-lt"/>
                <a:ea typeface="+mn-ea"/>
                <a:cs typeface="+mn-cs"/>
              </a:rPr>
              <a:t>statsmodels</a:t>
            </a:r>
            <a:r>
              <a:rPr lang="en-US" altLang="zh-CN" sz="1200" b="0" i="0" kern="1200" dirty="0" smtClean="0">
                <a:solidFill>
                  <a:schemeClr val="tx1"/>
                </a:solidFill>
                <a:effectLst/>
                <a:latin typeface="+mn-lt"/>
                <a:ea typeface="+mn-ea"/>
                <a:cs typeface="+mn-cs"/>
              </a:rPr>
              <a:t> </a:t>
            </a:r>
            <a:r>
              <a:rPr lang="zh-CN" altLang="en-US" sz="1200" b="0" i="0" kern="1200" dirty="0" smtClean="0">
                <a:solidFill>
                  <a:schemeClr val="tx1"/>
                </a:solidFill>
                <a:effectLst/>
                <a:latin typeface="+mn-lt"/>
                <a:ea typeface="+mn-ea"/>
                <a:cs typeface="+mn-cs"/>
              </a:rPr>
              <a:t>提供了一系列统计工具 ，</a:t>
            </a:r>
            <a:r>
              <a:rPr lang="en-US" altLang="zh-CN" sz="1200" b="0" i="0" kern="1200" dirty="0" smtClean="0">
                <a:solidFill>
                  <a:schemeClr val="tx1"/>
                </a:solidFill>
                <a:effectLst/>
                <a:latin typeface="+mn-lt"/>
                <a:ea typeface="+mn-ea"/>
                <a:cs typeface="+mn-cs"/>
              </a:rPr>
              <a:t>R </a:t>
            </a:r>
            <a:r>
              <a:rPr lang="zh-CN" altLang="en-US" sz="1200" b="0" i="0" kern="1200" dirty="0" smtClean="0">
                <a:solidFill>
                  <a:schemeClr val="tx1"/>
                </a:solidFill>
                <a:effectLst/>
                <a:latin typeface="+mn-lt"/>
                <a:ea typeface="+mn-ea"/>
                <a:cs typeface="+mn-cs"/>
              </a:rPr>
              <a:t>本身是专门为统计分析应用建立的，所以拥有更多此类工具。</a:t>
            </a:r>
          </a:p>
          <a:p>
            <a:endParaRPr lang="zh-CN" altLang="en-US" sz="1200" b="0" i="0" kern="1200" dirty="0" smtClean="0">
              <a:solidFill>
                <a:schemeClr val="tx1"/>
              </a:solidFill>
              <a:effectLst/>
              <a:latin typeface="+mn-lt"/>
              <a:ea typeface="+mn-ea"/>
              <a:cs typeface="+mn-cs"/>
            </a:endParaRPr>
          </a:p>
          <a:p>
            <a:r>
              <a:rPr lang="zh-CN" altLang="en-US" sz="1200" b="0" i="0" kern="1200" dirty="0" smtClean="0">
                <a:solidFill>
                  <a:schemeClr val="tx1"/>
                </a:solidFill>
                <a:effectLst/>
                <a:latin typeface="+mn-lt"/>
                <a:ea typeface="+mn-ea"/>
                <a:cs typeface="+mn-cs"/>
              </a:rPr>
              <a:t>互动式图表</a:t>
            </a:r>
            <a:r>
              <a:rPr lang="en-US" altLang="zh-CN" sz="1200" b="0" i="0" kern="1200" dirty="0" smtClean="0">
                <a:solidFill>
                  <a:schemeClr val="tx1"/>
                </a:solidFill>
                <a:effectLst/>
                <a:latin typeface="+mn-lt"/>
                <a:ea typeface="+mn-ea"/>
                <a:cs typeface="+mn-cs"/>
              </a:rPr>
              <a:t>/</a:t>
            </a:r>
            <a:r>
              <a:rPr lang="zh-CN" altLang="en-US" sz="1200" b="0" i="0" kern="1200" dirty="0" smtClean="0">
                <a:solidFill>
                  <a:schemeClr val="tx1"/>
                </a:solidFill>
                <a:effectLst/>
                <a:latin typeface="+mn-lt"/>
                <a:ea typeface="+mn-ea"/>
                <a:cs typeface="+mn-cs"/>
              </a:rPr>
              <a:t>面板：近来 </a:t>
            </a:r>
            <a:r>
              <a:rPr lang="en-US" altLang="zh-CN" sz="1200" b="0" i="0" kern="1200" dirty="0" err="1" smtClean="0">
                <a:solidFill>
                  <a:schemeClr val="tx1"/>
                </a:solidFill>
                <a:effectLst/>
                <a:latin typeface="+mn-lt"/>
                <a:ea typeface="+mn-ea"/>
                <a:cs typeface="+mn-cs"/>
              </a:rPr>
              <a:t>bokeh</a:t>
            </a:r>
            <a:r>
              <a:rPr lang="zh-CN" altLang="en-US" sz="1200" b="0" i="0" kern="1200" dirty="0" smtClean="0">
                <a:solidFill>
                  <a:schemeClr val="tx1"/>
                </a:solidFill>
                <a:effectLst/>
                <a:latin typeface="+mn-lt"/>
                <a:ea typeface="+mn-ea"/>
                <a:cs typeface="+mn-cs"/>
              </a:rPr>
              <a:t>、</a:t>
            </a:r>
            <a:r>
              <a:rPr lang="en-US" altLang="zh-CN" sz="1200" b="0" i="0" kern="1200" dirty="0" err="1" smtClean="0">
                <a:solidFill>
                  <a:schemeClr val="tx1"/>
                </a:solidFill>
                <a:effectLst/>
                <a:latin typeface="+mn-lt"/>
                <a:ea typeface="+mn-ea"/>
                <a:cs typeface="+mn-cs"/>
              </a:rPr>
              <a:t>plotly</a:t>
            </a:r>
            <a:r>
              <a:rPr lang="zh-CN" altLang="en-US" sz="1200" b="0" i="0" kern="1200" dirty="0" smtClean="0">
                <a:solidFill>
                  <a:schemeClr val="tx1"/>
                </a:solidFill>
                <a:effectLst/>
                <a:latin typeface="+mn-lt"/>
                <a:ea typeface="+mn-ea"/>
                <a:cs typeface="+mn-cs"/>
              </a:rPr>
              <a:t>、 </a:t>
            </a:r>
            <a:r>
              <a:rPr lang="en-US" altLang="zh-CN" sz="1200" b="0" i="0" kern="1200" dirty="0" err="1" smtClean="0">
                <a:solidFill>
                  <a:schemeClr val="tx1"/>
                </a:solidFill>
                <a:effectLst/>
                <a:latin typeface="+mn-lt"/>
                <a:ea typeface="+mn-ea"/>
                <a:cs typeface="+mn-cs"/>
              </a:rPr>
              <a:t>intuitics</a:t>
            </a:r>
            <a:r>
              <a:rPr lang="en-US" altLang="zh-CN" sz="1200" b="0" i="0" kern="1200" dirty="0" smtClean="0">
                <a:solidFill>
                  <a:schemeClr val="tx1"/>
                </a:solidFill>
                <a:effectLst/>
                <a:latin typeface="+mn-lt"/>
                <a:ea typeface="+mn-ea"/>
                <a:cs typeface="+mn-cs"/>
              </a:rPr>
              <a:t> </a:t>
            </a:r>
            <a:r>
              <a:rPr lang="zh-CN" altLang="en-US" sz="1200" b="0" i="0" kern="1200" dirty="0" smtClean="0">
                <a:solidFill>
                  <a:schemeClr val="tx1"/>
                </a:solidFill>
                <a:effectLst/>
                <a:latin typeface="+mn-lt"/>
                <a:ea typeface="+mn-ea"/>
                <a:cs typeface="+mn-cs"/>
              </a:rPr>
              <a:t>将 </a:t>
            </a:r>
            <a:r>
              <a:rPr lang="en-US" altLang="zh-CN" sz="1200" b="0" i="0" kern="1200" dirty="0" smtClean="0">
                <a:solidFill>
                  <a:schemeClr val="tx1"/>
                </a:solidFill>
                <a:effectLst/>
                <a:latin typeface="+mn-lt"/>
                <a:ea typeface="+mn-ea"/>
                <a:cs typeface="+mn-cs"/>
              </a:rPr>
              <a:t>Python </a:t>
            </a:r>
            <a:r>
              <a:rPr lang="zh-CN" altLang="en-US" sz="1200" b="0" i="0" kern="1200" dirty="0" smtClean="0">
                <a:solidFill>
                  <a:schemeClr val="tx1"/>
                </a:solidFill>
                <a:effectLst/>
                <a:latin typeface="+mn-lt"/>
                <a:ea typeface="+mn-ea"/>
                <a:cs typeface="+mn-cs"/>
              </a:rPr>
              <a:t>的图形功能扩展到了网页浏览器，甚至我们可以用</a:t>
            </a:r>
            <a:r>
              <a:rPr lang="en-US" altLang="zh-CN" sz="1200" b="0" i="0" kern="1200" dirty="0" smtClean="0">
                <a:solidFill>
                  <a:schemeClr val="tx1"/>
                </a:solidFill>
                <a:effectLst/>
                <a:latin typeface="+mn-lt"/>
                <a:ea typeface="+mn-ea"/>
                <a:cs typeface="+mn-cs"/>
              </a:rPr>
              <a:t>tornado+d3</a:t>
            </a:r>
            <a:r>
              <a:rPr lang="zh-CN" altLang="en-US" sz="1200" b="0" i="0" kern="1200" dirty="0" smtClean="0">
                <a:solidFill>
                  <a:schemeClr val="tx1"/>
                </a:solidFill>
                <a:effectLst/>
                <a:latin typeface="+mn-lt"/>
                <a:ea typeface="+mn-ea"/>
                <a:cs typeface="+mn-cs"/>
              </a:rPr>
              <a:t>来进一步定制可视化页面，但 </a:t>
            </a:r>
            <a:r>
              <a:rPr lang="en-US" altLang="zh-CN" sz="1200" b="0" i="0" kern="1200" dirty="0" smtClean="0">
                <a:solidFill>
                  <a:schemeClr val="tx1"/>
                </a:solidFill>
                <a:effectLst/>
                <a:latin typeface="+mn-lt"/>
                <a:ea typeface="+mn-ea"/>
                <a:cs typeface="+mn-cs"/>
              </a:rPr>
              <a:t>R </a:t>
            </a:r>
            <a:r>
              <a:rPr lang="zh-CN" altLang="en-US" sz="1200" b="0" i="0" kern="1200" dirty="0" smtClean="0">
                <a:solidFill>
                  <a:schemeClr val="tx1"/>
                </a:solidFill>
                <a:effectLst/>
                <a:latin typeface="+mn-lt"/>
                <a:ea typeface="+mn-ea"/>
                <a:cs typeface="+mn-cs"/>
              </a:rPr>
              <a:t>的 </a:t>
            </a:r>
            <a:r>
              <a:rPr lang="en-US" altLang="zh-CN" sz="1200" b="0" i="0" kern="1200" dirty="0" smtClean="0">
                <a:solidFill>
                  <a:schemeClr val="tx1"/>
                </a:solidFill>
                <a:effectLst/>
                <a:latin typeface="+mn-lt"/>
                <a:ea typeface="+mn-ea"/>
                <a:cs typeface="+mn-cs"/>
              </a:rPr>
              <a:t>shiny </a:t>
            </a:r>
            <a:r>
              <a:rPr lang="zh-CN" altLang="en-US" sz="1200" b="0" i="0" kern="1200" dirty="0" smtClean="0">
                <a:solidFill>
                  <a:schemeClr val="tx1"/>
                </a:solidFill>
                <a:effectLst/>
                <a:latin typeface="+mn-lt"/>
                <a:ea typeface="+mn-ea"/>
                <a:cs typeface="+mn-cs"/>
              </a:rPr>
              <a:t>和 </a:t>
            </a:r>
            <a:r>
              <a:rPr lang="en-US" altLang="zh-CN" sz="1200" b="0" i="0" kern="1200" dirty="0" smtClean="0">
                <a:solidFill>
                  <a:schemeClr val="tx1"/>
                </a:solidFill>
                <a:effectLst/>
                <a:latin typeface="+mn-lt"/>
                <a:ea typeface="+mn-ea"/>
                <a:cs typeface="+mn-cs"/>
              </a:rPr>
              <a:t>shiny dashboard </a:t>
            </a:r>
            <a:r>
              <a:rPr lang="zh-CN" altLang="en-US" sz="1200" b="0" i="0" kern="1200" dirty="0" smtClean="0">
                <a:solidFill>
                  <a:schemeClr val="tx1"/>
                </a:solidFill>
                <a:effectLst/>
                <a:latin typeface="+mn-lt"/>
                <a:ea typeface="+mn-ea"/>
                <a:cs typeface="+mn-cs"/>
              </a:rPr>
              <a:t>速度更快，所需代码更少。</a:t>
            </a:r>
          </a:p>
          <a:p>
            <a:endParaRPr lang="zh-CN" altLang="en-US" sz="1200" b="0" i="0" kern="1200" dirty="0" smtClean="0">
              <a:solidFill>
                <a:schemeClr val="tx1"/>
              </a:solidFill>
              <a:effectLst/>
              <a:latin typeface="+mn-lt"/>
              <a:ea typeface="+mn-ea"/>
              <a:cs typeface="+mn-cs"/>
            </a:endParaRPr>
          </a:p>
          <a:p>
            <a:r>
              <a:rPr lang="zh-CN" altLang="en-US" dirty="0" smtClean="0"/>
              <a:t>此外，当今数据分析团队拥有许多技能，选择哪种语言实际上基于背景知识和经验。对于一些应用，尤其是原型设计和开发类，工作人员使用已经熟悉的工具会比较快速。</a:t>
            </a:r>
            <a:endParaRPr lang="zh-CN" altLang="en-US" sz="1200" b="0" i="0" kern="1200" dirty="0" smtClean="0">
              <a:solidFill>
                <a:schemeClr val="tx1"/>
              </a:solidFill>
              <a:effectLst/>
              <a:latin typeface="+mn-lt"/>
              <a:ea typeface="+mn-ea"/>
              <a:cs typeface="+mn-cs"/>
            </a:endParaRPr>
          </a:p>
          <a:p>
            <a:endParaRPr kumimoji="1" lang="zh-CN" altLang="en-US" dirty="0"/>
          </a:p>
        </p:txBody>
      </p:sp>
      <p:sp>
        <p:nvSpPr>
          <p:cNvPr id="4" name="幻灯片编号占位符 3"/>
          <p:cNvSpPr>
            <a:spLocks noGrp="1"/>
          </p:cNvSpPr>
          <p:nvPr>
            <p:ph type="sldNum" sz="quarter" idx="10"/>
          </p:nvPr>
        </p:nvSpPr>
        <p:spPr>
          <a:xfrm>
            <a:off x="3884613" y="8685213"/>
            <a:ext cx="2971800" cy="458787"/>
          </a:xfrm>
          <a:prstGeom prst="rect">
            <a:avLst/>
          </a:prstGeom>
        </p:spPr>
        <p:txBody>
          <a:bodyPr/>
          <a:lstStyle/>
          <a:p>
            <a:fld id="{858E6889-349A-49E8-AAE1-A1FB1A7B9723}" type="slidenum">
              <a:rPr lang="zh-CN" altLang="en-US" smtClean="0"/>
              <a:t>7</a:t>
            </a:fld>
            <a:endParaRPr lang="zh-CN" altLang="en-US"/>
          </a:p>
        </p:txBody>
      </p:sp>
    </p:spTree>
    <p:extLst>
      <p:ext uri="{BB962C8B-B14F-4D97-AF65-F5344CB8AC3E}">
        <p14:creationId xmlns:p14="http://schemas.microsoft.com/office/powerpoint/2010/main" val="8698982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hasCustomPrompt="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单击以编辑母版副标题样式</a:t>
            </a:r>
            <a:endParaRPr lang="zh-CN" altLang="en-US"/>
          </a:p>
        </p:txBody>
      </p:sp>
      <p:sp>
        <p:nvSpPr>
          <p:cNvPr id="4" name="日期占位符 3"/>
          <p:cNvSpPr>
            <a:spLocks noGrp="1"/>
          </p:cNvSpPr>
          <p:nvPr>
            <p:ph type="dt" sz="half" idx="10"/>
          </p:nvPr>
        </p:nvSpPr>
        <p:spPr/>
        <p:txBody>
          <a:bodyPr/>
          <a:lstStyle/>
          <a:p>
            <a:fld id="{569C210A-B286-401F-8EF2-FAF69C451B40}" type="datetimeFigureOut">
              <a:rPr lang="zh-CN" altLang="en-US" smtClean="0"/>
              <a:t>2020-01-10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EE97CA7-7CAA-431F-B41D-5F2BA8E82C83}" type="slidenum">
              <a:rPr lang="zh-CN" altLang="en-US" smtClean="0"/>
              <a:t>‹#›</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hasCustomPrompt="1"/>
          </p:nvPr>
        </p:nvSpPr>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69C210A-B286-401F-8EF2-FAF69C451B40}" type="datetimeFigureOut">
              <a:rPr lang="zh-CN" altLang="en-US" smtClean="0"/>
              <a:t>2020-01-10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EE97CA7-7CAA-431F-B41D-5F2BA8E82C83}" type="slidenum">
              <a:rPr lang="zh-CN" altLang="en-US" smtClean="0"/>
              <a:t>‹#›</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排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hasCustomPrompt="1"/>
          </p:nvPr>
        </p:nvSpPr>
        <p:spPr>
          <a:xfrm>
            <a:off x="838200" y="365125"/>
            <a:ext cx="7734300" cy="5811838"/>
          </a:xfrm>
        </p:spPr>
        <p:txBody>
          <a:bodyPr vert="eaVert"/>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69C210A-B286-401F-8EF2-FAF69C451B40}" type="datetimeFigureOut">
              <a:rPr lang="zh-CN" altLang="en-US" smtClean="0"/>
              <a:t>2020-01-10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EE97CA7-7CAA-431F-B41D-5F2BA8E82C83}" type="slidenum">
              <a:rPr lang="zh-CN" altLang="en-US" smtClean="0"/>
              <a:t>‹#›</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hasCustomPrompt="1"/>
          </p:nvPr>
        </p:nvSpPr>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569C210A-B286-401F-8EF2-FAF69C451B40}" type="datetimeFigureOut">
              <a:rPr lang="zh-CN" altLang="en-US" smtClean="0"/>
              <a:t>2020-01-10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EE97CA7-7CAA-431F-B41D-5F2BA8E82C83}" type="slidenum">
              <a:rPr lang="zh-CN" altLang="en-US" smtClean="0"/>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hasCustomPrompt="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编辑母版文本样式</a:t>
            </a:r>
          </a:p>
        </p:txBody>
      </p:sp>
      <p:sp>
        <p:nvSpPr>
          <p:cNvPr id="4" name="日期占位符 3"/>
          <p:cNvSpPr>
            <a:spLocks noGrp="1"/>
          </p:cNvSpPr>
          <p:nvPr>
            <p:ph type="dt" sz="half" idx="10"/>
          </p:nvPr>
        </p:nvSpPr>
        <p:spPr/>
        <p:txBody>
          <a:bodyPr/>
          <a:lstStyle/>
          <a:p>
            <a:fld id="{569C210A-B286-401F-8EF2-FAF69C451B40}" type="datetimeFigureOut">
              <a:rPr lang="zh-CN" altLang="en-US" smtClean="0"/>
              <a:t>2020-01-10</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3EE97CA7-7CAA-431F-B41D-5F2BA8E82C83}" type="slidenum">
              <a:rPr lang="zh-CN" altLang="en-US" smtClean="0"/>
              <a:t>‹#›</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hasCustomPrompt="1"/>
          </p:nvPr>
        </p:nvSpPr>
        <p:spPr>
          <a:xfrm>
            <a:off x="838200" y="1825625"/>
            <a:ext cx="5181600" cy="43513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内容占位符 3"/>
          <p:cNvSpPr>
            <a:spLocks noGrp="1"/>
          </p:cNvSpPr>
          <p:nvPr>
            <p:ph sz="half" idx="2" hasCustomPrompt="1"/>
          </p:nvPr>
        </p:nvSpPr>
        <p:spPr>
          <a:xfrm>
            <a:off x="6172200" y="1825625"/>
            <a:ext cx="5181600" cy="435133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569C210A-B286-401F-8EF2-FAF69C451B40}" type="datetimeFigureOut">
              <a:rPr lang="zh-CN" altLang="en-US" smtClean="0"/>
              <a:t>2020-01-10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3EE97CA7-7CAA-431F-B41D-5F2BA8E82C83}" type="slidenum">
              <a:rPr lang="zh-CN" altLang="en-US" smtClean="0"/>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hasCustomPrompt="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4" name="内容占位符 3"/>
          <p:cNvSpPr>
            <a:spLocks noGrp="1"/>
          </p:cNvSpPr>
          <p:nvPr>
            <p:ph sz="half" idx="2" hasCustomPrompt="1"/>
          </p:nvPr>
        </p:nvSpPr>
        <p:spPr>
          <a:xfrm>
            <a:off x="839788" y="2505075"/>
            <a:ext cx="5157787" cy="368458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5" name="文本占位符 4"/>
          <p:cNvSpPr>
            <a:spLocks noGrp="1"/>
          </p:cNvSpPr>
          <p:nvPr>
            <p:ph type="body" sz="quarter" idx="3" hasCustomPrompt="1"/>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编辑母版文本样式</a:t>
            </a:r>
          </a:p>
        </p:txBody>
      </p:sp>
      <p:sp>
        <p:nvSpPr>
          <p:cNvPr id="6" name="内容占位符 5"/>
          <p:cNvSpPr>
            <a:spLocks noGrp="1"/>
          </p:cNvSpPr>
          <p:nvPr>
            <p:ph sz="quarter" idx="4" hasCustomPrompt="1"/>
          </p:nvPr>
        </p:nvSpPr>
        <p:spPr>
          <a:xfrm>
            <a:off x="6172200" y="2505075"/>
            <a:ext cx="5183188" cy="3684588"/>
          </a:xfrm>
        </p:spPr>
        <p:txBody>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569C210A-B286-401F-8EF2-FAF69C451B40}" type="datetimeFigureOut">
              <a:rPr lang="zh-CN" altLang="en-US" smtClean="0"/>
              <a:t>2020-01-10</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3EE97CA7-7CAA-431F-B41D-5F2BA8E82C83}" type="slidenum">
              <a:rPr lang="zh-CN" altLang="en-US" smtClean="0"/>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569C210A-B286-401F-8EF2-FAF69C451B40}" type="datetimeFigureOut">
              <a:rPr lang="zh-CN" altLang="en-US" smtClean="0"/>
              <a:t>2020-01-10</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3EE97CA7-7CAA-431F-B41D-5F2BA8E82C83}" type="slidenum">
              <a:rPr lang="zh-CN" altLang="en-US" smtClean="0"/>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69C210A-B286-401F-8EF2-FAF69C451B40}" type="datetimeFigureOut">
              <a:rPr lang="zh-CN" altLang="en-US" smtClean="0"/>
              <a:t>2020-01-10</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3EE97CA7-7CAA-431F-B41D-5F2BA8E82C83}" type="slidenum">
              <a:rPr lang="zh-CN" altLang="en-US" smtClean="0"/>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hasCustomPrompt="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p>
        </p:txBody>
      </p:sp>
      <p:sp>
        <p:nvSpPr>
          <p:cNvPr id="5" name="日期占位符 4"/>
          <p:cNvSpPr>
            <a:spLocks noGrp="1"/>
          </p:cNvSpPr>
          <p:nvPr>
            <p:ph type="dt" sz="half" idx="10"/>
          </p:nvPr>
        </p:nvSpPr>
        <p:spPr/>
        <p:txBody>
          <a:bodyPr/>
          <a:lstStyle/>
          <a:p>
            <a:fld id="{569C210A-B286-401F-8EF2-FAF69C451B40}" type="datetimeFigureOut">
              <a:rPr lang="zh-CN" altLang="en-US" smtClean="0"/>
              <a:t>2020-01-10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3EE97CA7-7CAA-431F-B41D-5F2BA8E82C83}" type="slidenum">
              <a:rPr lang="zh-CN" altLang="en-US" smtClean="0"/>
              <a:t>‹#›</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hasCustomPrompt="1"/>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编辑母版文本样式</a:t>
            </a:r>
          </a:p>
        </p:txBody>
      </p:sp>
      <p:sp>
        <p:nvSpPr>
          <p:cNvPr id="5" name="日期占位符 4"/>
          <p:cNvSpPr>
            <a:spLocks noGrp="1"/>
          </p:cNvSpPr>
          <p:nvPr>
            <p:ph type="dt" sz="half" idx="10"/>
          </p:nvPr>
        </p:nvSpPr>
        <p:spPr/>
        <p:txBody>
          <a:bodyPr/>
          <a:lstStyle/>
          <a:p>
            <a:fld id="{569C210A-B286-401F-8EF2-FAF69C451B40}" type="datetimeFigureOut">
              <a:rPr lang="zh-CN" altLang="en-US" smtClean="0"/>
              <a:t>2020-01-10</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3EE97CA7-7CAA-431F-B41D-5F2BA8E82C83}" type="slidenum">
              <a:rPr lang="zh-CN" altLang="en-US" smtClean="0"/>
              <a:t>‹#›</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9C210A-B286-401F-8EF2-FAF69C451B40}" type="datetimeFigureOut">
              <a:rPr lang="zh-CN" altLang="en-US" smtClean="0"/>
              <a:t>2020-01-10</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E97CA7-7CAA-431F-B41D-5F2BA8E82C83}" type="slidenum">
              <a:rPr lang="zh-CN" altLang="en-US" smtClean="0"/>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7.jpeg"/></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8.tiff"/></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8.tif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标题 8"/>
          <p:cNvSpPr txBox="1"/>
          <p:nvPr/>
        </p:nvSpPr>
        <p:spPr>
          <a:xfrm>
            <a:off x="911424" y="579766"/>
            <a:ext cx="10515600" cy="781095"/>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微软雅黑 Light" panose="020B0502040204020203" pitchFamily="34" charset="-122"/>
                <a:ea typeface="微软雅黑 Light" panose="020B0502040204020203" pitchFamily="34" charset="-122"/>
                <a:cs typeface="+mj-cs"/>
              </a:defRPr>
            </a:lvl1pPr>
          </a:lstStyle>
          <a:p>
            <a:r>
              <a:rPr lang="en-US" altLang="zh-CN" sz="3200" b="1" dirty="0" smtClean="0">
                <a:solidFill>
                  <a:srgbClr val="942124"/>
                </a:solidFill>
                <a:cs typeface="+mn-cs"/>
              </a:rPr>
              <a:t>Python</a:t>
            </a:r>
            <a:r>
              <a:rPr lang="zh-CN" altLang="en-US" sz="3200" b="1" dirty="0" smtClean="0">
                <a:solidFill>
                  <a:srgbClr val="942124"/>
                </a:solidFill>
                <a:cs typeface="+mn-cs"/>
              </a:rPr>
              <a:t>语言的特点</a:t>
            </a:r>
            <a:endParaRPr lang="zh-CN" altLang="en-US" sz="3200" b="1" dirty="0">
              <a:solidFill>
                <a:srgbClr val="942124"/>
              </a:solidFill>
              <a:cs typeface="+mn-cs"/>
            </a:endParaRPr>
          </a:p>
        </p:txBody>
      </p:sp>
      <p:sp>
        <p:nvSpPr>
          <p:cNvPr id="2" name="内容占位符 1"/>
          <p:cNvSpPr>
            <a:spLocks noGrp="1"/>
          </p:cNvSpPr>
          <p:nvPr>
            <p:ph idx="1"/>
          </p:nvPr>
        </p:nvSpPr>
        <p:spPr>
          <a:xfrm>
            <a:off x="662946" y="1628800"/>
            <a:ext cx="10515600" cy="2088232"/>
          </a:xfrm>
        </p:spPr>
        <p:txBody>
          <a:bodyPr>
            <a:normAutofit/>
          </a:bodyPr>
          <a:lstStyle/>
          <a:p>
            <a:pPr>
              <a:lnSpc>
                <a:spcPct val="150000"/>
              </a:lnSpc>
            </a:pPr>
            <a:r>
              <a:rPr kumimoji="1" lang="zh-CN" altLang="en-US" sz="2400" dirty="0" smtClean="0"/>
              <a:t>优点一：优雅、简单、明确</a:t>
            </a:r>
            <a:endParaRPr kumimoji="1" lang="en-US" altLang="zh-CN" sz="2400" dirty="0"/>
          </a:p>
          <a:p>
            <a:pPr marL="0" indent="0">
              <a:lnSpc>
                <a:spcPct val="150000"/>
              </a:lnSpc>
              <a:buNone/>
            </a:pPr>
            <a:r>
              <a:rPr kumimoji="1" lang="zh-CN" altLang="en-US" sz="2400" dirty="0"/>
              <a:t>（</a:t>
            </a:r>
            <a:r>
              <a:rPr kumimoji="1" lang="zh-CN" altLang="en-US" sz="2400" dirty="0" smtClean="0"/>
              <a:t>减少花哨、晦涩或以“炫技”为目的的代码）</a:t>
            </a:r>
            <a:endParaRPr kumimoji="1" lang="en-US" altLang="zh-CN" sz="2400" dirty="0" smtClean="0"/>
          </a:p>
          <a:p>
            <a:pPr>
              <a:lnSpc>
                <a:spcPct val="150000"/>
              </a:lnSpc>
            </a:pPr>
            <a:r>
              <a:rPr lang="zh-CN" altLang="en-US" sz="2400" dirty="0"/>
              <a:t>让数据分析师们摆脱了程序本身语法规则的泥潭，更快的进行数据</a:t>
            </a:r>
            <a:r>
              <a:rPr lang="zh-CN" altLang="en-US" sz="2400" dirty="0" smtClean="0"/>
              <a:t>分析</a:t>
            </a:r>
            <a:endParaRPr kumimoji="1" lang="zh-CN" altLang="en-US" sz="2400" dirty="0"/>
          </a:p>
        </p:txBody>
      </p:sp>
      <p:sp>
        <p:nvSpPr>
          <p:cNvPr id="5" name="矩形 28"/>
          <p:cNvSpPr/>
          <p:nvPr/>
        </p:nvSpPr>
        <p:spPr>
          <a:xfrm>
            <a:off x="0" y="656525"/>
            <a:ext cx="670013" cy="598302"/>
          </a:xfrm>
          <a:prstGeom prst="rect">
            <a:avLst/>
          </a:prstGeom>
          <a:solidFill>
            <a:srgbClr val="9421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solidFill>
                <a:prstClr val="white"/>
              </a:solidFill>
            </a:endParaRPr>
          </a:p>
        </p:txBody>
      </p:sp>
      <p:sp>
        <p:nvSpPr>
          <p:cNvPr id="7" name="内容占位符 1"/>
          <p:cNvSpPr txBox="1"/>
          <p:nvPr/>
        </p:nvSpPr>
        <p:spPr>
          <a:xfrm>
            <a:off x="3215680" y="3984971"/>
            <a:ext cx="1152128" cy="545007"/>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微软雅黑 Light" panose="020B0502040204020203" pitchFamily="34" charset="-122"/>
                <a:ea typeface="微软雅黑 Light" panose="020B0502040204020203" pitchFamily="34"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微软雅黑 Light" panose="020B0502040204020203" pitchFamily="34" charset="-122"/>
                <a:ea typeface="微软雅黑 Light" panose="020B0502040204020203" pitchFamily="34" charset="-122"/>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微软雅黑 Light" panose="020B0502040204020203" pitchFamily="34" charset="-122"/>
                <a:ea typeface="微软雅黑 Light" panose="020B0502040204020203" pitchFamily="34" charset="-122"/>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微软雅黑 Light" panose="020B0502040204020203" pitchFamily="34" charset="-122"/>
                <a:ea typeface="微软雅黑 Light" panose="020B0502040204020203" pitchFamily="34" charset="-122"/>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微软雅黑 Light" panose="020B0502040204020203" pitchFamily="34" charset="-122"/>
                <a:ea typeface="微软雅黑 Light" panose="020B0502040204020203"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kumimoji="1" lang="en-US" altLang="zh-CN" sz="2000" dirty="0" smtClean="0"/>
              <a:t>C</a:t>
            </a:r>
            <a:r>
              <a:rPr kumimoji="1" lang="zh-CN" altLang="en-US" sz="2000" dirty="0" smtClean="0"/>
              <a:t>语言</a:t>
            </a:r>
            <a:endParaRPr kumimoji="1" lang="zh-CN" altLang="en-US" sz="2000" dirty="0"/>
          </a:p>
        </p:txBody>
      </p:sp>
      <p:sp>
        <p:nvSpPr>
          <p:cNvPr id="8" name="内容占位符 1"/>
          <p:cNvSpPr txBox="1"/>
          <p:nvPr/>
        </p:nvSpPr>
        <p:spPr>
          <a:xfrm>
            <a:off x="7392144" y="3984970"/>
            <a:ext cx="2016224" cy="54500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微软雅黑 Light" panose="020B0502040204020203" pitchFamily="34" charset="-122"/>
                <a:ea typeface="微软雅黑 Light" panose="020B0502040204020203" pitchFamily="34"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微软雅黑 Light" panose="020B0502040204020203" pitchFamily="34" charset="-122"/>
                <a:ea typeface="微软雅黑 Light" panose="020B0502040204020203" pitchFamily="34" charset="-122"/>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微软雅黑 Light" panose="020B0502040204020203" pitchFamily="34" charset="-122"/>
                <a:ea typeface="微软雅黑 Light" panose="020B0502040204020203" pitchFamily="34" charset="-122"/>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微软雅黑 Light" panose="020B0502040204020203" pitchFamily="34" charset="-122"/>
                <a:ea typeface="微软雅黑 Light" panose="020B0502040204020203" pitchFamily="34" charset="-122"/>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微软雅黑 Light" panose="020B0502040204020203" pitchFamily="34" charset="-122"/>
                <a:ea typeface="微软雅黑 Light" panose="020B0502040204020203"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kumimoji="1" lang="en-US" altLang="zh-CN" sz="2000" smtClean="0"/>
              <a:t>Python</a:t>
            </a:r>
            <a:r>
              <a:rPr kumimoji="1" lang="zh-CN" altLang="en-US" sz="2000" dirty="0" smtClean="0"/>
              <a:t>语言</a:t>
            </a:r>
            <a:endParaRPr kumimoji="1" lang="zh-CN" altLang="en-US" sz="2000" dirty="0"/>
          </a:p>
        </p:txBody>
      </p:sp>
      <p:pic>
        <p:nvPicPr>
          <p:cNvPr id="3" name="图片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847528" y="4468785"/>
            <a:ext cx="4176464" cy="1667526"/>
          </a:xfrm>
          <a:prstGeom prst="rect">
            <a:avLst/>
          </a:prstGeom>
        </p:spPr>
      </p:pic>
      <p:pic>
        <p:nvPicPr>
          <p:cNvPr id="4" name="图片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44072" y="4453476"/>
            <a:ext cx="3020811" cy="804609"/>
          </a:xfrm>
          <a:prstGeom prst="rect">
            <a:avLst/>
          </a:prstGeom>
        </p:spPr>
      </p:pic>
    </p:spTree>
    <p:extLst>
      <p:ext uri="{BB962C8B-B14F-4D97-AF65-F5344CB8AC3E}">
        <p14:creationId xmlns:p14="http://schemas.microsoft.com/office/powerpoint/2010/main" val="23253488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内容占位符 1"/>
          <p:cNvSpPr>
            <a:spLocks noGrp="1"/>
          </p:cNvSpPr>
          <p:nvPr>
            <p:ph idx="1"/>
          </p:nvPr>
        </p:nvSpPr>
        <p:spPr>
          <a:xfrm>
            <a:off x="335360" y="1317861"/>
            <a:ext cx="4896544" cy="4752528"/>
          </a:xfrm>
        </p:spPr>
        <p:txBody>
          <a:bodyPr>
            <a:normAutofit/>
          </a:bodyPr>
          <a:lstStyle/>
          <a:p>
            <a:pPr>
              <a:lnSpc>
                <a:spcPct val="150000"/>
              </a:lnSpc>
            </a:pPr>
            <a:r>
              <a:rPr kumimoji="1" lang="zh-CN" altLang="en-US" sz="2400" dirty="0" smtClean="0"/>
              <a:t>优点二：强大的标准库</a:t>
            </a:r>
            <a:endParaRPr kumimoji="1" lang="en-US" altLang="zh-CN" sz="2400" dirty="0" smtClean="0"/>
          </a:p>
          <a:p>
            <a:pPr>
              <a:lnSpc>
                <a:spcPct val="150000"/>
              </a:lnSpc>
            </a:pPr>
            <a:r>
              <a:rPr kumimoji="1" lang="zh-CN" altLang="en-US" sz="2400" dirty="0" smtClean="0"/>
              <a:t>完善</a:t>
            </a:r>
            <a:r>
              <a:rPr kumimoji="1" lang="zh-CN" altLang="en-US" sz="2400" dirty="0"/>
              <a:t>的基础代码库，覆盖了网络通信、文件处理、数据库接口、图形系统、</a:t>
            </a:r>
            <a:r>
              <a:rPr kumimoji="1" lang="en-US" altLang="zh-CN" sz="2400" dirty="0"/>
              <a:t>XML</a:t>
            </a:r>
            <a:r>
              <a:rPr kumimoji="1" lang="zh-CN" altLang="en-US" sz="2400" dirty="0"/>
              <a:t>处理等大量内容，被形象地称为“内置电池”（</a:t>
            </a:r>
            <a:r>
              <a:rPr kumimoji="1" lang="en-US" altLang="zh-CN" sz="2400" dirty="0"/>
              <a:t>batteries included</a:t>
            </a:r>
            <a:r>
              <a:rPr kumimoji="1" lang="zh-CN" altLang="en-US" sz="2400" dirty="0" smtClean="0"/>
              <a:t>）</a:t>
            </a:r>
            <a:endParaRPr kumimoji="1" lang="en-US" altLang="zh-CN" sz="2400" dirty="0" smtClean="0"/>
          </a:p>
          <a:p>
            <a:pPr>
              <a:lnSpc>
                <a:spcPct val="150000"/>
              </a:lnSpc>
            </a:pPr>
            <a:r>
              <a:rPr kumimoji="1" lang="en-US" altLang="zh-CN" sz="2400" dirty="0" smtClean="0"/>
              <a:t>Python</a:t>
            </a:r>
            <a:r>
              <a:rPr kumimoji="1" lang="zh-CN" altLang="en-US" sz="2400" dirty="0" smtClean="0"/>
              <a:t>使用者</a:t>
            </a:r>
            <a:r>
              <a:rPr kumimoji="1" lang="en-US" altLang="zh-CN" sz="2400" dirty="0"/>
              <a:t>——</a:t>
            </a:r>
            <a:r>
              <a:rPr kumimoji="1" lang="zh-CN" altLang="en-US" sz="2400" dirty="0" smtClean="0"/>
              <a:t>“调包侠”</a:t>
            </a:r>
            <a:endParaRPr kumimoji="1" lang="zh-CN" altLang="en-US" sz="2400" dirty="0"/>
          </a:p>
        </p:txBody>
      </p:sp>
      <p:pic>
        <p:nvPicPr>
          <p:cNvPr id="2" name="图片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31904" y="1317861"/>
            <a:ext cx="6618044" cy="4130650"/>
          </a:xfrm>
          <a:prstGeom prst="rect">
            <a:avLst/>
          </a:prstGeom>
        </p:spPr>
      </p:pic>
    </p:spTree>
    <p:extLst>
      <p:ext uri="{BB962C8B-B14F-4D97-AF65-F5344CB8AC3E}">
        <p14:creationId xmlns:p14="http://schemas.microsoft.com/office/powerpoint/2010/main" val="12956947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内容占位符 1"/>
          <p:cNvSpPr>
            <a:spLocks noGrp="1"/>
          </p:cNvSpPr>
          <p:nvPr>
            <p:ph idx="1"/>
          </p:nvPr>
        </p:nvSpPr>
        <p:spPr>
          <a:xfrm>
            <a:off x="335360" y="1628800"/>
            <a:ext cx="11305256" cy="4032448"/>
          </a:xfrm>
        </p:spPr>
        <p:txBody>
          <a:bodyPr>
            <a:normAutofit/>
          </a:bodyPr>
          <a:lstStyle/>
          <a:p>
            <a:pPr>
              <a:lnSpc>
                <a:spcPct val="150000"/>
              </a:lnSpc>
            </a:pPr>
            <a:r>
              <a:rPr kumimoji="1" lang="zh-CN" altLang="en-US" sz="2400" dirty="0" smtClean="0"/>
              <a:t>优点三：良好的可扩展性</a:t>
            </a:r>
            <a:endParaRPr kumimoji="1" lang="en-US" altLang="zh-CN" sz="2400" dirty="0" smtClean="0"/>
          </a:p>
          <a:p>
            <a:pPr>
              <a:lnSpc>
                <a:spcPct val="150000"/>
              </a:lnSpc>
            </a:pPr>
            <a:r>
              <a:rPr kumimoji="1" lang="zh-CN" altLang="en-US" sz="2400" dirty="0"/>
              <a:t>大量的第三方模块，覆盖了科学计算、</a:t>
            </a:r>
            <a:r>
              <a:rPr kumimoji="1" lang="en-US" altLang="zh-CN" sz="2400" dirty="0"/>
              <a:t>Web</a:t>
            </a:r>
            <a:r>
              <a:rPr kumimoji="1" lang="zh-CN" altLang="en-US" sz="2400" dirty="0"/>
              <a:t>开发、数据接口、图形系统等众多领域，开发的代码通过很好的封装，也可以作为第三方模块给别人使用</a:t>
            </a:r>
            <a:r>
              <a:rPr kumimoji="1" lang="zh-CN" altLang="en-US" sz="2400" dirty="0" smtClean="0"/>
              <a:t>。如</a:t>
            </a:r>
            <a:r>
              <a:rPr kumimoji="1" lang="en-US" altLang="zh-CN" sz="2400" dirty="0" smtClean="0"/>
              <a:t>Pandas</a:t>
            </a:r>
            <a:r>
              <a:rPr kumimoji="1" lang="zh-CN" altLang="en-US" sz="2400" dirty="0" smtClean="0"/>
              <a:t>、</a:t>
            </a:r>
            <a:r>
              <a:rPr kumimoji="1" lang="en-US" altLang="zh-CN" sz="2400" dirty="0" smtClean="0"/>
              <a:t>Numpy</a:t>
            </a:r>
            <a:r>
              <a:rPr kumimoji="1" lang="zh-CN" altLang="en-US" sz="2400" dirty="0" smtClean="0"/>
              <a:t>、</a:t>
            </a:r>
            <a:r>
              <a:rPr kumimoji="1" lang="en-US" altLang="zh-CN" sz="2400" dirty="0" err="1" smtClean="0"/>
              <a:t>Seaborn</a:t>
            </a:r>
            <a:r>
              <a:rPr kumimoji="1" lang="zh-CN" altLang="en-US" sz="2400" dirty="0" smtClean="0"/>
              <a:t>、</a:t>
            </a:r>
            <a:r>
              <a:rPr kumimoji="1" lang="en-US" altLang="zh-CN" sz="2400" dirty="0" err="1" smtClean="0"/>
              <a:t>Scikit</a:t>
            </a:r>
            <a:r>
              <a:rPr kumimoji="1" lang="en-US" altLang="zh-CN" sz="2400" dirty="0" smtClean="0"/>
              <a:t>-learn</a:t>
            </a:r>
            <a:r>
              <a:rPr kumimoji="1" lang="zh-CN" altLang="en-US" sz="2400" dirty="0" smtClean="0"/>
              <a:t>等等</a:t>
            </a:r>
            <a:endParaRPr kumimoji="1" lang="en-US" altLang="zh-CN" sz="2400" dirty="0" smtClean="0"/>
          </a:p>
          <a:p>
            <a:pPr>
              <a:lnSpc>
                <a:spcPct val="150000"/>
              </a:lnSpc>
            </a:pPr>
            <a:r>
              <a:rPr kumimoji="1" lang="zh-CN" altLang="en-US" sz="2400" dirty="0" smtClean="0"/>
              <a:t>优点四：免费、开源</a:t>
            </a:r>
            <a:endParaRPr kumimoji="1" lang="zh-CN" altLang="en-US" sz="2400" dirty="0"/>
          </a:p>
        </p:txBody>
      </p:sp>
    </p:spTree>
    <p:extLst>
      <p:ext uri="{BB962C8B-B14F-4D97-AF65-F5344CB8AC3E}">
        <p14:creationId xmlns:p14="http://schemas.microsoft.com/office/powerpoint/2010/main" val="345829242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内容占位符 1"/>
          <p:cNvSpPr>
            <a:spLocks noGrp="1"/>
          </p:cNvSpPr>
          <p:nvPr>
            <p:ph idx="1"/>
          </p:nvPr>
        </p:nvSpPr>
        <p:spPr>
          <a:xfrm>
            <a:off x="380209" y="1844824"/>
            <a:ext cx="3669423" cy="2448272"/>
          </a:xfrm>
        </p:spPr>
        <p:txBody>
          <a:bodyPr>
            <a:noAutofit/>
          </a:bodyPr>
          <a:lstStyle/>
          <a:p>
            <a:pPr>
              <a:lnSpc>
                <a:spcPct val="150000"/>
              </a:lnSpc>
            </a:pPr>
            <a:r>
              <a:rPr kumimoji="1" lang="zh-CN" altLang="en-US" sz="2400" dirty="0" smtClean="0"/>
              <a:t>缺点一：运行速度慢</a:t>
            </a:r>
            <a:endParaRPr kumimoji="1" lang="en-US" altLang="zh-CN" sz="2400" dirty="0" smtClean="0"/>
          </a:p>
          <a:p>
            <a:pPr>
              <a:lnSpc>
                <a:spcPct val="150000"/>
              </a:lnSpc>
            </a:pPr>
            <a:r>
              <a:rPr kumimoji="1" lang="zh-CN" altLang="en-US" sz="2400" dirty="0" smtClean="0"/>
              <a:t>缺点二：加密难</a:t>
            </a:r>
            <a:endParaRPr kumimoji="1" lang="en-US" altLang="zh-CN" sz="2400" dirty="0" smtClean="0"/>
          </a:p>
          <a:p>
            <a:pPr>
              <a:lnSpc>
                <a:spcPct val="150000"/>
              </a:lnSpc>
            </a:pPr>
            <a:r>
              <a:rPr kumimoji="1" lang="zh-CN" altLang="en-US" sz="2400" dirty="0" smtClean="0"/>
              <a:t>缺点三：缩进规则</a:t>
            </a:r>
            <a:endParaRPr kumimoji="1" lang="en-US" altLang="zh-CN" sz="2400" dirty="0" smtClean="0"/>
          </a:p>
          <a:p>
            <a:pPr>
              <a:lnSpc>
                <a:spcPct val="150000"/>
              </a:lnSpc>
            </a:pPr>
            <a:r>
              <a:rPr kumimoji="1" lang="zh-CN" altLang="en-US" sz="2400" dirty="0"/>
              <a:t>缺点</a:t>
            </a:r>
            <a:r>
              <a:rPr kumimoji="1" lang="zh-CN" altLang="en-US" sz="2400" dirty="0" smtClean="0"/>
              <a:t>四：多线程灾难</a:t>
            </a:r>
            <a:endParaRPr kumimoji="1" lang="en-US" altLang="zh-CN" sz="2400" dirty="0" smtClean="0"/>
          </a:p>
        </p:txBody>
      </p:sp>
      <p:sp>
        <p:nvSpPr>
          <p:cNvPr id="5" name="矩形 28"/>
          <p:cNvSpPr/>
          <p:nvPr/>
        </p:nvSpPr>
        <p:spPr>
          <a:xfrm>
            <a:off x="-18898" y="671163"/>
            <a:ext cx="510214" cy="598302"/>
          </a:xfrm>
          <a:prstGeom prst="rect">
            <a:avLst/>
          </a:prstGeom>
          <a:solidFill>
            <a:srgbClr val="9421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solidFill>
                <a:prstClr val="white"/>
              </a:solidFill>
            </a:endParaRPr>
          </a:p>
        </p:txBody>
      </p:sp>
      <p:sp>
        <p:nvSpPr>
          <p:cNvPr id="7" name="矩形 6"/>
          <p:cNvSpPr/>
          <p:nvPr/>
        </p:nvSpPr>
        <p:spPr>
          <a:xfrm>
            <a:off x="479376" y="671163"/>
            <a:ext cx="5400600" cy="598302"/>
          </a:xfrm>
          <a:prstGeom prst="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8" name="Freeform 83"/>
          <p:cNvSpPr>
            <a:spLocks noChangeArrowheads="1"/>
          </p:cNvSpPr>
          <p:nvPr/>
        </p:nvSpPr>
        <p:spPr bwMode="auto">
          <a:xfrm>
            <a:off x="92209" y="826314"/>
            <a:ext cx="288000" cy="288000"/>
          </a:xfrm>
          <a:custGeom>
            <a:avLst/>
            <a:gdLst>
              <a:gd name="T0" fmla="*/ 38764526 w 602"/>
              <a:gd name="T1" fmla="*/ 78442719 h 602"/>
              <a:gd name="T2" fmla="*/ 38764526 w 602"/>
              <a:gd name="T3" fmla="*/ 78442719 h 602"/>
              <a:gd name="T4" fmla="*/ 0 w 602"/>
              <a:gd name="T5" fmla="*/ 38764526 h 602"/>
              <a:gd name="T6" fmla="*/ 38764526 w 602"/>
              <a:gd name="T7" fmla="*/ 0 h 602"/>
              <a:gd name="T8" fmla="*/ 78442719 w 602"/>
              <a:gd name="T9" fmla="*/ 38764526 h 602"/>
              <a:gd name="T10" fmla="*/ 38764526 w 602"/>
              <a:gd name="T11" fmla="*/ 78442719 h 602"/>
              <a:gd name="T12" fmla="*/ 61866665 w 602"/>
              <a:gd name="T13" fmla="*/ 16576054 h 602"/>
              <a:gd name="T14" fmla="*/ 61866665 w 602"/>
              <a:gd name="T15" fmla="*/ 16576054 h 602"/>
              <a:gd name="T16" fmla="*/ 38764526 w 602"/>
              <a:gd name="T17" fmla="*/ 38764526 h 602"/>
              <a:gd name="T18" fmla="*/ 38764526 w 602"/>
              <a:gd name="T19" fmla="*/ 7308970 h 602"/>
              <a:gd name="T20" fmla="*/ 7439751 w 602"/>
              <a:gd name="T21" fmla="*/ 38764526 h 602"/>
              <a:gd name="T22" fmla="*/ 38764526 w 602"/>
              <a:gd name="T23" fmla="*/ 71002968 h 602"/>
              <a:gd name="T24" fmla="*/ 71002968 w 602"/>
              <a:gd name="T25" fmla="*/ 38764526 h 602"/>
              <a:gd name="T26" fmla="*/ 61866665 w 602"/>
              <a:gd name="T27" fmla="*/ 16576054 h 60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02" h="602">
                <a:moveTo>
                  <a:pt x="297" y="601"/>
                </a:moveTo>
                <a:lnTo>
                  <a:pt x="297" y="601"/>
                </a:lnTo>
                <a:cubicBezTo>
                  <a:pt x="135" y="601"/>
                  <a:pt x="0" y="466"/>
                  <a:pt x="0" y="297"/>
                </a:cubicBezTo>
                <a:cubicBezTo>
                  <a:pt x="0" y="134"/>
                  <a:pt x="135" y="0"/>
                  <a:pt x="297" y="0"/>
                </a:cubicBezTo>
                <a:cubicBezTo>
                  <a:pt x="467" y="0"/>
                  <a:pt x="601" y="134"/>
                  <a:pt x="601" y="297"/>
                </a:cubicBezTo>
                <a:cubicBezTo>
                  <a:pt x="601" y="466"/>
                  <a:pt x="467" y="601"/>
                  <a:pt x="297" y="601"/>
                </a:cubicBezTo>
                <a:close/>
                <a:moveTo>
                  <a:pt x="474" y="127"/>
                </a:moveTo>
                <a:lnTo>
                  <a:pt x="474" y="127"/>
                </a:lnTo>
                <a:cubicBezTo>
                  <a:pt x="297" y="297"/>
                  <a:pt x="297" y="297"/>
                  <a:pt x="297" y="297"/>
                </a:cubicBezTo>
                <a:cubicBezTo>
                  <a:pt x="297" y="56"/>
                  <a:pt x="297" y="56"/>
                  <a:pt x="297" y="56"/>
                </a:cubicBezTo>
                <a:cubicBezTo>
                  <a:pt x="163" y="56"/>
                  <a:pt x="57" y="162"/>
                  <a:pt x="57" y="297"/>
                </a:cubicBezTo>
                <a:cubicBezTo>
                  <a:pt x="57" y="431"/>
                  <a:pt x="163" y="544"/>
                  <a:pt x="297" y="544"/>
                </a:cubicBezTo>
                <a:cubicBezTo>
                  <a:pt x="431" y="544"/>
                  <a:pt x="544" y="431"/>
                  <a:pt x="544" y="297"/>
                </a:cubicBezTo>
                <a:cubicBezTo>
                  <a:pt x="544" y="233"/>
                  <a:pt x="516" y="169"/>
                  <a:pt x="474" y="127"/>
                </a:cubicBezTo>
                <a:close/>
              </a:path>
            </a:pathLst>
          </a:custGeom>
          <a:solidFill>
            <a:schemeClr val="bg1"/>
          </a:solidFill>
          <a:ln>
            <a:noFill/>
          </a:ln>
          <a:extLst>
            <a:ext uri="{91240B29-F687-4F45-9708-019B960494DF}">
              <a14:hiddenLine xmlns:a14="http://schemas.microsoft.com/office/drawing/2010/main" w="9525">
                <a:solidFill>
                  <a:srgbClr val="000000"/>
                </a:solidFill>
                <a:round/>
              </a14:hiddenLine>
            </a:ext>
          </a:extLst>
        </p:spPr>
        <p:txBody>
          <a:bodyPr wrap="none" anchor="ctr"/>
          <a:lstStyle/>
          <a:p>
            <a:endParaRPr lang="en-US">
              <a:solidFill>
                <a:prstClr val="black"/>
              </a:solidFill>
            </a:endParaRPr>
          </a:p>
        </p:txBody>
      </p:sp>
      <p:sp>
        <p:nvSpPr>
          <p:cNvPr id="9" name="文本框 5"/>
          <p:cNvSpPr txBox="1"/>
          <p:nvPr/>
        </p:nvSpPr>
        <p:spPr>
          <a:xfrm>
            <a:off x="953786" y="709485"/>
            <a:ext cx="4710166" cy="523220"/>
          </a:xfrm>
          <a:prstGeom prst="rect">
            <a:avLst/>
          </a:prstGeom>
          <a:noFill/>
        </p:spPr>
        <p:txBody>
          <a:bodyPr wrap="square" rtlCol="0">
            <a:spAutoFit/>
          </a:bodyPr>
          <a:lstStyle/>
          <a:p>
            <a:r>
              <a:rPr lang="en-US" altLang="zh-CN" sz="2800" dirty="0" smtClean="0">
                <a:solidFill>
                  <a:prstClr val="white"/>
                </a:solidFill>
                <a:latin typeface="微软雅黑 Light" panose="020B0502040204020203" pitchFamily="34" charset="-122"/>
                <a:ea typeface="微软雅黑 Light" panose="020B0502040204020203" pitchFamily="34" charset="-122"/>
              </a:rPr>
              <a:t>Python</a:t>
            </a:r>
            <a:r>
              <a:rPr lang="zh-CN" altLang="en-US" sz="2800" dirty="0" smtClean="0">
                <a:solidFill>
                  <a:prstClr val="white"/>
                </a:solidFill>
                <a:latin typeface="微软雅黑 Light" panose="020B0502040204020203" pitchFamily="34" charset="-122"/>
                <a:ea typeface="微软雅黑 Light" panose="020B0502040204020203" pitchFamily="34" charset="-122"/>
              </a:rPr>
              <a:t>语言的缺点</a:t>
            </a:r>
            <a:endParaRPr lang="zh-CN" altLang="en-US" sz="2800" dirty="0">
              <a:solidFill>
                <a:prstClr val="white"/>
              </a:solidFill>
              <a:latin typeface="微软雅黑 Light" panose="020B0502040204020203" pitchFamily="34" charset="-122"/>
              <a:ea typeface="微软雅黑 Light" panose="020B0502040204020203" pitchFamily="34" charset="-122"/>
            </a:endParaRPr>
          </a:p>
        </p:txBody>
      </p:sp>
      <p:sp>
        <p:nvSpPr>
          <p:cNvPr id="6" name="文本框 5"/>
          <p:cNvSpPr txBox="1"/>
          <p:nvPr/>
        </p:nvSpPr>
        <p:spPr>
          <a:xfrm>
            <a:off x="2455817" y="-1776549"/>
            <a:ext cx="184731" cy="369332"/>
          </a:xfrm>
          <a:prstGeom prst="rect">
            <a:avLst/>
          </a:prstGeom>
          <a:noFill/>
        </p:spPr>
        <p:txBody>
          <a:bodyPr wrap="none" rtlCol="0">
            <a:spAutoFit/>
          </a:bodyPr>
          <a:lstStyle/>
          <a:p>
            <a:endParaRPr kumimoji="1" lang="zh-CN" altLang="en-US" dirty="0"/>
          </a:p>
        </p:txBody>
      </p:sp>
      <p:pic>
        <p:nvPicPr>
          <p:cNvPr id="3" name="图片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295800" y="1556792"/>
            <a:ext cx="7462255" cy="2949001"/>
          </a:xfrm>
          <a:prstGeom prst="rect">
            <a:avLst/>
          </a:prstGeom>
        </p:spPr>
      </p:pic>
      <p:pic>
        <p:nvPicPr>
          <p:cNvPr id="10" name="Picture 2" descr="http://ww1.sinaimg.cn/mw690/aa213e02jw1eujep41uokj22yh1617wh.jpg"/>
          <p:cNvPicPr>
            <a:picLocks noChangeAspect="1" noChangeArrowheads="1"/>
          </p:cNvPicPr>
          <p:nvPr/>
        </p:nvPicPr>
        <p:blipFill rotWithShape="1">
          <a:blip r:embed="rId4">
            <a:extLst>
              <a:ext uri="{28A0092B-C50C-407E-A947-70E740481C1C}">
                <a14:useLocalDpi xmlns:a14="http://schemas.microsoft.com/office/drawing/2010/main" val="0"/>
              </a:ext>
            </a:extLst>
          </a:blip>
          <a:srcRect b="39162"/>
          <a:stretch>
            <a:fillRect/>
          </a:stretch>
        </p:blipFill>
        <p:spPr bwMode="auto">
          <a:xfrm>
            <a:off x="4295800" y="4797152"/>
            <a:ext cx="6572250" cy="157620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565177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2" presetClass="emph" presetSubtype="0" fill="hold" nodeType="clickEffect">
                                  <p:stCondLst>
                                    <p:cond delay="0"/>
                                  </p:stCondLst>
                                  <p:childTnLst>
                                    <p:animRot by="120000">
                                      <p:cBhvr>
                                        <p:cTn id="6" dur="100" fill="hold">
                                          <p:stCondLst>
                                            <p:cond delay="0"/>
                                          </p:stCondLst>
                                        </p:cTn>
                                        <p:tgtEl>
                                          <p:spTgt spid="2">
                                            <p:txEl>
                                              <p:pRg st="3" end="3"/>
                                            </p:txEl>
                                          </p:spTgt>
                                        </p:tgtEl>
                                        <p:attrNameLst>
                                          <p:attrName>r</p:attrName>
                                        </p:attrNameLst>
                                      </p:cBhvr>
                                    </p:animRot>
                                    <p:animRot by="-240000">
                                      <p:cBhvr>
                                        <p:cTn id="7" dur="200" fill="hold">
                                          <p:stCondLst>
                                            <p:cond delay="200"/>
                                          </p:stCondLst>
                                        </p:cTn>
                                        <p:tgtEl>
                                          <p:spTgt spid="2">
                                            <p:txEl>
                                              <p:pRg st="3" end="3"/>
                                            </p:txEl>
                                          </p:spTgt>
                                        </p:tgtEl>
                                        <p:attrNameLst>
                                          <p:attrName>r</p:attrName>
                                        </p:attrNameLst>
                                      </p:cBhvr>
                                    </p:animRot>
                                    <p:animRot by="240000">
                                      <p:cBhvr>
                                        <p:cTn id="8" dur="200" fill="hold">
                                          <p:stCondLst>
                                            <p:cond delay="400"/>
                                          </p:stCondLst>
                                        </p:cTn>
                                        <p:tgtEl>
                                          <p:spTgt spid="2">
                                            <p:txEl>
                                              <p:pRg st="3" end="3"/>
                                            </p:txEl>
                                          </p:spTgt>
                                        </p:tgtEl>
                                        <p:attrNameLst>
                                          <p:attrName>r</p:attrName>
                                        </p:attrNameLst>
                                      </p:cBhvr>
                                    </p:animRot>
                                    <p:animRot by="-240000">
                                      <p:cBhvr>
                                        <p:cTn id="9" dur="200" fill="hold">
                                          <p:stCondLst>
                                            <p:cond delay="600"/>
                                          </p:stCondLst>
                                        </p:cTn>
                                        <p:tgtEl>
                                          <p:spTgt spid="2">
                                            <p:txEl>
                                              <p:pRg st="3" end="3"/>
                                            </p:txEl>
                                          </p:spTgt>
                                        </p:tgtEl>
                                        <p:attrNameLst>
                                          <p:attrName>r</p:attrName>
                                        </p:attrNameLst>
                                      </p:cBhvr>
                                    </p:animRot>
                                    <p:animRot by="120000">
                                      <p:cBhvr>
                                        <p:cTn id="10" dur="200" fill="hold">
                                          <p:stCondLst>
                                            <p:cond delay="800"/>
                                          </p:stCondLst>
                                        </p:cTn>
                                        <p:tgtEl>
                                          <p:spTgt spid="2">
                                            <p:txEl>
                                              <p:pRg st="3" end="3"/>
                                            </p:txEl>
                                          </p:spTgt>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矩形 28"/>
          <p:cNvSpPr/>
          <p:nvPr/>
        </p:nvSpPr>
        <p:spPr>
          <a:xfrm>
            <a:off x="-18898" y="671163"/>
            <a:ext cx="510214" cy="598302"/>
          </a:xfrm>
          <a:prstGeom prst="rect">
            <a:avLst/>
          </a:prstGeom>
          <a:solidFill>
            <a:srgbClr val="9421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solidFill>
                <a:prstClr val="white"/>
              </a:solidFill>
            </a:endParaRPr>
          </a:p>
        </p:txBody>
      </p:sp>
      <p:sp>
        <p:nvSpPr>
          <p:cNvPr id="14" name="矩形 13"/>
          <p:cNvSpPr/>
          <p:nvPr/>
        </p:nvSpPr>
        <p:spPr>
          <a:xfrm>
            <a:off x="479376" y="671163"/>
            <a:ext cx="3816424" cy="598302"/>
          </a:xfrm>
          <a:prstGeom prst="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15" name="Freeform 83"/>
          <p:cNvSpPr>
            <a:spLocks noChangeArrowheads="1"/>
          </p:cNvSpPr>
          <p:nvPr/>
        </p:nvSpPr>
        <p:spPr bwMode="auto">
          <a:xfrm>
            <a:off x="92209" y="826314"/>
            <a:ext cx="288000" cy="288000"/>
          </a:xfrm>
          <a:custGeom>
            <a:avLst/>
            <a:gdLst>
              <a:gd name="T0" fmla="*/ 38764526 w 602"/>
              <a:gd name="T1" fmla="*/ 78442719 h 602"/>
              <a:gd name="T2" fmla="*/ 38764526 w 602"/>
              <a:gd name="T3" fmla="*/ 78442719 h 602"/>
              <a:gd name="T4" fmla="*/ 0 w 602"/>
              <a:gd name="T5" fmla="*/ 38764526 h 602"/>
              <a:gd name="T6" fmla="*/ 38764526 w 602"/>
              <a:gd name="T7" fmla="*/ 0 h 602"/>
              <a:gd name="T8" fmla="*/ 78442719 w 602"/>
              <a:gd name="T9" fmla="*/ 38764526 h 602"/>
              <a:gd name="T10" fmla="*/ 38764526 w 602"/>
              <a:gd name="T11" fmla="*/ 78442719 h 602"/>
              <a:gd name="T12" fmla="*/ 61866665 w 602"/>
              <a:gd name="T13" fmla="*/ 16576054 h 602"/>
              <a:gd name="T14" fmla="*/ 61866665 w 602"/>
              <a:gd name="T15" fmla="*/ 16576054 h 602"/>
              <a:gd name="T16" fmla="*/ 38764526 w 602"/>
              <a:gd name="T17" fmla="*/ 38764526 h 602"/>
              <a:gd name="T18" fmla="*/ 38764526 w 602"/>
              <a:gd name="T19" fmla="*/ 7308970 h 602"/>
              <a:gd name="T20" fmla="*/ 7439751 w 602"/>
              <a:gd name="T21" fmla="*/ 38764526 h 602"/>
              <a:gd name="T22" fmla="*/ 38764526 w 602"/>
              <a:gd name="T23" fmla="*/ 71002968 h 602"/>
              <a:gd name="T24" fmla="*/ 71002968 w 602"/>
              <a:gd name="T25" fmla="*/ 38764526 h 602"/>
              <a:gd name="T26" fmla="*/ 61866665 w 602"/>
              <a:gd name="T27" fmla="*/ 16576054 h 60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02" h="602">
                <a:moveTo>
                  <a:pt x="297" y="601"/>
                </a:moveTo>
                <a:lnTo>
                  <a:pt x="297" y="601"/>
                </a:lnTo>
                <a:cubicBezTo>
                  <a:pt x="135" y="601"/>
                  <a:pt x="0" y="466"/>
                  <a:pt x="0" y="297"/>
                </a:cubicBezTo>
                <a:cubicBezTo>
                  <a:pt x="0" y="134"/>
                  <a:pt x="135" y="0"/>
                  <a:pt x="297" y="0"/>
                </a:cubicBezTo>
                <a:cubicBezTo>
                  <a:pt x="467" y="0"/>
                  <a:pt x="601" y="134"/>
                  <a:pt x="601" y="297"/>
                </a:cubicBezTo>
                <a:cubicBezTo>
                  <a:pt x="601" y="466"/>
                  <a:pt x="467" y="601"/>
                  <a:pt x="297" y="601"/>
                </a:cubicBezTo>
                <a:close/>
                <a:moveTo>
                  <a:pt x="474" y="127"/>
                </a:moveTo>
                <a:lnTo>
                  <a:pt x="474" y="127"/>
                </a:lnTo>
                <a:cubicBezTo>
                  <a:pt x="297" y="297"/>
                  <a:pt x="297" y="297"/>
                  <a:pt x="297" y="297"/>
                </a:cubicBezTo>
                <a:cubicBezTo>
                  <a:pt x="297" y="56"/>
                  <a:pt x="297" y="56"/>
                  <a:pt x="297" y="56"/>
                </a:cubicBezTo>
                <a:cubicBezTo>
                  <a:pt x="163" y="56"/>
                  <a:pt x="57" y="162"/>
                  <a:pt x="57" y="297"/>
                </a:cubicBezTo>
                <a:cubicBezTo>
                  <a:pt x="57" y="431"/>
                  <a:pt x="163" y="544"/>
                  <a:pt x="297" y="544"/>
                </a:cubicBezTo>
                <a:cubicBezTo>
                  <a:pt x="431" y="544"/>
                  <a:pt x="544" y="431"/>
                  <a:pt x="544" y="297"/>
                </a:cubicBezTo>
                <a:cubicBezTo>
                  <a:pt x="544" y="233"/>
                  <a:pt x="516" y="169"/>
                  <a:pt x="474" y="127"/>
                </a:cubicBezTo>
                <a:close/>
              </a:path>
            </a:pathLst>
          </a:custGeom>
          <a:solidFill>
            <a:schemeClr val="bg1"/>
          </a:solidFill>
          <a:ln>
            <a:noFill/>
          </a:ln>
          <a:extLst>
            <a:ext uri="{91240B29-F687-4F45-9708-019B960494DF}">
              <a14:hiddenLine xmlns:a14="http://schemas.microsoft.com/office/drawing/2010/main" w="9525">
                <a:solidFill>
                  <a:srgbClr val="000000"/>
                </a:solidFill>
                <a:round/>
              </a14:hiddenLine>
            </a:ext>
          </a:extLst>
        </p:spPr>
        <p:txBody>
          <a:bodyPr wrap="none" anchor="ctr"/>
          <a:lstStyle/>
          <a:p>
            <a:endParaRPr lang="en-US">
              <a:solidFill>
                <a:prstClr val="black"/>
              </a:solidFill>
            </a:endParaRPr>
          </a:p>
        </p:txBody>
      </p:sp>
      <p:sp>
        <p:nvSpPr>
          <p:cNvPr id="16" name="文本框 5"/>
          <p:cNvSpPr txBox="1"/>
          <p:nvPr/>
        </p:nvSpPr>
        <p:spPr>
          <a:xfrm>
            <a:off x="953786" y="709485"/>
            <a:ext cx="6438358" cy="523220"/>
          </a:xfrm>
          <a:prstGeom prst="rect">
            <a:avLst/>
          </a:prstGeom>
          <a:noFill/>
        </p:spPr>
        <p:txBody>
          <a:bodyPr wrap="square" rtlCol="0">
            <a:spAutoFit/>
          </a:bodyPr>
          <a:lstStyle/>
          <a:p>
            <a:r>
              <a:rPr lang="en-US" altLang="zh-CN" sz="2800" dirty="0" smtClean="0">
                <a:solidFill>
                  <a:prstClr val="white"/>
                </a:solidFill>
                <a:latin typeface="微软雅黑 Light" panose="020B0502040204020203" pitchFamily="34" charset="-122"/>
                <a:ea typeface="微软雅黑 Light" panose="020B0502040204020203" pitchFamily="34" charset="-122"/>
              </a:rPr>
              <a:t>Python</a:t>
            </a:r>
            <a:r>
              <a:rPr lang="zh-CN" altLang="en-US" sz="2800" dirty="0" smtClean="0">
                <a:solidFill>
                  <a:prstClr val="white"/>
                </a:solidFill>
                <a:latin typeface="微软雅黑 Light" panose="020B0502040204020203" pitchFamily="34" charset="-122"/>
                <a:ea typeface="微软雅黑 Light" panose="020B0502040204020203" pitchFamily="34" charset="-122"/>
              </a:rPr>
              <a:t>语言与</a:t>
            </a:r>
            <a:r>
              <a:rPr lang="en-US" altLang="zh-CN" sz="2800" dirty="0" smtClean="0">
                <a:solidFill>
                  <a:prstClr val="white"/>
                </a:solidFill>
                <a:latin typeface="微软雅黑 Light" panose="020B0502040204020203" pitchFamily="34" charset="-122"/>
                <a:ea typeface="微软雅黑 Light" panose="020B0502040204020203" pitchFamily="34" charset="-122"/>
              </a:rPr>
              <a:t>Java</a:t>
            </a:r>
            <a:endParaRPr lang="zh-CN" altLang="en-US" sz="2800" dirty="0">
              <a:solidFill>
                <a:prstClr val="white"/>
              </a:solidFill>
              <a:latin typeface="微软雅黑 Light" panose="020B0502040204020203" pitchFamily="34" charset="-122"/>
              <a:ea typeface="微软雅黑 Light" panose="020B0502040204020203" pitchFamily="34" charset="-122"/>
            </a:endParaRPr>
          </a:p>
        </p:txBody>
      </p:sp>
      <p:sp>
        <p:nvSpPr>
          <p:cNvPr id="7" name="内容占位符 1"/>
          <p:cNvSpPr>
            <a:spLocks noGrp="1"/>
          </p:cNvSpPr>
          <p:nvPr>
            <p:ph idx="1"/>
          </p:nvPr>
        </p:nvSpPr>
        <p:spPr>
          <a:xfrm>
            <a:off x="4155453" y="3277057"/>
            <a:ext cx="3658820" cy="2592288"/>
          </a:xfrm>
        </p:spPr>
        <p:txBody>
          <a:bodyPr>
            <a:normAutofit fontScale="92500" lnSpcReduction="20000"/>
          </a:bodyPr>
          <a:lstStyle/>
          <a:p>
            <a:pPr>
              <a:lnSpc>
                <a:spcPct val="150000"/>
              </a:lnSpc>
            </a:pPr>
            <a:r>
              <a:rPr kumimoji="1" lang="zh-CN" altLang="en-US" dirty="0" smtClean="0"/>
              <a:t>动态类型和静态类型</a:t>
            </a:r>
            <a:endParaRPr kumimoji="1" lang="en-US" altLang="zh-CN" dirty="0" smtClean="0"/>
          </a:p>
          <a:p>
            <a:pPr>
              <a:lnSpc>
                <a:spcPct val="150000"/>
              </a:lnSpc>
            </a:pPr>
            <a:r>
              <a:rPr kumimoji="1" lang="en-US" altLang="zh-CN" dirty="0" smtClean="0"/>
              <a:t>Python</a:t>
            </a:r>
            <a:r>
              <a:rPr kumimoji="1" lang="zh-CN" altLang="en-US" dirty="0" smtClean="0"/>
              <a:t>中一切皆对象</a:t>
            </a:r>
            <a:endParaRPr kumimoji="1" lang="en-US" altLang="zh-CN" dirty="0" smtClean="0"/>
          </a:p>
          <a:p>
            <a:pPr>
              <a:lnSpc>
                <a:spcPct val="150000"/>
              </a:lnSpc>
            </a:pPr>
            <a:r>
              <a:rPr kumimoji="1" lang="zh-CN" altLang="en-US" dirty="0" smtClean="0"/>
              <a:t>括号与缩进</a:t>
            </a:r>
            <a:endParaRPr kumimoji="1" lang="en-US" altLang="zh-CN" dirty="0" smtClean="0"/>
          </a:p>
          <a:p>
            <a:pPr>
              <a:lnSpc>
                <a:spcPct val="150000"/>
              </a:lnSpc>
            </a:pPr>
            <a:r>
              <a:rPr kumimoji="1" lang="zh-CN" altLang="en-US" dirty="0" smtClean="0"/>
              <a:t>应用领域</a:t>
            </a:r>
            <a:endParaRPr kumimoji="1" lang="zh-CN" altLang="en-US" dirty="0"/>
          </a:p>
        </p:txBody>
      </p:sp>
      <p:pic>
        <p:nvPicPr>
          <p:cNvPr id="8" name="图片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89542" y="2172191"/>
            <a:ext cx="2596091" cy="769212"/>
          </a:xfrm>
          <a:prstGeom prst="rect">
            <a:avLst/>
          </a:prstGeom>
        </p:spPr>
      </p:pic>
      <p:pic>
        <p:nvPicPr>
          <p:cNvPr id="4" name="图片 3"/>
          <p:cNvPicPr>
            <a:picLocks noChangeAspect="1"/>
          </p:cNvPicPr>
          <p:nvPr/>
        </p:nvPicPr>
        <p:blipFill rotWithShape="1">
          <a:blip r:embed="rId4" cstate="print">
            <a:extLst>
              <a:ext uri="{28A0092B-C50C-407E-A947-70E740481C1C}">
                <a14:useLocalDpi xmlns:a14="http://schemas.microsoft.com/office/drawing/2010/main" val="0"/>
              </a:ext>
            </a:extLst>
          </a:blip>
          <a:srcRect l="6805" t="11047" r="10128" b="14826"/>
          <a:stretch>
            <a:fillRect/>
          </a:stretch>
        </p:blipFill>
        <p:spPr>
          <a:xfrm>
            <a:off x="8472264" y="1970051"/>
            <a:ext cx="1800200" cy="971352"/>
          </a:xfrm>
          <a:prstGeom prst="rect">
            <a:avLst/>
          </a:prstGeom>
        </p:spPr>
      </p:pic>
    </p:spTree>
    <p:extLst>
      <p:ext uri="{BB962C8B-B14F-4D97-AF65-F5344CB8AC3E}">
        <p14:creationId xmlns:p14="http://schemas.microsoft.com/office/powerpoint/2010/main" val="169388424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802" y="1772816"/>
            <a:ext cx="2596091" cy="769212"/>
          </a:xfrm>
          <a:prstGeom prst="rect">
            <a:avLst/>
          </a:prstGeom>
        </p:spPr>
      </p:pic>
      <p:sp>
        <p:nvSpPr>
          <p:cNvPr id="13" name="矩形 28"/>
          <p:cNvSpPr/>
          <p:nvPr/>
        </p:nvSpPr>
        <p:spPr>
          <a:xfrm>
            <a:off x="-18898" y="671163"/>
            <a:ext cx="510214" cy="598302"/>
          </a:xfrm>
          <a:prstGeom prst="rect">
            <a:avLst/>
          </a:prstGeom>
          <a:solidFill>
            <a:srgbClr val="9421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solidFill>
                <a:prstClr val="white"/>
              </a:solidFill>
            </a:endParaRPr>
          </a:p>
        </p:txBody>
      </p:sp>
      <p:sp>
        <p:nvSpPr>
          <p:cNvPr id="14" name="矩形 13"/>
          <p:cNvSpPr/>
          <p:nvPr/>
        </p:nvSpPr>
        <p:spPr>
          <a:xfrm>
            <a:off x="479376" y="671163"/>
            <a:ext cx="3960440" cy="598302"/>
          </a:xfrm>
          <a:prstGeom prst="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15" name="Freeform 83"/>
          <p:cNvSpPr>
            <a:spLocks noChangeArrowheads="1"/>
          </p:cNvSpPr>
          <p:nvPr/>
        </p:nvSpPr>
        <p:spPr bwMode="auto">
          <a:xfrm>
            <a:off x="92209" y="826314"/>
            <a:ext cx="288000" cy="288000"/>
          </a:xfrm>
          <a:custGeom>
            <a:avLst/>
            <a:gdLst>
              <a:gd name="T0" fmla="*/ 38764526 w 602"/>
              <a:gd name="T1" fmla="*/ 78442719 h 602"/>
              <a:gd name="T2" fmla="*/ 38764526 w 602"/>
              <a:gd name="T3" fmla="*/ 78442719 h 602"/>
              <a:gd name="T4" fmla="*/ 0 w 602"/>
              <a:gd name="T5" fmla="*/ 38764526 h 602"/>
              <a:gd name="T6" fmla="*/ 38764526 w 602"/>
              <a:gd name="T7" fmla="*/ 0 h 602"/>
              <a:gd name="T8" fmla="*/ 78442719 w 602"/>
              <a:gd name="T9" fmla="*/ 38764526 h 602"/>
              <a:gd name="T10" fmla="*/ 38764526 w 602"/>
              <a:gd name="T11" fmla="*/ 78442719 h 602"/>
              <a:gd name="T12" fmla="*/ 61866665 w 602"/>
              <a:gd name="T13" fmla="*/ 16576054 h 602"/>
              <a:gd name="T14" fmla="*/ 61866665 w 602"/>
              <a:gd name="T15" fmla="*/ 16576054 h 602"/>
              <a:gd name="T16" fmla="*/ 38764526 w 602"/>
              <a:gd name="T17" fmla="*/ 38764526 h 602"/>
              <a:gd name="T18" fmla="*/ 38764526 w 602"/>
              <a:gd name="T19" fmla="*/ 7308970 h 602"/>
              <a:gd name="T20" fmla="*/ 7439751 w 602"/>
              <a:gd name="T21" fmla="*/ 38764526 h 602"/>
              <a:gd name="T22" fmla="*/ 38764526 w 602"/>
              <a:gd name="T23" fmla="*/ 71002968 h 602"/>
              <a:gd name="T24" fmla="*/ 71002968 w 602"/>
              <a:gd name="T25" fmla="*/ 38764526 h 602"/>
              <a:gd name="T26" fmla="*/ 61866665 w 602"/>
              <a:gd name="T27" fmla="*/ 16576054 h 60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02" h="602">
                <a:moveTo>
                  <a:pt x="297" y="601"/>
                </a:moveTo>
                <a:lnTo>
                  <a:pt x="297" y="601"/>
                </a:lnTo>
                <a:cubicBezTo>
                  <a:pt x="135" y="601"/>
                  <a:pt x="0" y="466"/>
                  <a:pt x="0" y="297"/>
                </a:cubicBezTo>
                <a:cubicBezTo>
                  <a:pt x="0" y="134"/>
                  <a:pt x="135" y="0"/>
                  <a:pt x="297" y="0"/>
                </a:cubicBezTo>
                <a:cubicBezTo>
                  <a:pt x="467" y="0"/>
                  <a:pt x="601" y="134"/>
                  <a:pt x="601" y="297"/>
                </a:cubicBezTo>
                <a:cubicBezTo>
                  <a:pt x="601" y="466"/>
                  <a:pt x="467" y="601"/>
                  <a:pt x="297" y="601"/>
                </a:cubicBezTo>
                <a:close/>
                <a:moveTo>
                  <a:pt x="474" y="127"/>
                </a:moveTo>
                <a:lnTo>
                  <a:pt x="474" y="127"/>
                </a:lnTo>
                <a:cubicBezTo>
                  <a:pt x="297" y="297"/>
                  <a:pt x="297" y="297"/>
                  <a:pt x="297" y="297"/>
                </a:cubicBezTo>
                <a:cubicBezTo>
                  <a:pt x="297" y="56"/>
                  <a:pt x="297" y="56"/>
                  <a:pt x="297" y="56"/>
                </a:cubicBezTo>
                <a:cubicBezTo>
                  <a:pt x="163" y="56"/>
                  <a:pt x="57" y="162"/>
                  <a:pt x="57" y="297"/>
                </a:cubicBezTo>
                <a:cubicBezTo>
                  <a:pt x="57" y="431"/>
                  <a:pt x="163" y="544"/>
                  <a:pt x="297" y="544"/>
                </a:cubicBezTo>
                <a:cubicBezTo>
                  <a:pt x="431" y="544"/>
                  <a:pt x="544" y="431"/>
                  <a:pt x="544" y="297"/>
                </a:cubicBezTo>
                <a:cubicBezTo>
                  <a:pt x="544" y="233"/>
                  <a:pt x="516" y="169"/>
                  <a:pt x="474" y="127"/>
                </a:cubicBezTo>
                <a:close/>
              </a:path>
            </a:pathLst>
          </a:custGeom>
          <a:solidFill>
            <a:schemeClr val="bg1"/>
          </a:solidFill>
          <a:ln>
            <a:noFill/>
          </a:ln>
          <a:extLst>
            <a:ext uri="{91240B29-F687-4F45-9708-019B960494DF}">
              <a14:hiddenLine xmlns:a14="http://schemas.microsoft.com/office/drawing/2010/main" w="9525">
                <a:solidFill>
                  <a:srgbClr val="000000"/>
                </a:solidFill>
                <a:round/>
              </a14:hiddenLine>
            </a:ext>
          </a:extLst>
        </p:spPr>
        <p:txBody>
          <a:bodyPr wrap="none" anchor="ctr"/>
          <a:lstStyle/>
          <a:p>
            <a:endParaRPr lang="en-US">
              <a:solidFill>
                <a:prstClr val="black"/>
              </a:solidFill>
            </a:endParaRPr>
          </a:p>
        </p:txBody>
      </p:sp>
      <p:sp>
        <p:nvSpPr>
          <p:cNvPr id="16" name="文本框 5"/>
          <p:cNvSpPr txBox="1"/>
          <p:nvPr/>
        </p:nvSpPr>
        <p:spPr>
          <a:xfrm>
            <a:off x="953786" y="709485"/>
            <a:ext cx="6438358" cy="523220"/>
          </a:xfrm>
          <a:prstGeom prst="rect">
            <a:avLst/>
          </a:prstGeom>
          <a:noFill/>
        </p:spPr>
        <p:txBody>
          <a:bodyPr wrap="square" rtlCol="0">
            <a:spAutoFit/>
          </a:bodyPr>
          <a:lstStyle/>
          <a:p>
            <a:r>
              <a:rPr lang="en-US" altLang="zh-CN" sz="2800" dirty="0" smtClean="0">
                <a:solidFill>
                  <a:prstClr val="white"/>
                </a:solidFill>
                <a:latin typeface="微软雅黑 Light" panose="020B0502040204020203" pitchFamily="34" charset="-122"/>
                <a:ea typeface="微软雅黑 Light" panose="020B0502040204020203" pitchFamily="34" charset="-122"/>
              </a:rPr>
              <a:t>Python</a:t>
            </a:r>
            <a:r>
              <a:rPr lang="zh-CN" altLang="en-US" sz="2800" dirty="0" smtClean="0">
                <a:solidFill>
                  <a:prstClr val="white"/>
                </a:solidFill>
                <a:latin typeface="微软雅黑 Light" panose="020B0502040204020203" pitchFamily="34" charset="-122"/>
                <a:ea typeface="微软雅黑 Light" panose="020B0502040204020203" pitchFamily="34" charset="-122"/>
              </a:rPr>
              <a:t>语言与</a:t>
            </a:r>
            <a:r>
              <a:rPr lang="en-US" altLang="zh-CN" sz="2800" dirty="0" smtClean="0">
                <a:solidFill>
                  <a:prstClr val="white"/>
                </a:solidFill>
                <a:latin typeface="微软雅黑 Light" panose="020B0502040204020203" pitchFamily="34" charset="-122"/>
                <a:ea typeface="微软雅黑 Light" panose="020B0502040204020203" pitchFamily="34" charset="-122"/>
              </a:rPr>
              <a:t>R</a:t>
            </a:r>
            <a:r>
              <a:rPr lang="zh-CN" altLang="en-US" sz="2800" dirty="0" smtClean="0">
                <a:solidFill>
                  <a:prstClr val="white"/>
                </a:solidFill>
                <a:latin typeface="微软雅黑 Light" panose="020B0502040204020203" pitchFamily="34" charset="-122"/>
                <a:ea typeface="微软雅黑 Light" panose="020B0502040204020203" pitchFamily="34" charset="-122"/>
              </a:rPr>
              <a:t>语言</a:t>
            </a:r>
            <a:endParaRPr lang="zh-CN" altLang="en-US" sz="2800" dirty="0">
              <a:solidFill>
                <a:prstClr val="white"/>
              </a:solidFill>
              <a:latin typeface="微软雅黑 Light" panose="020B0502040204020203" pitchFamily="34" charset="-122"/>
              <a:ea typeface="微软雅黑 Light" panose="020B0502040204020203" pitchFamily="34" charset="-122"/>
            </a:endParaRPr>
          </a:p>
        </p:txBody>
      </p:sp>
      <p:pic>
        <p:nvPicPr>
          <p:cNvPr id="8" name="图片 7"/>
          <p:cNvPicPr>
            <a:picLocks noChangeAspect="1"/>
          </p:cNvPicPr>
          <p:nvPr/>
        </p:nvPicPr>
        <p:blipFill>
          <a:blip r:embed="rId4"/>
          <a:stretch>
            <a:fillRect/>
          </a:stretch>
        </p:blipFill>
        <p:spPr>
          <a:xfrm>
            <a:off x="6528048" y="1610484"/>
            <a:ext cx="1064622" cy="931544"/>
          </a:xfrm>
          <a:prstGeom prst="rect">
            <a:avLst/>
          </a:prstGeom>
        </p:spPr>
      </p:pic>
      <p:sp>
        <p:nvSpPr>
          <p:cNvPr id="9" name="内容占位符 1"/>
          <p:cNvSpPr>
            <a:spLocks noGrp="1"/>
          </p:cNvSpPr>
          <p:nvPr>
            <p:ph idx="1"/>
          </p:nvPr>
        </p:nvSpPr>
        <p:spPr>
          <a:xfrm>
            <a:off x="987496" y="2996952"/>
            <a:ext cx="5324528" cy="2592288"/>
          </a:xfrm>
        </p:spPr>
        <p:txBody>
          <a:bodyPr>
            <a:normAutofit/>
          </a:bodyPr>
          <a:lstStyle/>
          <a:p>
            <a:pPr>
              <a:lnSpc>
                <a:spcPct val="150000"/>
              </a:lnSpc>
            </a:pPr>
            <a:r>
              <a:rPr kumimoji="1" lang="zh-CN" altLang="en-US" sz="2400" dirty="0" smtClean="0"/>
              <a:t>机器学习的一把利器</a:t>
            </a:r>
            <a:endParaRPr kumimoji="1" lang="en-US" altLang="zh-CN" sz="2400" dirty="0" smtClean="0"/>
          </a:p>
          <a:p>
            <a:pPr>
              <a:lnSpc>
                <a:spcPct val="150000"/>
              </a:lnSpc>
            </a:pPr>
            <a:r>
              <a:rPr kumimoji="1" lang="zh-CN" altLang="en-US" sz="2400" dirty="0" smtClean="0"/>
              <a:t>可读性强，便于上手</a:t>
            </a:r>
            <a:endParaRPr kumimoji="1" lang="en-US" altLang="zh-CN" sz="2400" dirty="0" smtClean="0"/>
          </a:p>
          <a:p>
            <a:pPr>
              <a:lnSpc>
                <a:spcPct val="150000"/>
              </a:lnSpc>
            </a:pPr>
            <a:r>
              <a:rPr kumimoji="1" lang="zh-CN" altLang="en-US" sz="2400" dirty="0" smtClean="0"/>
              <a:t>灵活性强：可与其他如</a:t>
            </a:r>
            <a:r>
              <a:rPr kumimoji="1" lang="en-US" altLang="zh-CN" sz="2400" dirty="0" smtClean="0"/>
              <a:t>Web</a:t>
            </a:r>
            <a:r>
              <a:rPr kumimoji="1" lang="zh-CN" altLang="en-US" sz="2400" dirty="0" smtClean="0"/>
              <a:t>应用程序进行整合</a:t>
            </a:r>
            <a:endParaRPr kumimoji="1" lang="zh-CN" altLang="en-US" dirty="0"/>
          </a:p>
        </p:txBody>
      </p:sp>
      <p:sp>
        <p:nvSpPr>
          <p:cNvPr id="10" name="内容占位符 1"/>
          <p:cNvSpPr txBox="1"/>
          <p:nvPr/>
        </p:nvSpPr>
        <p:spPr>
          <a:xfrm>
            <a:off x="6528048" y="2996952"/>
            <a:ext cx="5324528" cy="259228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微软雅黑 Light" panose="020B0502040204020203" pitchFamily="34" charset="-122"/>
                <a:ea typeface="微软雅黑 Light" panose="020B0502040204020203" pitchFamily="34"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微软雅黑 Light" panose="020B0502040204020203" pitchFamily="34" charset="-122"/>
                <a:ea typeface="微软雅黑 Light" panose="020B0502040204020203" pitchFamily="34" charset="-122"/>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微软雅黑 Light" panose="020B0502040204020203" pitchFamily="34" charset="-122"/>
                <a:ea typeface="微软雅黑 Light" panose="020B0502040204020203" pitchFamily="34" charset="-122"/>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微软雅黑 Light" panose="020B0502040204020203" pitchFamily="34" charset="-122"/>
                <a:ea typeface="微软雅黑 Light" panose="020B0502040204020203" pitchFamily="34" charset="-122"/>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微软雅黑 Light" panose="020B0502040204020203" pitchFamily="34" charset="-122"/>
                <a:ea typeface="微软雅黑 Light" panose="020B0502040204020203"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50000"/>
              </a:lnSpc>
            </a:pPr>
            <a:r>
              <a:rPr kumimoji="1" lang="zh-CN" altLang="en-US" sz="2400" dirty="0" smtClean="0"/>
              <a:t>以统计推断为导向</a:t>
            </a:r>
            <a:endParaRPr kumimoji="1" lang="en-US" altLang="zh-CN" sz="2400" dirty="0" smtClean="0"/>
          </a:p>
          <a:p>
            <a:pPr>
              <a:lnSpc>
                <a:spcPct val="150000"/>
              </a:lnSpc>
            </a:pPr>
            <a:r>
              <a:rPr kumimoji="1" lang="zh-CN" altLang="en-US" sz="2400" dirty="0" smtClean="0"/>
              <a:t>数据分析之外的领域有所限制</a:t>
            </a:r>
            <a:endParaRPr kumimoji="1" lang="en-US" altLang="zh-CN" sz="2400" dirty="0" smtClean="0"/>
          </a:p>
          <a:p>
            <a:pPr>
              <a:lnSpc>
                <a:spcPct val="150000"/>
              </a:lnSpc>
            </a:pPr>
            <a:r>
              <a:rPr kumimoji="1" lang="zh-CN" altLang="en-US" sz="2400" dirty="0" smtClean="0"/>
              <a:t>包凌乱且一致性较差</a:t>
            </a:r>
            <a:endParaRPr kumimoji="1" lang="en-US" altLang="zh-CN" sz="2400" dirty="0" smtClean="0"/>
          </a:p>
          <a:p>
            <a:pPr>
              <a:lnSpc>
                <a:spcPct val="150000"/>
              </a:lnSpc>
            </a:pPr>
            <a:endParaRPr kumimoji="1" lang="zh-CN" altLang="en-US" dirty="0"/>
          </a:p>
        </p:txBody>
      </p:sp>
    </p:spTree>
    <p:extLst>
      <p:ext uri="{BB962C8B-B14F-4D97-AF65-F5344CB8AC3E}">
        <p14:creationId xmlns:p14="http://schemas.microsoft.com/office/powerpoint/2010/main" val="28852096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17802" y="1772816"/>
            <a:ext cx="2596091" cy="769212"/>
          </a:xfrm>
          <a:prstGeom prst="rect">
            <a:avLst/>
          </a:prstGeom>
        </p:spPr>
      </p:pic>
      <p:sp>
        <p:nvSpPr>
          <p:cNvPr id="13" name="矩形 28"/>
          <p:cNvSpPr/>
          <p:nvPr/>
        </p:nvSpPr>
        <p:spPr>
          <a:xfrm>
            <a:off x="-18898" y="671163"/>
            <a:ext cx="510214" cy="598302"/>
          </a:xfrm>
          <a:prstGeom prst="rect">
            <a:avLst/>
          </a:prstGeom>
          <a:solidFill>
            <a:srgbClr val="94212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3200">
              <a:solidFill>
                <a:prstClr val="white"/>
              </a:solidFill>
            </a:endParaRPr>
          </a:p>
        </p:txBody>
      </p:sp>
      <p:sp>
        <p:nvSpPr>
          <p:cNvPr id="14" name="矩形 13"/>
          <p:cNvSpPr/>
          <p:nvPr/>
        </p:nvSpPr>
        <p:spPr>
          <a:xfrm>
            <a:off x="479376" y="671163"/>
            <a:ext cx="6480720" cy="598302"/>
          </a:xfrm>
          <a:prstGeom prst="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solidFill>
                <a:prstClr val="white"/>
              </a:solidFill>
            </a:endParaRPr>
          </a:p>
        </p:txBody>
      </p:sp>
      <p:sp>
        <p:nvSpPr>
          <p:cNvPr id="15" name="Freeform 83"/>
          <p:cNvSpPr>
            <a:spLocks noChangeArrowheads="1"/>
          </p:cNvSpPr>
          <p:nvPr/>
        </p:nvSpPr>
        <p:spPr bwMode="auto">
          <a:xfrm>
            <a:off x="92209" y="826314"/>
            <a:ext cx="288000" cy="288000"/>
          </a:xfrm>
          <a:custGeom>
            <a:avLst/>
            <a:gdLst>
              <a:gd name="T0" fmla="*/ 38764526 w 602"/>
              <a:gd name="T1" fmla="*/ 78442719 h 602"/>
              <a:gd name="T2" fmla="*/ 38764526 w 602"/>
              <a:gd name="T3" fmla="*/ 78442719 h 602"/>
              <a:gd name="T4" fmla="*/ 0 w 602"/>
              <a:gd name="T5" fmla="*/ 38764526 h 602"/>
              <a:gd name="T6" fmla="*/ 38764526 w 602"/>
              <a:gd name="T7" fmla="*/ 0 h 602"/>
              <a:gd name="T8" fmla="*/ 78442719 w 602"/>
              <a:gd name="T9" fmla="*/ 38764526 h 602"/>
              <a:gd name="T10" fmla="*/ 38764526 w 602"/>
              <a:gd name="T11" fmla="*/ 78442719 h 602"/>
              <a:gd name="T12" fmla="*/ 61866665 w 602"/>
              <a:gd name="T13" fmla="*/ 16576054 h 602"/>
              <a:gd name="T14" fmla="*/ 61866665 w 602"/>
              <a:gd name="T15" fmla="*/ 16576054 h 602"/>
              <a:gd name="T16" fmla="*/ 38764526 w 602"/>
              <a:gd name="T17" fmla="*/ 38764526 h 602"/>
              <a:gd name="T18" fmla="*/ 38764526 w 602"/>
              <a:gd name="T19" fmla="*/ 7308970 h 602"/>
              <a:gd name="T20" fmla="*/ 7439751 w 602"/>
              <a:gd name="T21" fmla="*/ 38764526 h 602"/>
              <a:gd name="T22" fmla="*/ 38764526 w 602"/>
              <a:gd name="T23" fmla="*/ 71002968 h 602"/>
              <a:gd name="T24" fmla="*/ 71002968 w 602"/>
              <a:gd name="T25" fmla="*/ 38764526 h 602"/>
              <a:gd name="T26" fmla="*/ 61866665 w 602"/>
              <a:gd name="T27" fmla="*/ 16576054 h 602"/>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Lst>
            <a:ahLst/>
            <a:cxnLst>
              <a:cxn ang="T28">
                <a:pos x="T0" y="T1"/>
              </a:cxn>
              <a:cxn ang="T29">
                <a:pos x="T2" y="T3"/>
              </a:cxn>
              <a:cxn ang="T30">
                <a:pos x="T4" y="T5"/>
              </a:cxn>
              <a:cxn ang="T31">
                <a:pos x="T6" y="T7"/>
              </a:cxn>
              <a:cxn ang="T32">
                <a:pos x="T8" y="T9"/>
              </a:cxn>
              <a:cxn ang="T33">
                <a:pos x="T10" y="T11"/>
              </a:cxn>
              <a:cxn ang="T34">
                <a:pos x="T12" y="T13"/>
              </a:cxn>
              <a:cxn ang="T35">
                <a:pos x="T14" y="T15"/>
              </a:cxn>
              <a:cxn ang="T36">
                <a:pos x="T16" y="T17"/>
              </a:cxn>
              <a:cxn ang="T37">
                <a:pos x="T18" y="T19"/>
              </a:cxn>
              <a:cxn ang="T38">
                <a:pos x="T20" y="T21"/>
              </a:cxn>
              <a:cxn ang="T39">
                <a:pos x="T22" y="T23"/>
              </a:cxn>
              <a:cxn ang="T40">
                <a:pos x="T24" y="T25"/>
              </a:cxn>
              <a:cxn ang="T41">
                <a:pos x="T26" y="T27"/>
              </a:cxn>
            </a:cxnLst>
            <a:rect l="0" t="0" r="r" b="b"/>
            <a:pathLst>
              <a:path w="602" h="602">
                <a:moveTo>
                  <a:pt x="297" y="601"/>
                </a:moveTo>
                <a:lnTo>
                  <a:pt x="297" y="601"/>
                </a:lnTo>
                <a:cubicBezTo>
                  <a:pt x="135" y="601"/>
                  <a:pt x="0" y="466"/>
                  <a:pt x="0" y="297"/>
                </a:cubicBezTo>
                <a:cubicBezTo>
                  <a:pt x="0" y="134"/>
                  <a:pt x="135" y="0"/>
                  <a:pt x="297" y="0"/>
                </a:cubicBezTo>
                <a:cubicBezTo>
                  <a:pt x="467" y="0"/>
                  <a:pt x="601" y="134"/>
                  <a:pt x="601" y="297"/>
                </a:cubicBezTo>
                <a:cubicBezTo>
                  <a:pt x="601" y="466"/>
                  <a:pt x="467" y="601"/>
                  <a:pt x="297" y="601"/>
                </a:cubicBezTo>
                <a:close/>
                <a:moveTo>
                  <a:pt x="474" y="127"/>
                </a:moveTo>
                <a:lnTo>
                  <a:pt x="474" y="127"/>
                </a:lnTo>
                <a:cubicBezTo>
                  <a:pt x="297" y="297"/>
                  <a:pt x="297" y="297"/>
                  <a:pt x="297" y="297"/>
                </a:cubicBezTo>
                <a:cubicBezTo>
                  <a:pt x="297" y="56"/>
                  <a:pt x="297" y="56"/>
                  <a:pt x="297" y="56"/>
                </a:cubicBezTo>
                <a:cubicBezTo>
                  <a:pt x="163" y="56"/>
                  <a:pt x="57" y="162"/>
                  <a:pt x="57" y="297"/>
                </a:cubicBezTo>
                <a:cubicBezTo>
                  <a:pt x="57" y="431"/>
                  <a:pt x="163" y="544"/>
                  <a:pt x="297" y="544"/>
                </a:cubicBezTo>
                <a:cubicBezTo>
                  <a:pt x="431" y="544"/>
                  <a:pt x="544" y="431"/>
                  <a:pt x="544" y="297"/>
                </a:cubicBezTo>
                <a:cubicBezTo>
                  <a:pt x="544" y="233"/>
                  <a:pt x="516" y="169"/>
                  <a:pt x="474" y="127"/>
                </a:cubicBezTo>
                <a:close/>
              </a:path>
            </a:pathLst>
          </a:custGeom>
          <a:solidFill>
            <a:schemeClr val="bg1"/>
          </a:solidFill>
          <a:ln>
            <a:noFill/>
          </a:ln>
          <a:extLst>
            <a:ext uri="{91240B29-F687-4F45-9708-019B960494DF}">
              <a14:hiddenLine xmlns:a14="http://schemas.microsoft.com/office/drawing/2010/main" w="9525">
                <a:solidFill>
                  <a:srgbClr val="000000"/>
                </a:solidFill>
                <a:round/>
              </a14:hiddenLine>
            </a:ext>
          </a:extLst>
        </p:spPr>
        <p:txBody>
          <a:bodyPr wrap="none" anchor="ctr"/>
          <a:lstStyle/>
          <a:p>
            <a:endParaRPr lang="en-US">
              <a:solidFill>
                <a:prstClr val="black"/>
              </a:solidFill>
            </a:endParaRPr>
          </a:p>
        </p:txBody>
      </p:sp>
      <p:sp>
        <p:nvSpPr>
          <p:cNvPr id="16" name="文本框 5"/>
          <p:cNvSpPr txBox="1"/>
          <p:nvPr/>
        </p:nvSpPr>
        <p:spPr>
          <a:xfrm>
            <a:off x="953786" y="709485"/>
            <a:ext cx="6438358" cy="523220"/>
          </a:xfrm>
          <a:prstGeom prst="rect">
            <a:avLst/>
          </a:prstGeom>
          <a:noFill/>
        </p:spPr>
        <p:txBody>
          <a:bodyPr wrap="square" rtlCol="0">
            <a:spAutoFit/>
          </a:bodyPr>
          <a:lstStyle/>
          <a:p>
            <a:r>
              <a:rPr lang="en-US" altLang="zh-CN" sz="2800" dirty="0" smtClean="0">
                <a:solidFill>
                  <a:prstClr val="white"/>
                </a:solidFill>
                <a:latin typeface="微软雅黑 Light" panose="020B0502040204020203" pitchFamily="34" charset="-122"/>
                <a:ea typeface="微软雅黑 Light" panose="020B0502040204020203" pitchFamily="34" charset="-122"/>
              </a:rPr>
              <a:t>Python</a:t>
            </a:r>
            <a:r>
              <a:rPr lang="zh-CN" altLang="en-US" sz="2800" dirty="0" smtClean="0">
                <a:solidFill>
                  <a:prstClr val="white"/>
                </a:solidFill>
                <a:latin typeface="微软雅黑 Light" panose="020B0502040204020203" pitchFamily="34" charset="-122"/>
                <a:ea typeface="微软雅黑 Light" panose="020B0502040204020203" pitchFamily="34" charset="-122"/>
              </a:rPr>
              <a:t>语言与</a:t>
            </a:r>
            <a:r>
              <a:rPr lang="en-US" altLang="zh-CN" sz="2800" dirty="0" smtClean="0">
                <a:solidFill>
                  <a:prstClr val="white"/>
                </a:solidFill>
                <a:latin typeface="微软雅黑 Light" panose="020B0502040204020203" pitchFamily="34" charset="-122"/>
                <a:ea typeface="微软雅黑 Light" panose="020B0502040204020203" pitchFamily="34" charset="-122"/>
              </a:rPr>
              <a:t>R</a:t>
            </a:r>
            <a:r>
              <a:rPr lang="zh-CN" altLang="en-US" sz="2800" dirty="0" smtClean="0">
                <a:solidFill>
                  <a:prstClr val="white"/>
                </a:solidFill>
                <a:latin typeface="微软雅黑 Light" panose="020B0502040204020203" pitchFamily="34" charset="-122"/>
                <a:ea typeface="微软雅黑 Light" panose="020B0502040204020203" pitchFamily="34" charset="-122"/>
              </a:rPr>
              <a:t>语言的应用场景对比</a:t>
            </a:r>
            <a:endParaRPr lang="zh-CN" altLang="en-US" sz="2800" dirty="0">
              <a:solidFill>
                <a:prstClr val="white"/>
              </a:solidFill>
              <a:latin typeface="微软雅黑 Light" panose="020B0502040204020203" pitchFamily="34" charset="-122"/>
              <a:ea typeface="微软雅黑 Light" panose="020B0502040204020203" pitchFamily="34" charset="-122"/>
            </a:endParaRPr>
          </a:p>
        </p:txBody>
      </p:sp>
      <p:pic>
        <p:nvPicPr>
          <p:cNvPr id="8" name="图片 7"/>
          <p:cNvPicPr>
            <a:picLocks noChangeAspect="1"/>
          </p:cNvPicPr>
          <p:nvPr/>
        </p:nvPicPr>
        <p:blipFill>
          <a:blip r:embed="rId4"/>
          <a:stretch>
            <a:fillRect/>
          </a:stretch>
        </p:blipFill>
        <p:spPr>
          <a:xfrm>
            <a:off x="6528048" y="1610484"/>
            <a:ext cx="1064622" cy="931544"/>
          </a:xfrm>
          <a:prstGeom prst="rect">
            <a:avLst/>
          </a:prstGeom>
        </p:spPr>
      </p:pic>
      <p:sp>
        <p:nvSpPr>
          <p:cNvPr id="9" name="内容占位符 1"/>
          <p:cNvSpPr>
            <a:spLocks noGrp="1"/>
          </p:cNvSpPr>
          <p:nvPr>
            <p:ph idx="1"/>
          </p:nvPr>
        </p:nvSpPr>
        <p:spPr>
          <a:xfrm>
            <a:off x="987496" y="2996952"/>
            <a:ext cx="5324528" cy="3312368"/>
          </a:xfrm>
        </p:spPr>
        <p:txBody>
          <a:bodyPr>
            <a:normAutofit/>
          </a:bodyPr>
          <a:lstStyle/>
          <a:p>
            <a:pPr>
              <a:lnSpc>
                <a:spcPct val="150000"/>
              </a:lnSpc>
            </a:pPr>
            <a:r>
              <a:rPr kumimoji="1" lang="zh-CN" altLang="en-US" sz="2400" dirty="0" smtClean="0"/>
              <a:t>网络爬虫</a:t>
            </a:r>
            <a:endParaRPr kumimoji="1" lang="en-US" altLang="zh-CN" sz="2400" dirty="0" smtClean="0"/>
          </a:p>
          <a:p>
            <a:pPr>
              <a:lnSpc>
                <a:spcPct val="150000"/>
              </a:lnSpc>
            </a:pPr>
            <a:r>
              <a:rPr kumimoji="1" lang="zh-CN" altLang="en-US" sz="2400" dirty="0" smtClean="0"/>
              <a:t>连接数据库</a:t>
            </a:r>
            <a:endParaRPr kumimoji="1" lang="en-US" altLang="zh-CN" sz="2400" dirty="0" smtClean="0"/>
          </a:p>
          <a:p>
            <a:pPr>
              <a:lnSpc>
                <a:spcPct val="150000"/>
              </a:lnSpc>
            </a:pPr>
            <a:r>
              <a:rPr kumimoji="1" lang="zh-CN" altLang="en-US" sz="2400" dirty="0" smtClean="0"/>
              <a:t>内容管理系统</a:t>
            </a:r>
            <a:endParaRPr kumimoji="1" lang="en-US" altLang="zh-CN" sz="2400" dirty="0" smtClean="0"/>
          </a:p>
          <a:p>
            <a:pPr>
              <a:lnSpc>
                <a:spcPct val="150000"/>
              </a:lnSpc>
            </a:pPr>
            <a:r>
              <a:rPr kumimoji="1" lang="en-US" altLang="zh-CN" sz="2400" dirty="0" smtClean="0"/>
              <a:t>API</a:t>
            </a:r>
            <a:r>
              <a:rPr kumimoji="1" lang="zh-CN" altLang="en-US" sz="2400" dirty="0" smtClean="0"/>
              <a:t>构建</a:t>
            </a:r>
            <a:endParaRPr kumimoji="1" lang="zh-CN" altLang="en-US" sz="2400" dirty="0"/>
          </a:p>
        </p:txBody>
      </p:sp>
      <p:sp>
        <p:nvSpPr>
          <p:cNvPr id="10" name="内容占位符 1"/>
          <p:cNvSpPr txBox="1"/>
          <p:nvPr/>
        </p:nvSpPr>
        <p:spPr>
          <a:xfrm>
            <a:off x="6528048" y="2996952"/>
            <a:ext cx="5324528" cy="259228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微软雅黑 Light" panose="020B0502040204020203" pitchFamily="34" charset="-122"/>
                <a:ea typeface="微软雅黑 Light" panose="020B0502040204020203" pitchFamily="34" charset="-122"/>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微软雅黑 Light" panose="020B0502040204020203" pitchFamily="34" charset="-122"/>
                <a:ea typeface="微软雅黑 Light" panose="020B0502040204020203" pitchFamily="34" charset="-122"/>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微软雅黑 Light" panose="020B0502040204020203" pitchFamily="34" charset="-122"/>
                <a:ea typeface="微软雅黑 Light" panose="020B0502040204020203" pitchFamily="34" charset="-122"/>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微软雅黑 Light" panose="020B0502040204020203" pitchFamily="34" charset="-122"/>
                <a:ea typeface="微软雅黑 Light" panose="020B0502040204020203" pitchFamily="34" charset="-122"/>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微软雅黑 Light" panose="020B0502040204020203" pitchFamily="34" charset="-122"/>
                <a:ea typeface="微软雅黑 Light" panose="020B0502040204020203" pitchFamily="34" charset="-122"/>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150000"/>
              </a:lnSpc>
            </a:pPr>
            <a:r>
              <a:rPr kumimoji="1" lang="zh-CN" altLang="en-US" sz="2400" dirty="0" smtClean="0"/>
              <a:t>统计分析</a:t>
            </a:r>
            <a:endParaRPr kumimoji="1" lang="en-US" altLang="zh-CN" sz="2400" dirty="0" smtClean="0"/>
          </a:p>
          <a:p>
            <a:pPr>
              <a:lnSpc>
                <a:spcPct val="150000"/>
              </a:lnSpc>
            </a:pPr>
            <a:r>
              <a:rPr kumimoji="1" lang="zh-CN" altLang="en-US" sz="2400" dirty="0" smtClean="0"/>
              <a:t>互动式图标</a:t>
            </a:r>
            <a:r>
              <a:rPr kumimoji="1" lang="en-US" altLang="zh-CN" sz="2400" dirty="0" smtClean="0"/>
              <a:t>/</a:t>
            </a:r>
            <a:r>
              <a:rPr kumimoji="1" lang="zh-CN" altLang="en-US" sz="2400" dirty="0" smtClean="0"/>
              <a:t>面板</a:t>
            </a:r>
            <a:endParaRPr kumimoji="1" lang="zh-CN" altLang="en-US" dirty="0"/>
          </a:p>
        </p:txBody>
      </p:sp>
    </p:spTree>
    <p:extLst>
      <p:ext uri="{BB962C8B-B14F-4D97-AF65-F5344CB8AC3E}">
        <p14:creationId xmlns:p14="http://schemas.microsoft.com/office/powerpoint/2010/main" val="30580775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Office 主题​​">
  <a:themeElements>
    <a:clrScheme name="Office">
      <a:dk1>
        <a:sysClr val="windowText" lastClr="000000"/>
      </a:dk1>
      <a:lt1>
        <a:sysClr val="window" lastClr="C7EDCC"/>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C7EDCC"/>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1009</TotalTime>
  <Words>631</Words>
  <Application>Microsoft Office PowerPoint</Application>
  <PresentationFormat>自定义</PresentationFormat>
  <Paragraphs>74</Paragraphs>
  <Slides>7</Slides>
  <Notes>5</Notes>
  <HiddenSlides>0</HiddenSlides>
  <MMClips>0</MMClips>
  <ScaleCrop>false</ScaleCrop>
  <HeadingPairs>
    <vt:vector size="4" baseType="variant">
      <vt:variant>
        <vt:lpstr>主题</vt:lpstr>
      </vt:variant>
      <vt:variant>
        <vt:i4>1</vt:i4>
      </vt:variant>
      <vt:variant>
        <vt:lpstr>幻灯片标题</vt:lpstr>
      </vt:variant>
      <vt:variant>
        <vt:i4>7</vt:i4>
      </vt:variant>
    </vt:vector>
  </HeadingPairs>
  <TitlesOfParts>
    <vt:vector size="8" baseType="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byr</dc:creator>
  <cp:lastModifiedBy>陈艳宁</cp:lastModifiedBy>
  <cp:revision>16</cp:revision>
  <dcterms:created xsi:type="dcterms:W3CDTF">2018-03-13T06:39:00Z</dcterms:created>
  <dcterms:modified xsi:type="dcterms:W3CDTF">2020-01-10T02:14:14Z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2052-10.1.0.7400</vt:lpwstr>
  </property>
</Properties>
</file>