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80" r:id="rId12"/>
    <p:sldId id="281" r:id="rId13"/>
    <p:sldId id="282" r:id="rId14"/>
    <p:sldId id="283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324" autoAdjust="0"/>
  </p:normalViewPr>
  <p:slideViewPr>
    <p:cSldViewPr snapToGrid="0">
      <p:cViewPr varScale="1">
        <p:scale>
          <a:sx n="67" d="100"/>
          <a:sy n="67" d="100"/>
        </p:scale>
        <p:origin x="-126" y="-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D2BE4-4D1E-424D-88EC-7157C8FD38F1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6ACC2-619F-44C3-8B45-610B78107E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186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713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629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252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873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2019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140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036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028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911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01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770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30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effectLst/>
              </a:rPr>
              <a:t>python 2.x</a:t>
            </a:r>
            <a:r>
              <a:rPr lang="zh-CN" altLang="en-US" dirty="0" smtClean="0">
                <a:effectLst/>
              </a:rPr>
              <a:t>有分</a:t>
            </a:r>
            <a:r>
              <a:rPr lang="en-US" altLang="zh-CN" dirty="0" err="1" smtClean="0">
                <a:effectLst/>
              </a:rPr>
              <a:t>int</a:t>
            </a:r>
            <a:r>
              <a:rPr lang="zh-CN" altLang="en-US" dirty="0" smtClean="0">
                <a:effectLst/>
              </a:rPr>
              <a:t>和</a:t>
            </a:r>
            <a:r>
              <a:rPr lang="en-US" altLang="zh-CN" dirty="0" smtClean="0">
                <a:effectLst/>
              </a:rPr>
              <a:t>long</a:t>
            </a:r>
            <a:r>
              <a:rPr lang="zh-CN" altLang="en-US" dirty="0" smtClean="0">
                <a:effectLst/>
              </a:rPr>
              <a:t>，</a:t>
            </a:r>
            <a:r>
              <a:rPr lang="en-US" altLang="zh-CN" dirty="0" err="1" smtClean="0">
                <a:effectLst/>
              </a:rPr>
              <a:t>int</a:t>
            </a:r>
            <a:r>
              <a:rPr lang="zh-CN" altLang="en-US" dirty="0" smtClean="0">
                <a:effectLst/>
              </a:rPr>
              <a:t>就是一般说四字节那种，</a:t>
            </a:r>
            <a:r>
              <a:rPr lang="en-US" altLang="zh-CN" dirty="0" smtClean="0">
                <a:effectLst/>
              </a:rPr>
              <a:t>long</a:t>
            </a:r>
            <a:r>
              <a:rPr lang="zh-CN" altLang="en-US" dirty="0" smtClean="0">
                <a:effectLst/>
              </a:rPr>
              <a:t>是大数型没限制看机器能力，绝大部分情况下</a:t>
            </a:r>
            <a:r>
              <a:rPr lang="en-US" altLang="zh-CN" dirty="0" err="1" smtClean="0">
                <a:effectLst/>
              </a:rPr>
              <a:t>int</a:t>
            </a:r>
            <a:r>
              <a:rPr lang="zh-CN" altLang="en-US" dirty="0" smtClean="0">
                <a:effectLst/>
              </a:rPr>
              <a:t>都会自动转</a:t>
            </a:r>
            <a:r>
              <a:rPr lang="en-US" altLang="zh-CN" dirty="0" smtClean="0">
                <a:effectLst/>
              </a:rPr>
              <a:t>long</a:t>
            </a:r>
            <a:r>
              <a:rPr lang="zh-CN" altLang="en-US" dirty="0" smtClean="0">
                <a:effectLst/>
              </a:rPr>
              <a:t>，所以不报错。</a:t>
            </a:r>
            <a:r>
              <a:rPr lang="en-US" altLang="zh-CN" dirty="0" smtClean="0">
                <a:effectLst/>
              </a:rPr>
              <a:t>3.x</a:t>
            </a:r>
            <a:r>
              <a:rPr lang="zh-CN" altLang="en-US" dirty="0" smtClean="0">
                <a:effectLst/>
              </a:rPr>
              <a:t>后不再区分这两种统称</a:t>
            </a:r>
            <a:r>
              <a:rPr lang="en-US" altLang="zh-CN" dirty="0" smtClean="0">
                <a:effectLst/>
              </a:rPr>
              <a:t>int...</a:t>
            </a:r>
          </a:p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383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26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5D07-5EA4-46B3-AC34-DE79E1D356B1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996E-A3A2-4F7F-81D7-7EA08811E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05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5D07-5EA4-46B3-AC34-DE79E1D356B1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996E-A3A2-4F7F-81D7-7EA08811E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02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5D07-5EA4-46B3-AC34-DE79E1D356B1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996E-A3A2-4F7F-81D7-7EA08811E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10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5D07-5EA4-46B3-AC34-DE79E1D356B1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996E-A3A2-4F7F-81D7-7EA08811E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47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5D07-5EA4-46B3-AC34-DE79E1D356B1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996E-A3A2-4F7F-81D7-7EA08811E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82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5D07-5EA4-46B3-AC34-DE79E1D356B1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996E-A3A2-4F7F-81D7-7EA08811E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73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5D07-5EA4-46B3-AC34-DE79E1D356B1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996E-A3A2-4F7F-81D7-7EA08811E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95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5D07-5EA4-46B3-AC34-DE79E1D356B1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996E-A3A2-4F7F-81D7-7EA08811E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43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5D07-5EA4-46B3-AC34-DE79E1D356B1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996E-A3A2-4F7F-81D7-7EA08811E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65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5D07-5EA4-46B3-AC34-DE79E1D356B1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996E-A3A2-4F7F-81D7-7EA08811E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40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5D07-5EA4-46B3-AC34-DE79E1D356B1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996E-A3A2-4F7F-81D7-7EA08811E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28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45D07-5EA4-46B3-AC34-DE79E1D356B1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5996E-A3A2-4F7F-81D7-7EA08811E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38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14280" y="1772816"/>
            <a:ext cx="10218224" cy="41764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Python</a:t>
            </a:r>
            <a:r>
              <a:rPr lang="zh-CN" altLang="en-US" sz="2400" dirty="0"/>
              <a:t>语言的数据类型包括整型、浮点型、字符串、布尔型和</a:t>
            </a:r>
            <a:r>
              <a:rPr lang="zh-CN" altLang="en-US" sz="2400" dirty="0" smtClean="0"/>
              <a:t>空值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整型（</a:t>
            </a:r>
            <a:r>
              <a:rPr kumimoji="1" lang="en-US" altLang="zh-CN" sz="2400" dirty="0" err="1" smtClean="0"/>
              <a:t>int</a:t>
            </a:r>
            <a:r>
              <a:rPr kumimoji="1" lang="zh-CN" altLang="en-US" sz="2400" dirty="0" smtClean="0"/>
              <a:t>）</a:t>
            </a: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r>
              <a:rPr kumimoji="1" lang="zh-CN" altLang="en-US" sz="2400" dirty="0"/>
              <a:t>整型的取值为整数，有正有负，</a:t>
            </a:r>
            <a:r>
              <a:rPr kumimoji="1" lang="zh-CN" altLang="en-US" sz="2400" dirty="0" smtClean="0"/>
              <a:t>如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2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，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-666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，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666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等</a:t>
            </a:r>
            <a:r>
              <a:rPr kumimoji="1" lang="zh-CN" altLang="en-US" sz="2400" dirty="0"/>
              <a:t>。在科比投篮数据集中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err="1" smtClean="0">
                <a:latin typeface="Monaco" charset="0"/>
                <a:ea typeface="Monaco" charset="0"/>
                <a:cs typeface="Monaco" charset="0"/>
              </a:rPr>
              <a:t>shot_id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、</a:t>
            </a:r>
            <a:r>
              <a:rPr kumimoji="1" lang="en-US" altLang="zh-CN" sz="2400" dirty="0" err="1" smtClean="0">
                <a:latin typeface="Monaco" charset="0"/>
                <a:ea typeface="Monaco" charset="0"/>
                <a:cs typeface="Monaco" charset="0"/>
              </a:rPr>
              <a:t>game_event_id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、</a:t>
            </a:r>
            <a:r>
              <a:rPr kumimoji="1" lang="en-US" altLang="zh-CN" sz="2400" dirty="0" err="1" smtClean="0">
                <a:latin typeface="Monaco" charset="0"/>
                <a:ea typeface="Monaco" charset="0"/>
                <a:cs typeface="Monaco" charset="0"/>
              </a:rPr>
              <a:t>game_id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、</a:t>
            </a:r>
            <a:r>
              <a:rPr kumimoji="1" lang="en-US" altLang="zh-CN" sz="2400" dirty="0" err="1" smtClean="0">
                <a:latin typeface="Monaco" charset="0"/>
                <a:ea typeface="Monaco" charset="0"/>
                <a:cs typeface="Monaco" charset="0"/>
              </a:rPr>
              <a:t>loc_x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、</a:t>
            </a:r>
            <a:r>
              <a:rPr kumimoji="1" lang="en-US" altLang="zh-CN" sz="2400" dirty="0" err="1" smtClean="0">
                <a:latin typeface="Monaco" charset="0"/>
                <a:ea typeface="Monaco" charset="0"/>
                <a:cs typeface="Monaco" charset="0"/>
              </a:rPr>
              <a:t>loc_y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、</a:t>
            </a:r>
            <a:r>
              <a:rPr kumimoji="1" lang="en-US" altLang="zh-CN" sz="2400" dirty="0" err="1" smtClean="0">
                <a:latin typeface="Monaco" charset="0"/>
                <a:ea typeface="Monaco" charset="0"/>
                <a:cs typeface="Monaco" charset="0"/>
              </a:rPr>
              <a:t>minutes_remaining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、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period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、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playoffs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、</a:t>
            </a:r>
            <a:r>
              <a:rPr kumimoji="1" lang="en-US" altLang="zh-CN" sz="2400" dirty="0" err="1" smtClean="0">
                <a:latin typeface="Monaco" charset="0"/>
                <a:ea typeface="Monaco" charset="0"/>
                <a:cs typeface="Monaco" charset="0"/>
              </a:rPr>
              <a:t>seconds_remaining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、</a:t>
            </a:r>
            <a:r>
              <a:rPr kumimoji="1" lang="en-US" altLang="zh-CN" sz="2400" dirty="0" err="1" smtClean="0">
                <a:latin typeface="Monaco" charset="0"/>
                <a:ea typeface="Monaco" charset="0"/>
                <a:cs typeface="Monaco" charset="0"/>
              </a:rPr>
              <a:t>shot_distance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、</a:t>
            </a:r>
            <a:r>
              <a:rPr kumimoji="1" lang="en-US" altLang="zh-CN" sz="2400" dirty="0" err="1" smtClean="0">
                <a:latin typeface="Monaco" charset="0"/>
                <a:ea typeface="Monaco" charset="0"/>
                <a:cs typeface="Monaco" charset="0"/>
              </a:rPr>
              <a:t>shot_made_flag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、</a:t>
            </a:r>
            <a:r>
              <a:rPr kumimoji="1" lang="en-US" altLang="zh-CN" sz="2400" dirty="0" err="1" smtClean="0">
                <a:latin typeface="Monaco" charset="0"/>
                <a:ea typeface="Monaco" charset="0"/>
                <a:cs typeface="Monaco" charset="0"/>
              </a:rPr>
              <a:t>team_id</a:t>
            </a:r>
            <a:r>
              <a:rPr kumimoji="1" lang="zh-CN" altLang="en-US" sz="2400" dirty="0" smtClean="0"/>
              <a:t>都</a:t>
            </a:r>
            <a:r>
              <a:rPr kumimoji="1" lang="zh-CN" altLang="en-US" sz="2400" dirty="0"/>
              <a:t>是整型变量</a:t>
            </a:r>
            <a:endParaRPr kumimoji="1" lang="en-US" altLang="zh-CN" sz="2400" dirty="0" smtClean="0"/>
          </a:p>
        </p:txBody>
      </p:sp>
      <p:sp>
        <p:nvSpPr>
          <p:cNvPr id="10" name="标题 8"/>
          <p:cNvSpPr txBox="1">
            <a:spLocks/>
          </p:cNvSpPr>
          <p:nvPr/>
        </p:nvSpPr>
        <p:spPr>
          <a:xfrm>
            <a:off x="911424" y="579766"/>
            <a:ext cx="10515600" cy="781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</a:defRPr>
            </a:lvl1pPr>
          </a:lstStyle>
          <a:p>
            <a:r>
              <a:rPr lang="zh-CN" altLang="en-US" sz="3200" b="1" dirty="0" smtClean="0">
                <a:solidFill>
                  <a:srgbClr val="942124"/>
                </a:solidFill>
                <a:cs typeface="+mn-cs"/>
              </a:rPr>
              <a:t>数据类型</a:t>
            </a:r>
            <a:endParaRPr lang="zh-CN" altLang="en-US" sz="3200" b="1" dirty="0">
              <a:solidFill>
                <a:srgbClr val="942124"/>
              </a:solidFill>
              <a:cs typeface="+mn-cs"/>
            </a:endParaRPr>
          </a:p>
        </p:txBody>
      </p:sp>
      <p:sp>
        <p:nvSpPr>
          <p:cNvPr id="11" name="矩形 28"/>
          <p:cNvSpPr/>
          <p:nvPr/>
        </p:nvSpPr>
        <p:spPr>
          <a:xfrm>
            <a:off x="-18899" y="671163"/>
            <a:ext cx="670013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2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8"/>
          <p:cNvSpPr/>
          <p:nvPr/>
        </p:nvSpPr>
        <p:spPr>
          <a:xfrm>
            <a:off x="-18898" y="671163"/>
            <a:ext cx="510214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671163"/>
            <a:ext cx="5400600" cy="59830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92209" y="826314"/>
            <a:ext cx="288000" cy="288000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953786" y="709485"/>
            <a:ext cx="4926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日期数据类型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内容占位符 1"/>
          <p:cNvSpPr>
            <a:spLocks noGrp="1"/>
          </p:cNvSpPr>
          <p:nvPr>
            <p:ph idx="1"/>
          </p:nvPr>
        </p:nvSpPr>
        <p:spPr>
          <a:xfrm>
            <a:off x="414280" y="1484784"/>
            <a:ext cx="11777720" cy="41764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还有</a:t>
            </a:r>
            <a:r>
              <a:rPr kumimoji="1" lang="zh-CN" altLang="en-US" sz="2400" dirty="0"/>
              <a:t>一种特殊的数据类型</a:t>
            </a:r>
            <a:r>
              <a:rPr kumimoji="1" lang="en-US" altLang="zh-CN" sz="2400" dirty="0"/>
              <a:t>——</a:t>
            </a:r>
            <a:r>
              <a:rPr kumimoji="1" lang="zh-CN" altLang="en-US" sz="2400" dirty="0"/>
              <a:t>日期</a:t>
            </a:r>
            <a:r>
              <a:rPr kumimoji="1" lang="zh-CN" altLang="en-US" sz="2400" dirty="0" smtClean="0"/>
              <a:t>类型</a:t>
            </a: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这种</a:t>
            </a:r>
            <a:r>
              <a:rPr kumimoji="1" lang="zh-CN" altLang="en-US" sz="2400" dirty="0"/>
              <a:t>类型数据在金融、交通等领域十分常见，我们将在日期数据的处理这</a:t>
            </a:r>
            <a:r>
              <a:rPr kumimoji="1" lang="zh-CN" altLang="en-US" sz="2400" dirty="0" smtClean="0"/>
              <a:t>一部分对</a:t>
            </a:r>
            <a:r>
              <a:rPr kumimoji="1" lang="zh-CN" altLang="en-US" sz="2400" dirty="0"/>
              <a:t>这一类型的数据分析进行详细讲解</a:t>
            </a:r>
            <a:endParaRPr kumimoji="1" lang="en-US" altLang="zh-CN" sz="24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853" y="2926080"/>
            <a:ext cx="6415214" cy="372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1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14280" y="1772816"/>
            <a:ext cx="9426136" cy="56886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函数</a:t>
            </a:r>
            <a:r>
              <a:rPr kumimoji="1" lang="zh-CN" altLang="en-US" sz="2400" dirty="0"/>
              <a:t> </a:t>
            </a:r>
            <a:r>
              <a:rPr kumimoji="1" lang="en-US" altLang="zh-CN" sz="2400" dirty="0" err="1" smtClean="0">
                <a:latin typeface="Monaco" charset="0"/>
                <a:ea typeface="Monaco" charset="0"/>
                <a:cs typeface="Monaco" charset="0"/>
              </a:rPr>
              <a:t>int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()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、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float()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、</a:t>
            </a:r>
            <a:r>
              <a:rPr kumimoji="1" lang="en-US" altLang="zh-CN" sz="2400" dirty="0" err="1" smtClean="0">
                <a:latin typeface="Monaco" charset="0"/>
                <a:ea typeface="Monaco" charset="0"/>
                <a:cs typeface="Monaco" charset="0"/>
              </a:rPr>
              <a:t>str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()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和 </a:t>
            </a:r>
            <a:r>
              <a:rPr kumimoji="1" lang="en-US" altLang="zh-CN" sz="2400" dirty="0" err="1" smtClean="0">
                <a:latin typeface="Monaco" charset="0"/>
                <a:ea typeface="Monaco" charset="0"/>
                <a:cs typeface="Monaco" charset="0"/>
              </a:rPr>
              <a:t>bool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()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分别</a:t>
            </a:r>
            <a:r>
              <a:rPr kumimoji="1" lang="zh-CN" altLang="en-US" sz="2400" dirty="0"/>
              <a:t>用于将变量转换成整型、浮点型、字符串和布尔型变量</a:t>
            </a:r>
            <a:endParaRPr kumimoji="1" lang="en-US" altLang="zh-CN" sz="2400" dirty="0"/>
          </a:p>
          <a:p>
            <a:pPr>
              <a:lnSpc>
                <a:spcPct val="150000"/>
              </a:lnSpc>
            </a:pP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endParaRPr kumimoji="1" lang="en-US" altLang="zh-CN" sz="2400" dirty="0"/>
          </a:p>
          <a:p>
            <a:pPr>
              <a:lnSpc>
                <a:spcPct val="150000"/>
              </a:lnSpc>
            </a:pPr>
            <a:endParaRPr kumimoji="1" lang="en-US" altLang="zh-CN" sz="240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53" y="3212976"/>
            <a:ext cx="8751931" cy="2520280"/>
          </a:xfrm>
          <a:prstGeom prst="rect">
            <a:avLst/>
          </a:prstGeom>
        </p:spPr>
      </p:pic>
      <p:sp>
        <p:nvSpPr>
          <p:cNvPr id="10" name="标题 8"/>
          <p:cNvSpPr txBox="1">
            <a:spLocks/>
          </p:cNvSpPr>
          <p:nvPr/>
        </p:nvSpPr>
        <p:spPr>
          <a:xfrm>
            <a:off x="911424" y="579766"/>
            <a:ext cx="10515600" cy="781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</a:defRPr>
            </a:lvl1pPr>
          </a:lstStyle>
          <a:p>
            <a:r>
              <a:rPr lang="zh-CN" altLang="en-US" sz="3200" b="1" dirty="0" smtClean="0">
                <a:solidFill>
                  <a:srgbClr val="942124"/>
                </a:solidFill>
                <a:cs typeface="+mn-cs"/>
              </a:rPr>
              <a:t>类型转换</a:t>
            </a:r>
            <a:endParaRPr lang="zh-CN" altLang="en-US" sz="3200" b="1" dirty="0">
              <a:solidFill>
                <a:srgbClr val="942124"/>
              </a:solidFill>
              <a:cs typeface="+mn-cs"/>
            </a:endParaRPr>
          </a:p>
        </p:txBody>
      </p:sp>
      <p:sp>
        <p:nvSpPr>
          <p:cNvPr id="11" name="矩形 28"/>
          <p:cNvSpPr/>
          <p:nvPr/>
        </p:nvSpPr>
        <p:spPr>
          <a:xfrm>
            <a:off x="-18899" y="671163"/>
            <a:ext cx="670013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07368" y="1484784"/>
            <a:ext cx="9426136" cy="56886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某些变量无法转换成数值型变量</a:t>
            </a: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endParaRPr kumimoji="1" lang="en-US" altLang="zh-CN" sz="2400" dirty="0"/>
          </a:p>
          <a:p>
            <a:pPr>
              <a:lnSpc>
                <a:spcPct val="150000"/>
              </a:lnSpc>
            </a:pPr>
            <a:endParaRPr kumimoji="1" lang="en-US" altLang="zh-CN" sz="24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2636912"/>
            <a:ext cx="9448800" cy="2692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0" y="5301208"/>
            <a:ext cx="9372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8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14280" y="1772816"/>
            <a:ext cx="9426136" cy="56886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/>
              <a:t>只有在变量</a:t>
            </a:r>
            <a:r>
              <a:rPr kumimoji="1" lang="zh-CN" altLang="en-US" sz="2400" dirty="0" smtClean="0"/>
              <a:t>值为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0</a:t>
            </a:r>
            <a:r>
              <a:rPr kumimoji="1" lang="zh-CN" altLang="en-US" sz="2400" dirty="0" smtClean="0"/>
              <a:t> 时，</a:t>
            </a:r>
            <a:r>
              <a:rPr kumimoji="1" lang="en-US" altLang="zh-CN" sz="2400" dirty="0" err="1" smtClean="0">
                <a:latin typeface="Monaco" charset="0"/>
                <a:ea typeface="Monaco" charset="0"/>
                <a:cs typeface="Monaco" charset="0"/>
              </a:rPr>
              <a:t>bool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转换</a:t>
            </a:r>
            <a:r>
              <a:rPr kumimoji="1" lang="zh-CN" altLang="en-US" sz="2400" dirty="0"/>
              <a:t>的结果才</a:t>
            </a:r>
            <a:r>
              <a:rPr kumimoji="1" lang="zh-CN" altLang="en-US" sz="2400" dirty="0" smtClean="0"/>
              <a:t>为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False</a:t>
            </a:r>
            <a:r>
              <a:rPr kumimoji="1" lang="zh-CN" altLang="en-US" sz="2400" dirty="0" smtClean="0"/>
              <a:t>：</a:t>
            </a:r>
            <a:endParaRPr kumimoji="1" lang="en-US" altLang="zh-CN" sz="2400" dirty="0"/>
          </a:p>
          <a:p>
            <a:pPr>
              <a:lnSpc>
                <a:spcPct val="150000"/>
              </a:lnSpc>
            </a:pPr>
            <a:endParaRPr kumimoji="1" lang="en-US" altLang="zh-CN" sz="240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36" y="2527398"/>
            <a:ext cx="10841370" cy="131499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36" y="3851344"/>
            <a:ext cx="10841368" cy="87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9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14280" y="1772816"/>
            <a:ext cx="9426136" cy="56886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/>
              <a:t>除了</a:t>
            </a:r>
            <a:r>
              <a:rPr kumimoji="1" lang="zh-CN" altLang="en-US" sz="2400" dirty="0" smtClean="0"/>
              <a:t>使用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type()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外</a:t>
            </a:r>
            <a:r>
              <a:rPr kumimoji="1" lang="zh-CN" altLang="en-US" sz="2400" dirty="0"/>
              <a:t>，我们还可以</a:t>
            </a:r>
            <a:r>
              <a:rPr kumimoji="1" lang="zh-CN" altLang="en-US" sz="2400" dirty="0" smtClean="0"/>
              <a:t>使用 </a:t>
            </a:r>
            <a:r>
              <a:rPr kumimoji="1" lang="en-US" altLang="zh-CN" sz="2400" dirty="0" err="1" smtClean="0">
                <a:latin typeface="Monaco" charset="0"/>
                <a:ea typeface="Monaco" charset="0"/>
                <a:cs typeface="Monaco" charset="0"/>
              </a:rPr>
              <a:t>isinstance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()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来</a:t>
            </a:r>
            <a:r>
              <a:rPr kumimoji="1" lang="zh-CN" altLang="en-US" sz="2400" dirty="0"/>
              <a:t>获得数据类型</a:t>
            </a:r>
            <a:endParaRPr kumimoji="1" lang="en-US" altLang="zh-CN" sz="24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12" y="3140968"/>
            <a:ext cx="11112812" cy="216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4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14280" y="1484785"/>
            <a:ext cx="10218224" cy="41764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浮点型</a:t>
            </a:r>
            <a:r>
              <a:rPr kumimoji="1" lang="zh-CN" altLang="en-US" sz="2400" dirty="0"/>
              <a:t>的取值为小数，当计算有精度要求时被</a:t>
            </a:r>
            <a:r>
              <a:rPr kumimoji="1" lang="zh-CN" altLang="en-US" sz="2400" dirty="0" smtClean="0"/>
              <a:t>使用</a:t>
            </a:r>
            <a:r>
              <a:rPr kumimoji="1" lang="en-US" altLang="zh-CN" sz="2400" dirty="0" smtClean="0"/>
              <a:t>,</a:t>
            </a:r>
            <a:r>
              <a:rPr kumimoji="1" lang="zh-CN" altLang="en-US" sz="2400" dirty="0" smtClean="0"/>
              <a:t>由于</a:t>
            </a:r>
            <a:r>
              <a:rPr kumimoji="1" lang="zh-CN" altLang="en-US" sz="2400" dirty="0"/>
              <a:t>小数点可以在相应的二进制的不同位置浮动，故而称为</a:t>
            </a:r>
            <a:r>
              <a:rPr kumimoji="1" lang="zh-CN" altLang="en-US" sz="2400" dirty="0" smtClean="0"/>
              <a:t>浮点数</a:t>
            </a: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如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3.14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，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-6.66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等</a:t>
            </a:r>
            <a:r>
              <a:rPr kumimoji="1" lang="zh-CN" altLang="en-US" sz="2400" dirty="0"/>
              <a:t>，但是如果是非常大或者非常小的浮点数，就需要使用科学计数法表示，</a:t>
            </a:r>
            <a:r>
              <a:rPr kumimoji="1" lang="zh-CN" altLang="en-US" sz="2400" dirty="0" smtClean="0"/>
              <a:t>用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e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代替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10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。科比</a:t>
            </a:r>
            <a:r>
              <a:rPr kumimoji="1" lang="zh-CN" altLang="en-US" sz="2400" dirty="0"/>
              <a:t>投篮数据集中</a:t>
            </a:r>
            <a:r>
              <a:rPr kumimoji="1" lang="zh-CN" altLang="en-US" sz="2400" dirty="0" smtClean="0"/>
              <a:t>的</a:t>
            </a:r>
            <a:r>
              <a:rPr kumimoji="1" lang="zh-CN" altLang="en-US" sz="2400" dirty="0"/>
              <a:t> </a:t>
            </a:r>
            <a:r>
              <a:rPr kumimoji="1" lang="en-US" altLang="zh-CN" sz="2400" dirty="0" err="1" smtClean="0">
                <a:latin typeface="Monaco" charset="0"/>
                <a:ea typeface="Monaco" charset="0"/>
                <a:cs typeface="Monaco" charset="0"/>
              </a:rPr>
              <a:t>lat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和</a:t>
            </a:r>
            <a:r>
              <a:rPr kumimoji="1" lang="en-US" altLang="zh-CN" sz="2400" dirty="0" err="1" smtClean="0">
                <a:latin typeface="Monaco" charset="0"/>
                <a:ea typeface="Monaco" charset="0"/>
                <a:cs typeface="Monaco" charset="0"/>
              </a:rPr>
              <a:t>lon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为</a:t>
            </a:r>
            <a:r>
              <a:rPr kumimoji="1" lang="zh-CN" altLang="en-US" sz="2400" dirty="0"/>
              <a:t>浮点型变量。</a:t>
            </a: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endParaRPr kumimoji="1" lang="en-US" altLang="zh-CN" sz="2400" dirty="0" smtClean="0"/>
          </a:p>
        </p:txBody>
      </p:sp>
      <p:sp>
        <p:nvSpPr>
          <p:cNvPr id="5" name="矩形 28"/>
          <p:cNvSpPr/>
          <p:nvPr/>
        </p:nvSpPr>
        <p:spPr>
          <a:xfrm>
            <a:off x="-18898" y="671163"/>
            <a:ext cx="510214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671163"/>
            <a:ext cx="3744416" cy="59830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92209" y="826314"/>
            <a:ext cx="288000" cy="288000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953786" y="671163"/>
            <a:ext cx="290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浮点型（</a:t>
            </a:r>
            <a:r>
              <a:rPr lang="en-US" altLang="zh-CN" sz="2800" dirty="0" smtClean="0">
                <a:solidFill>
                  <a:prstClr val="white"/>
                </a:solidFill>
                <a:latin typeface="Monaco" charset="0"/>
                <a:ea typeface="Monaco" charset="0"/>
                <a:cs typeface="Monaco" charset="0"/>
              </a:rPr>
              <a:t>float</a:t>
            </a:r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42" y="4701815"/>
            <a:ext cx="9306500" cy="95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14280" y="1844825"/>
            <a:ext cx="10218224" cy="41764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字符串（</a:t>
            </a:r>
            <a:r>
              <a:rPr kumimoji="1" lang="en-US" altLang="zh-CN" sz="2400" dirty="0" err="1" smtClean="0"/>
              <a:t>str</a:t>
            </a:r>
            <a:r>
              <a:rPr kumimoji="1" lang="zh-CN" altLang="en-US" sz="2400" dirty="0" smtClean="0"/>
              <a:t>）</a:t>
            </a: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r>
              <a:rPr kumimoji="1" lang="zh-CN" altLang="en-US" sz="2400" dirty="0"/>
              <a:t>字符串是以两个单</a:t>
            </a:r>
            <a:r>
              <a:rPr kumimoji="1" lang="zh-CN" altLang="en-US" sz="2400" dirty="0" smtClean="0"/>
              <a:t>引号或</a:t>
            </a:r>
            <a:r>
              <a:rPr kumimoji="1" lang="zh-CN" altLang="en-US" sz="2400" dirty="0"/>
              <a:t>两个双</a:t>
            </a:r>
            <a:r>
              <a:rPr kumimoji="1" lang="zh-CN" altLang="en-US" sz="2400" dirty="0" smtClean="0"/>
              <a:t>引号包裹</a:t>
            </a:r>
            <a:r>
              <a:rPr kumimoji="1" lang="zh-CN" altLang="en-US" sz="2400" dirty="0"/>
              <a:t>起来的</a:t>
            </a:r>
            <a:r>
              <a:rPr kumimoji="1" lang="zh-CN" altLang="en-US" sz="2400" dirty="0" smtClean="0"/>
              <a:t>文本</a:t>
            </a: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字符串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Jump Shot</a:t>
            </a:r>
            <a:r>
              <a:rPr kumimoji="1" lang="zh-CN" altLang="en-US" sz="2400" dirty="0" smtClean="0"/>
              <a:t> 包括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J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，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u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，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m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，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p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，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空格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，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S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，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h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，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o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，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t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这</a:t>
            </a:r>
            <a:r>
              <a:rPr kumimoji="1" lang="en-US" altLang="zh-CN" sz="2400" dirty="0"/>
              <a:t>9</a:t>
            </a:r>
            <a:r>
              <a:rPr kumimoji="1" lang="zh-CN" altLang="en-US" sz="2400" dirty="0"/>
              <a:t>个字符</a:t>
            </a:r>
            <a:endParaRPr kumimoji="1" lang="en-US" altLang="zh-CN" sz="2400" dirty="0" smtClean="0"/>
          </a:p>
        </p:txBody>
      </p:sp>
      <p:sp>
        <p:nvSpPr>
          <p:cNvPr id="5" name="矩形 28"/>
          <p:cNvSpPr/>
          <p:nvPr/>
        </p:nvSpPr>
        <p:spPr>
          <a:xfrm>
            <a:off x="-18898" y="671163"/>
            <a:ext cx="510214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671163"/>
            <a:ext cx="3096344" cy="59830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92209" y="826314"/>
            <a:ext cx="288000" cy="288000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953786" y="671163"/>
            <a:ext cx="226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字符串（</a:t>
            </a:r>
            <a:r>
              <a:rPr lang="en-US" altLang="zh-CN" sz="2800" dirty="0" err="1" smtClean="0">
                <a:solidFill>
                  <a:prstClr val="white"/>
                </a:solidFill>
                <a:latin typeface="Monaco" charset="0"/>
                <a:ea typeface="Monaco" charset="0"/>
                <a:cs typeface="Monaco" charset="0"/>
              </a:rPr>
              <a:t>str</a:t>
            </a:r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0" y="4005064"/>
            <a:ext cx="9933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14280" y="1484784"/>
            <a:ext cx="10218224" cy="41764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转义</a:t>
            </a:r>
            <a:r>
              <a:rPr kumimoji="1" lang="zh-CN" altLang="en-US" sz="2400" dirty="0"/>
              <a:t>字符：字符串里常常存在一些如换行、制表符等有特殊含义的字符，这些字符称之为转义</a:t>
            </a:r>
            <a:r>
              <a:rPr kumimoji="1" lang="zh-CN" altLang="en-US" sz="2400" dirty="0" smtClean="0"/>
              <a:t>字符</a:t>
            </a: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比如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\n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表示</a:t>
            </a:r>
            <a:r>
              <a:rPr kumimoji="1" lang="zh-CN" altLang="en-US" sz="2400" dirty="0"/>
              <a:t>换行</a:t>
            </a:r>
            <a:r>
              <a:rPr kumimoji="1" lang="zh-CN" altLang="en-US" sz="2400" dirty="0" smtClean="0"/>
              <a:t>，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\t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表示制</a:t>
            </a:r>
            <a:r>
              <a:rPr kumimoji="1" lang="zh-CN" altLang="en-US" sz="2400" dirty="0"/>
              <a:t>表符，</a:t>
            </a:r>
            <a:r>
              <a:rPr kumimoji="1" lang="en-US" altLang="zh-CN" sz="2400" dirty="0"/>
              <a:t>Python</a:t>
            </a:r>
            <a:r>
              <a:rPr kumimoji="1" lang="zh-CN" altLang="en-US" sz="2400" dirty="0"/>
              <a:t>还允许</a:t>
            </a:r>
            <a:r>
              <a:rPr kumimoji="1" lang="zh-CN" altLang="en-US" sz="2400" dirty="0" smtClean="0"/>
              <a:t>用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r</a:t>
            </a:r>
            <a:r>
              <a:rPr kumimoji="1" lang="en-US" altLang="zh-CN" sz="2400" dirty="0" smtClean="0"/>
              <a:t>“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”</a:t>
            </a:r>
            <a:r>
              <a:rPr kumimoji="1" lang="zh-CN" altLang="en-US" sz="2400" dirty="0" smtClean="0"/>
              <a:t> 表示</a:t>
            </a:r>
            <a:r>
              <a:rPr kumimoji="1" lang="en-US" altLang="zh-CN" sz="2400" dirty="0" smtClean="0"/>
              <a:t>“</a:t>
            </a:r>
            <a:r>
              <a:rPr kumimoji="1" lang="zh-CN" altLang="en-US" sz="2400" dirty="0" smtClean="0"/>
              <a:t> ”内部</a:t>
            </a:r>
            <a:r>
              <a:rPr kumimoji="1" lang="zh-CN" altLang="en-US" sz="2400" dirty="0"/>
              <a:t>的字符串默认不转义</a:t>
            </a:r>
            <a:endParaRPr kumimoji="1" lang="en-US" altLang="zh-CN" sz="240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3852642"/>
            <a:ext cx="8302720" cy="238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2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14280" y="1484784"/>
            <a:ext cx="11442360" cy="41764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布尔型（</a:t>
            </a:r>
            <a:r>
              <a:rPr kumimoji="1" lang="en-US" altLang="zh-CN" sz="2400" dirty="0" err="1" smtClean="0"/>
              <a:t>bool</a:t>
            </a:r>
            <a:r>
              <a:rPr kumimoji="1" lang="zh-CN" altLang="en-US" sz="2400" dirty="0" smtClean="0"/>
              <a:t>）</a:t>
            </a: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r>
              <a:rPr kumimoji="1" lang="zh-CN" altLang="en-US" sz="2400" dirty="0"/>
              <a:t>布尔型</a:t>
            </a:r>
            <a:r>
              <a:rPr kumimoji="1" lang="zh-CN" altLang="en-US" sz="2400" dirty="0" smtClean="0"/>
              <a:t>只有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True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和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False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两</a:t>
            </a:r>
            <a:r>
              <a:rPr kumimoji="1" lang="zh-CN" altLang="en-US" sz="2400" dirty="0"/>
              <a:t>种值。比较运算和条件表达式都会</a:t>
            </a:r>
            <a:r>
              <a:rPr kumimoji="1" lang="zh-CN" altLang="en-US" sz="2400" dirty="0" smtClean="0"/>
              <a:t>产生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True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或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False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endParaRPr kumimoji="1" lang="en-US" altLang="zh-CN" sz="2400" dirty="0" smtClean="0">
              <a:latin typeface="Monaco" charset="0"/>
              <a:ea typeface="Monaco" charset="0"/>
              <a:cs typeface="Monaco" charset="0"/>
            </a:endParaRPr>
          </a:p>
        </p:txBody>
      </p:sp>
      <p:sp>
        <p:nvSpPr>
          <p:cNvPr id="5" name="矩形 28"/>
          <p:cNvSpPr/>
          <p:nvPr/>
        </p:nvSpPr>
        <p:spPr>
          <a:xfrm>
            <a:off x="-18898" y="671163"/>
            <a:ext cx="510214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671163"/>
            <a:ext cx="3096344" cy="59830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92209" y="826314"/>
            <a:ext cx="288000" cy="288000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953786" y="671163"/>
            <a:ext cx="2621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布尔型（</a:t>
            </a:r>
            <a:r>
              <a:rPr lang="en-US" altLang="zh-CN" sz="2800" dirty="0" err="1" smtClean="0">
                <a:solidFill>
                  <a:prstClr val="white"/>
                </a:solidFill>
                <a:latin typeface="Monaco" charset="0"/>
                <a:ea typeface="Monaco" charset="0"/>
                <a:cs typeface="Monaco" charset="0"/>
              </a:rPr>
              <a:t>bool</a:t>
            </a:r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3465816"/>
            <a:ext cx="10139763" cy="25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0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14280" y="1484784"/>
            <a:ext cx="11442360" cy="41764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布尔型（</a:t>
            </a:r>
            <a:r>
              <a:rPr kumimoji="1" lang="en-US" altLang="zh-CN" sz="2400" dirty="0" err="1" smtClean="0"/>
              <a:t>bool</a:t>
            </a:r>
            <a:r>
              <a:rPr kumimoji="1" lang="zh-CN" altLang="en-US" sz="2400" dirty="0" smtClean="0"/>
              <a:t>）</a:t>
            </a: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r>
              <a:rPr kumimoji="1" lang="zh-CN" altLang="en-US" sz="2400" dirty="0"/>
              <a:t>布尔值可以</a:t>
            </a:r>
            <a:r>
              <a:rPr kumimoji="1" lang="zh-CN" altLang="en-US" sz="2400" dirty="0" smtClean="0"/>
              <a:t>进行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and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、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or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和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not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运算，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and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和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or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运算</a:t>
            </a:r>
            <a:r>
              <a:rPr kumimoji="1" lang="zh-CN" altLang="en-US" sz="2400" dirty="0"/>
              <a:t>分别</a:t>
            </a:r>
            <a:r>
              <a:rPr kumimoji="1" lang="zh-CN" altLang="en-US" sz="2400" dirty="0" smtClean="0"/>
              <a:t>用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&amp;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和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|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表示</a:t>
            </a:r>
            <a:endParaRPr kumimoji="1" lang="en-US" altLang="zh-CN" sz="240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287" y="3861754"/>
            <a:ext cx="2620103" cy="18715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26" y="3861256"/>
            <a:ext cx="2431670" cy="1872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136381" y="3367636"/>
            <a:ext cx="1213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000" smtClean="0">
                <a:latin typeface="Microsoft YaHei Light" charset="-122"/>
                <a:ea typeface="Microsoft YaHei Light" charset="-122"/>
                <a:cs typeface="Microsoft YaHei Light" charset="-122"/>
              </a:rPr>
              <a:t>and</a:t>
            </a:r>
            <a:r>
              <a:rPr kumimoji="1" lang="zh-CN" altLang="en-US" sz="20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 运算</a:t>
            </a:r>
            <a:endParaRPr lang="zh-CN" altLang="en-US" sz="2000" dirty="0"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34546" y="3360712"/>
            <a:ext cx="10198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0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or</a:t>
            </a:r>
            <a:r>
              <a:rPr kumimoji="1" lang="zh-CN" altLang="en-US" sz="20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 运算</a:t>
            </a:r>
            <a:endParaRPr lang="zh-CN" altLang="en-US" sz="2000" dirty="0"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003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14280" y="1484784"/>
            <a:ext cx="11442360" cy="41764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布尔型（</a:t>
            </a:r>
            <a:r>
              <a:rPr kumimoji="1" lang="en-US" altLang="zh-CN" sz="2400" dirty="0" err="1" smtClean="0"/>
              <a:t>bool</a:t>
            </a:r>
            <a:r>
              <a:rPr kumimoji="1" lang="zh-CN" altLang="en-US" sz="2400" dirty="0" smtClean="0"/>
              <a:t>）</a:t>
            </a: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not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运算</a:t>
            </a:r>
            <a:r>
              <a:rPr kumimoji="1" lang="zh-CN" altLang="en-US" sz="2400" dirty="0"/>
              <a:t>为非运算，即</a:t>
            </a:r>
            <a:r>
              <a:rPr kumimoji="1" lang="zh-CN" altLang="en-US" sz="2400" dirty="0" smtClean="0"/>
              <a:t>把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True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变成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False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，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False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变成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True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。</a:t>
            </a:r>
            <a:endParaRPr kumimoji="1" lang="en-US" altLang="zh-CN" sz="24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25" y="3140968"/>
            <a:ext cx="10944469" cy="21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5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14280" y="1484784"/>
            <a:ext cx="12234448" cy="41764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空值</a:t>
            </a:r>
            <a:r>
              <a:rPr kumimoji="1" lang="zh-CN" altLang="en-US" sz="2400" dirty="0"/>
              <a:t>是</a:t>
            </a:r>
            <a:r>
              <a:rPr kumimoji="1" lang="en-US" altLang="zh-CN" sz="2400" dirty="0"/>
              <a:t>Python</a:t>
            </a:r>
            <a:r>
              <a:rPr kumimoji="1" lang="zh-CN" altLang="en-US" sz="2400" dirty="0"/>
              <a:t>里一个特殊的值，</a:t>
            </a:r>
            <a:r>
              <a:rPr kumimoji="1" lang="zh-CN" altLang="en-US" sz="2400" dirty="0" smtClean="0"/>
              <a:t>用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None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表示</a:t>
            </a:r>
            <a:r>
              <a:rPr kumimoji="1" lang="zh-CN" altLang="en-US" sz="2400" dirty="0"/>
              <a:t>，一般</a:t>
            </a:r>
            <a:r>
              <a:rPr kumimoji="1" lang="zh-CN" altLang="en-US" sz="2400" dirty="0" smtClean="0"/>
              <a:t>用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None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填充表格中的缺失值</a:t>
            </a: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r>
              <a:rPr kumimoji="1" lang="zh-CN" altLang="mr-IN" sz="2400" dirty="0" smtClean="0"/>
              <a:t>使用</a:t>
            </a:r>
            <a:r>
              <a:rPr kumimoji="1" lang="zh-CN" altLang="en-US" sz="2400" dirty="0" smtClean="0"/>
              <a:t> </a:t>
            </a:r>
            <a:r>
              <a:rPr kumimoji="1" lang="mr-IN" altLang="zh-CN" sz="2400" dirty="0" err="1" smtClean="0">
                <a:latin typeface="Monaco" charset="0"/>
                <a:ea typeface="Monaco" charset="0"/>
                <a:cs typeface="Monaco" charset="0"/>
              </a:rPr>
              <a:t>type</a:t>
            </a:r>
            <a:r>
              <a:rPr kumimoji="1" lang="mr-IN" altLang="zh-CN" sz="2400" dirty="0" smtClean="0">
                <a:latin typeface="Monaco" charset="0"/>
                <a:ea typeface="Monaco" charset="0"/>
                <a:cs typeface="Monaco" charset="0"/>
              </a:rPr>
              <a:t>()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mr-IN" sz="2400" dirty="0" smtClean="0"/>
              <a:t>函数</a:t>
            </a:r>
            <a:r>
              <a:rPr kumimoji="1" lang="zh-CN" altLang="en-US" sz="2400" dirty="0" smtClean="0"/>
              <a:t>来获取某值的类型</a:t>
            </a:r>
            <a:endParaRPr kumimoji="1" lang="en-US" altLang="zh-CN" sz="2400" dirty="0" smtClean="0"/>
          </a:p>
        </p:txBody>
      </p:sp>
      <p:sp>
        <p:nvSpPr>
          <p:cNvPr id="5" name="矩形 28"/>
          <p:cNvSpPr/>
          <p:nvPr/>
        </p:nvSpPr>
        <p:spPr>
          <a:xfrm>
            <a:off x="-18898" y="671163"/>
            <a:ext cx="510214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671163"/>
            <a:ext cx="3600400" cy="59830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92209" y="826314"/>
            <a:ext cx="288000" cy="288000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953786" y="671163"/>
            <a:ext cx="5574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空值（</a:t>
            </a:r>
            <a:r>
              <a:rPr lang="en-US" altLang="zh-CN" sz="2800" dirty="0" err="1" smtClean="0">
                <a:solidFill>
                  <a:prstClr val="white"/>
                </a:solidFill>
                <a:latin typeface="Monaco" charset="0"/>
                <a:ea typeface="Monaco" charset="0"/>
                <a:cs typeface="Monaco" charset="0"/>
              </a:rPr>
              <a:t>NoneType</a:t>
            </a:r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6" y="3234717"/>
            <a:ext cx="11212287" cy="270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2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8"/>
          <p:cNvSpPr/>
          <p:nvPr/>
        </p:nvSpPr>
        <p:spPr>
          <a:xfrm>
            <a:off x="-18898" y="671163"/>
            <a:ext cx="510214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671163"/>
            <a:ext cx="5400600" cy="59830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92209" y="826314"/>
            <a:ext cx="288000" cy="288000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953786" y="709485"/>
            <a:ext cx="4926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数据集变量的数据类型总结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99"/>
          <a:stretch/>
        </p:blipFill>
        <p:spPr>
          <a:xfrm>
            <a:off x="9528832" y="1328747"/>
            <a:ext cx="2543832" cy="158445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9" y="1387856"/>
            <a:ext cx="9195951" cy="54935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4" r="-1901"/>
          <a:stretch/>
        </p:blipFill>
        <p:spPr>
          <a:xfrm>
            <a:off x="9528832" y="2972483"/>
            <a:ext cx="2509824" cy="1584454"/>
          </a:xfrm>
          <a:prstGeom prst="rect">
            <a:avLst/>
          </a:prstGeom>
        </p:spPr>
      </p:pic>
      <p:sp>
        <p:nvSpPr>
          <p:cNvPr id="12" name="内容占位符 1"/>
          <p:cNvSpPr>
            <a:spLocks noGrp="1"/>
          </p:cNvSpPr>
          <p:nvPr>
            <p:ph idx="1"/>
          </p:nvPr>
        </p:nvSpPr>
        <p:spPr>
          <a:xfrm>
            <a:off x="9192343" y="5301208"/>
            <a:ext cx="2974745" cy="110431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en-US" altLang="zh-CN" sz="2400" dirty="0" smtClean="0"/>
              <a:t>int64</a:t>
            </a:r>
            <a:r>
              <a:rPr kumimoji="1" lang="zh-CN" altLang="en-US" sz="2400" dirty="0"/>
              <a:t>、</a:t>
            </a:r>
            <a:r>
              <a:rPr kumimoji="1" lang="en-US" altLang="zh-CN" sz="2400" dirty="0"/>
              <a:t>float64</a:t>
            </a:r>
            <a:r>
              <a:rPr kumimoji="1" lang="zh-CN" altLang="en-US" sz="2400" dirty="0"/>
              <a:t>分别表示</a:t>
            </a:r>
            <a:r>
              <a:rPr kumimoji="1" lang="en-US" altLang="zh-CN" sz="2400" dirty="0"/>
              <a:t>64</a:t>
            </a:r>
            <a:r>
              <a:rPr kumimoji="1" lang="zh-CN" altLang="en-US" sz="2400" dirty="0"/>
              <a:t>位的整型和</a:t>
            </a:r>
            <a:r>
              <a:rPr kumimoji="1" lang="en-US" altLang="zh-CN" sz="2400" dirty="0"/>
              <a:t>64</a:t>
            </a:r>
            <a:r>
              <a:rPr kumimoji="1" lang="zh-CN" altLang="en-US" sz="2400" dirty="0"/>
              <a:t>位的浮点型</a:t>
            </a:r>
            <a:endParaRPr kumimoji="1"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417222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5409</TotalTime>
  <Words>514</Words>
  <Application>Microsoft Office PowerPoint</Application>
  <PresentationFormat>自定义</PresentationFormat>
  <Paragraphs>52</Paragraphs>
  <Slides>14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byr</dc:creator>
  <cp:lastModifiedBy>陈艳宁</cp:lastModifiedBy>
  <cp:revision>15</cp:revision>
  <dcterms:created xsi:type="dcterms:W3CDTF">2018-03-13T06:41:51Z</dcterms:created>
  <dcterms:modified xsi:type="dcterms:W3CDTF">2020-01-11T01:34:52Z</dcterms:modified>
</cp:coreProperties>
</file>