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8" r:id="rId2"/>
    <p:sldId id="259" r:id="rId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snapToGrid="0">
      <p:cViewPr varScale="1">
        <p:scale>
          <a:sx n="71" d="100"/>
          <a:sy n="71" d="100"/>
        </p:scale>
        <p:origin x="-90" y="-7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8690E4-3F2C-418D-AC7B-33034D5BA738}" type="datetimeFigureOut">
              <a:rPr lang="zh-CN" altLang="en-US" smtClean="0"/>
              <a:t>2020-01-13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1FB49D-1217-4EE0-9B21-961F17CCD1C7}" type="slidenum">
              <a:rPr lang="zh-CN" altLang="en-US" smtClean="0"/>
              <a:t>‹#›</a:t>
            </a:fld>
            <a:endParaRPr lang="zh-CN" altLang="en-US"/>
          </a:p>
        </p:txBody>
      </p:sp>
    </p:spTree>
    <p:extLst>
      <p:ext uri="{BB962C8B-B14F-4D97-AF65-F5344CB8AC3E}">
        <p14:creationId xmlns:p14="http://schemas.microsoft.com/office/powerpoint/2010/main" val="19689195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a:xfrm>
            <a:off x="3884613" y="8685213"/>
            <a:ext cx="2971800" cy="458787"/>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58E6889-349A-49E8-AAE1-A1FB1A7B9723}" type="slidenum">
              <a:rPr kumimoji="0" lang="zh-CN" altLang="en-US" sz="18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t>1</a:t>
            </a:fld>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sz="1100" dirty="0" smtClean="0">
                <a:latin typeface="微软雅黑 Light" panose="020B0502040204020203" pitchFamily="34" charset="-122"/>
                <a:ea typeface="微软雅黑 Light" panose="020B0502040204020203" pitchFamily="34" charset="-122"/>
                <a:cs typeface="微软雅黑 Light" panose="020B0502040204020203" pitchFamily="34" charset="-122"/>
              </a:rPr>
              <a:t>其提供各种现成方法能够节省我们很多对数据处理过程的</a:t>
            </a:r>
            <a:r>
              <a:rPr lang="en-US" altLang="zh-CN" sz="1100" dirty="0" smtClean="0">
                <a:latin typeface="微软雅黑 Light" panose="020B0502040204020203" pitchFamily="34" charset="-122"/>
                <a:ea typeface="微软雅黑 Light" panose="020B0502040204020203" pitchFamily="34" charset="-122"/>
                <a:cs typeface="微软雅黑 Light" panose="020B0502040204020203" pitchFamily="34" charset="-122"/>
              </a:rPr>
              <a:t>code</a:t>
            </a:r>
            <a:r>
              <a:rPr lang="zh-CN" altLang="en-US" sz="1100" dirty="0" smtClean="0">
                <a:latin typeface="微软雅黑 Light" panose="020B0502040204020203" pitchFamily="34" charset="-122"/>
                <a:ea typeface="微软雅黑 Light" panose="020B0502040204020203" pitchFamily="34" charset="-122"/>
                <a:cs typeface="微软雅黑 Light" panose="020B0502040204020203" pitchFamily="34" charset="-122"/>
              </a:rPr>
              <a:t>时间</a:t>
            </a:r>
            <a:endParaRPr lang="en-US" altLang="zh-CN" sz="1100" dirty="0" smtClean="0">
              <a:latin typeface="微软雅黑 Light" panose="020B0502040204020203" pitchFamily="34" charset="-122"/>
              <a:ea typeface="微软雅黑 Light" panose="020B0502040204020203" pitchFamily="34" charset="-122"/>
              <a:cs typeface="微软雅黑 Light" panose="020B0502040204020203" pitchFamily="34" charset="-122"/>
            </a:endParaRPr>
          </a:p>
          <a:p>
            <a:pPr marL="0" marR="0" indent="0" algn="l" defTabSz="914400" rtl="0" eaLnBrk="1" fontAlgn="auto" latinLnBrk="0" hangingPunct="1">
              <a:lnSpc>
                <a:spcPct val="100000"/>
              </a:lnSpc>
              <a:spcBef>
                <a:spcPts val="0"/>
              </a:spcBef>
              <a:spcAft>
                <a:spcPts val="0"/>
              </a:spcAft>
              <a:buClrTx/>
              <a:buSzTx/>
              <a:buFontTx/>
              <a:buNone/>
              <a:defRPr/>
            </a:pPr>
            <a:endParaRPr lang="en-US" altLang="zh-CN" sz="1100" dirty="0" smtClean="0">
              <a:latin typeface="微软雅黑 Light" panose="020B0502040204020203" pitchFamily="34" charset="-122"/>
              <a:ea typeface="微软雅黑 Light" panose="020B0502040204020203" pitchFamily="34" charset="-122"/>
            </a:endParaRPr>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58E6889-349A-49E8-AAE1-A1FB1A7B9723}" type="slidenum">
              <a:rPr kumimoji="0" lang="zh-CN" altLang="en-US" sz="18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t>2</a:t>
            </a:fld>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905000" y="1941513"/>
            <a:ext cx="9144000" cy="2387600"/>
          </a:xfrm>
        </p:spPr>
        <p:txBody>
          <a:bodyPr anchor="b"/>
          <a:lstStyle>
            <a:lvl1pPr algn="ctr">
              <a:defRPr sz="6000" b="1">
                <a:solidFill>
                  <a:schemeClr val="bg1"/>
                </a:solidFill>
              </a:defRPr>
            </a:lvl1pPr>
          </a:lstStyle>
          <a:p>
            <a:endParaRPr lang="zh-CN" altLang="en-US" dirty="0"/>
          </a:p>
        </p:txBody>
      </p:sp>
      <p:sp>
        <p:nvSpPr>
          <p:cNvPr id="3" name="副标题 2"/>
          <p:cNvSpPr>
            <a:spLocks noGrp="1"/>
          </p:cNvSpPr>
          <p:nvPr>
            <p:ph type="subTitle" idx="1"/>
          </p:nvPr>
        </p:nvSpPr>
        <p:spPr>
          <a:xfrm>
            <a:off x="1905000" y="4421188"/>
            <a:ext cx="9144000" cy="1655762"/>
          </a:xfrm>
        </p:spPr>
        <p:txBody>
          <a:bodyPr/>
          <a:lstStyle>
            <a:lvl1pPr marL="0" indent="0" algn="ct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zh-CN" altLang="en-US"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单击此处编辑母版标题样式</a:t>
            </a:r>
            <a:endParaRPr lang="zh-CN" altLang="en-US" dirty="0"/>
          </a:p>
        </p:txBody>
      </p:sp>
      <p:sp>
        <p:nvSpPr>
          <p:cNvPr id="3" name="内容占位符 2"/>
          <p:cNvSpPr>
            <a:spLocks noGrp="1"/>
          </p:cNvSpPr>
          <p:nvPr>
            <p:ph idx="1"/>
          </p:nvPr>
        </p:nvSpPr>
        <p:spPr/>
        <p:txBody>
          <a:body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标题1">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9"/>
            <a:ext cx="10515600" cy="781095"/>
          </a:xfrm>
        </p:spPr>
        <p:txBody>
          <a:bodyPr/>
          <a:lstStyle>
            <a:lvl1pPr>
              <a:defRPr>
                <a:solidFill>
                  <a:srgbClr val="3DB39E"/>
                </a:solidFill>
              </a:defRPr>
            </a:lvl1pPr>
          </a:lstStyle>
          <a:p>
            <a:r>
              <a:rPr lang="zh-CN" altLang="en-US" smtClean="0"/>
              <a:t>单击此处编辑母版标题样式</a:t>
            </a:r>
            <a:endParaRPr lang="zh-CN" altLang="en-US"/>
          </a:p>
        </p:txBody>
      </p:sp>
      <p:grpSp>
        <p:nvGrpSpPr>
          <p:cNvPr id="7" name="组合 6"/>
          <p:cNvGrpSpPr/>
          <p:nvPr userDrawn="1"/>
        </p:nvGrpSpPr>
        <p:grpSpPr>
          <a:xfrm>
            <a:off x="10962009" y="-4963"/>
            <a:ext cx="1008000" cy="1243629"/>
            <a:chOff x="10962009" y="-4963"/>
            <a:chExt cx="1008000" cy="1243629"/>
          </a:xfrm>
        </p:grpSpPr>
        <p:sp>
          <p:nvSpPr>
            <p:cNvPr id="8" name="矩形 7"/>
            <p:cNvSpPr/>
            <p:nvPr/>
          </p:nvSpPr>
          <p:spPr>
            <a:xfrm>
              <a:off x="10969209" y="-4963"/>
              <a:ext cx="993600" cy="830165"/>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10962009" y="230666"/>
              <a:ext cx="1008000" cy="1008000"/>
              <a:chOff x="8044308" y="3488472"/>
              <a:chExt cx="1008000" cy="1008000"/>
            </a:xfrm>
          </p:grpSpPr>
          <p:sp>
            <p:nvSpPr>
              <p:cNvPr id="10" name="椭圆 9"/>
              <p:cNvSpPr/>
              <p:nvPr/>
            </p:nvSpPr>
            <p:spPr>
              <a:xfrm>
                <a:off x="8044308" y="3488472"/>
                <a:ext cx="1008000" cy="1008000"/>
              </a:xfrm>
              <a:prstGeom prst="ellipse">
                <a:avLst/>
              </a:prstGeom>
              <a:solidFill>
                <a:schemeClr val="bg1"/>
              </a:solidFill>
              <a:ln>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1" name="组合 10"/>
              <p:cNvGrpSpPr/>
              <p:nvPr/>
            </p:nvGrpSpPr>
            <p:grpSpPr>
              <a:xfrm>
                <a:off x="8110158" y="3554322"/>
                <a:ext cx="876300" cy="876300"/>
                <a:chOff x="8110158" y="3554322"/>
                <a:chExt cx="876300" cy="876300"/>
              </a:xfrm>
            </p:grpSpPr>
            <p:sp>
              <p:nvSpPr>
                <p:cNvPr id="12" name="椭圆 11"/>
                <p:cNvSpPr/>
                <p:nvPr/>
              </p:nvSpPr>
              <p:spPr>
                <a:xfrm>
                  <a:off x="8110158" y="3554322"/>
                  <a:ext cx="876300" cy="876300"/>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p:cNvPicPr>
                  <a:picLocks noChangeAspect="1"/>
                </p:cNvPicPr>
                <p:nvPr/>
              </p:nvPicPr>
              <p:blipFill>
                <a:blip r:embed="rId2" cstate="email"/>
                <a:stretch>
                  <a:fillRect/>
                </a:stretch>
              </p:blipFill>
              <p:spPr>
                <a:xfrm>
                  <a:off x="8232092" y="3758472"/>
                  <a:ext cx="632433" cy="468000"/>
                </a:xfrm>
                <a:prstGeom prst="rect">
                  <a:avLst/>
                </a:prstGeom>
              </p:spPr>
            </p:pic>
          </p:grpSp>
        </p:grpSp>
      </p:gr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标题2">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9"/>
            <a:ext cx="10515600" cy="781095"/>
          </a:xfrm>
        </p:spPr>
        <p:txBody>
          <a:bodyPr/>
          <a:lstStyle>
            <a:lvl1pPr>
              <a:defRPr>
                <a:solidFill>
                  <a:srgbClr val="3DB39E"/>
                </a:solidFill>
              </a:defRPr>
            </a:lvl1pPr>
          </a:lstStyle>
          <a:p>
            <a:r>
              <a:rPr lang="zh-CN" altLang="en-US" smtClean="0"/>
              <a:t>单击此处编辑母版标题样式</a:t>
            </a:r>
            <a:endParaRPr lang="zh-CN" altLang="en-US"/>
          </a:p>
        </p:txBody>
      </p:sp>
      <p:sp>
        <p:nvSpPr>
          <p:cNvPr id="8" name="矩形 7"/>
          <p:cNvSpPr/>
          <p:nvPr userDrawn="1"/>
        </p:nvSpPr>
        <p:spPr>
          <a:xfrm>
            <a:off x="10977231" y="-4963"/>
            <a:ext cx="993600" cy="830165"/>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4" name="组合 13"/>
          <p:cNvGrpSpPr/>
          <p:nvPr userDrawn="1"/>
        </p:nvGrpSpPr>
        <p:grpSpPr>
          <a:xfrm>
            <a:off x="10968979" y="251672"/>
            <a:ext cx="1008000" cy="1008000"/>
            <a:chOff x="8436382" y="2178535"/>
            <a:chExt cx="1008000" cy="1008000"/>
          </a:xfrm>
        </p:grpSpPr>
        <p:sp>
          <p:nvSpPr>
            <p:cNvPr id="15" name="椭圆 14"/>
            <p:cNvSpPr/>
            <p:nvPr/>
          </p:nvSpPr>
          <p:spPr>
            <a:xfrm>
              <a:off x="8436382" y="2178535"/>
              <a:ext cx="1008000" cy="1008000"/>
            </a:xfrm>
            <a:prstGeom prst="ellipse">
              <a:avLst/>
            </a:prstGeom>
            <a:solidFill>
              <a:schemeClr val="bg1"/>
            </a:solidFill>
            <a:ln>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nvSpPr>
          <p:spPr>
            <a:xfrm>
              <a:off x="8502232" y="2244385"/>
              <a:ext cx="876300" cy="876300"/>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 name="图片 16"/>
            <p:cNvPicPr>
              <a:picLocks noChangeAspect="1"/>
            </p:cNvPicPr>
            <p:nvPr/>
          </p:nvPicPr>
          <p:blipFill>
            <a:blip r:embed="rId2" cstate="email"/>
            <a:stretch>
              <a:fillRect/>
            </a:stretch>
          </p:blipFill>
          <p:spPr>
            <a:xfrm>
              <a:off x="8599561" y="2432946"/>
              <a:ext cx="681643" cy="613479"/>
            </a:xfrm>
            <a:prstGeom prst="rect">
              <a:avLst/>
            </a:prstGeom>
          </p:spPr>
        </p:pic>
      </p:gr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标题3">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9"/>
            <a:ext cx="10515600" cy="781095"/>
          </a:xfrm>
        </p:spPr>
        <p:txBody>
          <a:bodyPr/>
          <a:lstStyle>
            <a:lvl1pPr>
              <a:defRPr>
                <a:solidFill>
                  <a:srgbClr val="3DB39E"/>
                </a:solidFill>
              </a:defRPr>
            </a:lvl1pPr>
          </a:lstStyle>
          <a:p>
            <a:r>
              <a:rPr lang="zh-CN" altLang="en-US" smtClean="0"/>
              <a:t>单击此处编辑母版标题样式</a:t>
            </a:r>
            <a:endParaRPr lang="zh-CN" altLang="en-US"/>
          </a:p>
        </p:txBody>
      </p:sp>
      <p:sp>
        <p:nvSpPr>
          <p:cNvPr id="8" name="矩形 7"/>
          <p:cNvSpPr/>
          <p:nvPr/>
        </p:nvSpPr>
        <p:spPr>
          <a:xfrm>
            <a:off x="10991399" y="-4963"/>
            <a:ext cx="993600" cy="830165"/>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9" name="组合 18"/>
          <p:cNvGrpSpPr/>
          <p:nvPr userDrawn="1"/>
        </p:nvGrpSpPr>
        <p:grpSpPr>
          <a:xfrm>
            <a:off x="10984199" y="241039"/>
            <a:ext cx="1008000" cy="1008000"/>
            <a:chOff x="7998232" y="5119020"/>
            <a:chExt cx="1008000" cy="1008000"/>
          </a:xfrm>
        </p:grpSpPr>
        <p:sp>
          <p:nvSpPr>
            <p:cNvPr id="20" name="椭圆 19"/>
            <p:cNvSpPr/>
            <p:nvPr/>
          </p:nvSpPr>
          <p:spPr>
            <a:xfrm>
              <a:off x="7998232" y="5119020"/>
              <a:ext cx="1008000" cy="1008000"/>
            </a:xfrm>
            <a:prstGeom prst="ellipse">
              <a:avLst/>
            </a:prstGeom>
            <a:solidFill>
              <a:schemeClr val="bg1"/>
            </a:solidFill>
            <a:ln>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椭圆 20"/>
            <p:cNvSpPr/>
            <p:nvPr/>
          </p:nvSpPr>
          <p:spPr>
            <a:xfrm>
              <a:off x="8064082" y="5195503"/>
              <a:ext cx="876300" cy="876300"/>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2" name="图片 21"/>
            <p:cNvPicPr>
              <a:picLocks noChangeAspect="1"/>
            </p:cNvPicPr>
            <p:nvPr/>
          </p:nvPicPr>
          <p:blipFill>
            <a:blip r:embed="rId2" cstate="email"/>
            <a:stretch>
              <a:fillRect/>
            </a:stretch>
          </p:blipFill>
          <p:spPr>
            <a:xfrm>
              <a:off x="8196232" y="5239074"/>
              <a:ext cx="612000" cy="789158"/>
            </a:xfrm>
            <a:prstGeom prst="rect">
              <a:avLst/>
            </a:prstGeom>
          </p:spPr>
        </p:pic>
      </p:gr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标题4">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9"/>
            <a:ext cx="10515600" cy="781095"/>
          </a:xfrm>
        </p:spPr>
        <p:txBody>
          <a:bodyPr/>
          <a:lstStyle>
            <a:lvl1pPr>
              <a:defRPr>
                <a:solidFill>
                  <a:srgbClr val="3DB39E"/>
                </a:solidFill>
              </a:defRPr>
            </a:lvl1pPr>
          </a:lstStyle>
          <a:p>
            <a:r>
              <a:rPr lang="zh-CN" altLang="en-US" smtClean="0"/>
              <a:t>单击此处编辑母版标题样式</a:t>
            </a:r>
            <a:endParaRPr lang="zh-CN" altLang="en-US"/>
          </a:p>
        </p:txBody>
      </p:sp>
      <p:sp>
        <p:nvSpPr>
          <p:cNvPr id="8" name="矩形 7"/>
          <p:cNvSpPr/>
          <p:nvPr/>
        </p:nvSpPr>
        <p:spPr>
          <a:xfrm>
            <a:off x="10985251" y="-4334"/>
            <a:ext cx="993600" cy="830165"/>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4" name="组合 13"/>
          <p:cNvGrpSpPr/>
          <p:nvPr userDrawn="1"/>
        </p:nvGrpSpPr>
        <p:grpSpPr>
          <a:xfrm>
            <a:off x="10970261" y="257663"/>
            <a:ext cx="1008000" cy="1008000"/>
            <a:chOff x="6620434" y="1471906"/>
            <a:chExt cx="1008000" cy="1008000"/>
          </a:xfrm>
        </p:grpSpPr>
        <p:sp>
          <p:nvSpPr>
            <p:cNvPr id="15" name="椭圆 14"/>
            <p:cNvSpPr/>
            <p:nvPr/>
          </p:nvSpPr>
          <p:spPr>
            <a:xfrm>
              <a:off x="6620434" y="1471906"/>
              <a:ext cx="1008000" cy="1008000"/>
            </a:xfrm>
            <a:prstGeom prst="ellipse">
              <a:avLst/>
            </a:prstGeom>
            <a:solidFill>
              <a:schemeClr val="bg1"/>
            </a:solidFill>
            <a:ln>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6" name="组合 15"/>
            <p:cNvGrpSpPr/>
            <p:nvPr/>
          </p:nvGrpSpPr>
          <p:grpSpPr>
            <a:xfrm>
              <a:off x="6686284" y="1537756"/>
              <a:ext cx="876300" cy="876300"/>
              <a:chOff x="6787469" y="2184355"/>
              <a:chExt cx="876300" cy="876300"/>
            </a:xfrm>
          </p:grpSpPr>
          <p:sp>
            <p:nvSpPr>
              <p:cNvPr id="17" name="椭圆 16"/>
              <p:cNvSpPr/>
              <p:nvPr/>
            </p:nvSpPr>
            <p:spPr>
              <a:xfrm>
                <a:off x="6787469" y="2184355"/>
                <a:ext cx="876300" cy="876300"/>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8" name="图片 17"/>
              <p:cNvPicPr>
                <a:picLocks noChangeAspect="1"/>
              </p:cNvPicPr>
              <p:nvPr/>
            </p:nvPicPr>
            <p:blipFill>
              <a:blip r:embed="rId2" cstate="email"/>
              <a:stretch>
                <a:fillRect/>
              </a:stretch>
            </p:blipFill>
            <p:spPr>
              <a:xfrm>
                <a:off x="6997019" y="2279604"/>
                <a:ext cx="457201" cy="762002"/>
              </a:xfrm>
              <a:prstGeom prst="rect">
                <a:avLst/>
              </a:prstGeom>
            </p:spPr>
          </p:pic>
        </p:grpSp>
      </p:gr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7" name="圆角矩形 6"/>
          <p:cNvSpPr/>
          <p:nvPr userDrawn="1"/>
        </p:nvSpPr>
        <p:spPr>
          <a:xfrm>
            <a:off x="11366495" y="6430912"/>
            <a:ext cx="468000" cy="216000"/>
          </a:xfrm>
          <a:prstGeom prst="roundRect">
            <a:avLst/>
          </a:prstGeom>
          <a:solidFill>
            <a:srgbClr val="3DB39E"/>
          </a:solidFill>
          <a:ln>
            <a:solidFill>
              <a:srgbClr val="3DB3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iming>
    <p:tnLst>
      <p:par>
        <p:cTn id="1" dur="indefinite" restart="never" nodeType="tmRoot"/>
      </p:par>
    </p:tnLst>
  </p:timing>
  <p:hf hdr="0"/>
  <p:txStyles>
    <p:titleStyle>
      <a:lvl1pPr algn="l" defTabSz="914400" rtl="0" eaLnBrk="1" latinLnBrk="0" hangingPunct="1">
        <a:lnSpc>
          <a:spcPct val="90000"/>
        </a:lnSpc>
        <a:spcBef>
          <a:spcPct val="0"/>
        </a:spcBef>
        <a:buNone/>
        <a:defRPr sz="4400" kern="1200">
          <a:solidFill>
            <a:schemeClr val="tx1"/>
          </a:solidFill>
          <a:latin typeface="微软雅黑 Light" panose="020B0502040204020203" pitchFamily="34" charset="-122"/>
          <a:ea typeface="微软雅黑 Light" panose="020B0502040204020203" pitchFamily="34"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Light" panose="020B0502040204020203" pitchFamily="34" charset="-122"/>
          <a:ea typeface="微软雅黑 Light" panose="020B0502040204020203"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Light" panose="020B0502040204020203" pitchFamily="34" charset="-122"/>
          <a:ea typeface="微软雅黑 Light" panose="020B0502040204020203"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Light" panose="020B0502040204020203" pitchFamily="34" charset="-122"/>
          <a:ea typeface="微软雅黑 Light" panose="020B0502040204020203"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Light" panose="020B0502040204020203" pitchFamily="34" charset="-122"/>
          <a:ea typeface="微软雅黑 Light" panose="020B0502040204020203"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Light" panose="020B0502040204020203" pitchFamily="34" charset="-122"/>
          <a:ea typeface="微软雅黑 Light" panose="020B0502040204020203"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260409" y="1694118"/>
            <a:ext cx="6264696" cy="3351046"/>
          </a:xfrm>
          <a:prstGeom prst="rect">
            <a:avLst/>
          </a:prstGeom>
          <a:noFill/>
        </p:spPr>
        <p:txBody>
          <a:bodyPr wrap="square" rtlCol="0">
            <a:spAutoFit/>
          </a:bodyPr>
          <a:lstStyle/>
          <a:p>
            <a:pPr marL="342900" lvl="0" indent="-342900">
              <a:lnSpc>
                <a:spcPct val="150000"/>
              </a:lnSpc>
              <a:buFont typeface="Arial" panose="020B0604020202020204" pitchFamily="34" charset="0"/>
              <a:buChar char="•"/>
              <a:defRPr/>
            </a:pPr>
            <a:r>
              <a:rPr lang="zh-CN" altLang="en-US" sz="2400" dirty="0">
                <a:solidFill>
                  <a:prstClr val="black"/>
                </a:solidFill>
                <a:latin typeface="微软雅黑 Light" panose="020B0502040204020203" pitchFamily="34" charset="-122"/>
                <a:ea typeface="微软雅黑 Light" panose="020B0502040204020203" pitchFamily="34" charset="-122"/>
                <a:cs typeface="微软雅黑 Light" panose="020B0502040204020203" pitchFamily="34" charset="-122"/>
              </a:rPr>
              <a:t>得益于开源运动的蓬勃发展，众多公司、团队或者个人通过开源的方式向技术社区贡献了许多优秀的开源项目，这一方面大大促进了整体技术的发展，另一方面大大减轻了中小公司和团队在技术方面的投入压力，让团队能够更加聚焦于业务</a:t>
            </a:r>
            <a:r>
              <a:rPr lang="zh-CN" altLang="en-US" sz="2400" dirty="0" smtClean="0">
                <a:solidFill>
                  <a:prstClr val="black"/>
                </a:solidFill>
                <a:latin typeface="微软雅黑 Light" panose="020B0502040204020203" pitchFamily="34" charset="-122"/>
                <a:ea typeface="微软雅黑 Light" panose="020B0502040204020203" pitchFamily="34" charset="-122"/>
                <a:cs typeface="微软雅黑 Light" panose="020B0502040204020203" pitchFamily="34" charset="-122"/>
              </a:rPr>
              <a:t>。</a:t>
            </a:r>
            <a:endParaRPr lang="zh-CN" altLang="en-US" sz="2400" dirty="0">
              <a:solidFill>
                <a:prstClr val="black"/>
              </a:solidFill>
              <a:latin typeface="微软雅黑 Light" panose="020B0502040204020203" pitchFamily="34" charset="-122"/>
              <a:ea typeface="微软雅黑 Light" panose="020B0502040204020203" pitchFamily="34" charset="-122"/>
              <a:cs typeface="微软雅黑 Light" panose="020B0502040204020203" pitchFamily="34" charset="-122"/>
            </a:endParaRPr>
          </a:p>
        </p:txBody>
      </p:sp>
      <p:sp>
        <p:nvSpPr>
          <p:cNvPr id="3" name="文本框 2"/>
          <p:cNvSpPr txBox="1"/>
          <p:nvPr/>
        </p:nvSpPr>
        <p:spPr>
          <a:xfrm>
            <a:off x="6600056" y="2852936"/>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p:pic>
        <p:nvPicPr>
          <p:cNvPr id="2" name="图片 1"/>
          <p:cNvPicPr>
            <a:picLocks noChangeAspect="1"/>
          </p:cNvPicPr>
          <p:nvPr/>
        </p:nvPicPr>
        <p:blipFill>
          <a:blip r:embed="rId3" cstate="email"/>
          <a:stretch>
            <a:fillRect/>
          </a:stretch>
        </p:blipFill>
        <p:spPr>
          <a:xfrm>
            <a:off x="6525105" y="1719547"/>
            <a:ext cx="5666895" cy="3908640"/>
          </a:xfrm>
          <a:prstGeom prst="rect">
            <a:avLst/>
          </a:prstGeom>
        </p:spPr>
      </p:pic>
      <p:sp>
        <p:nvSpPr>
          <p:cNvPr id="8" name="标题 8"/>
          <p:cNvSpPr txBox="1"/>
          <p:nvPr/>
        </p:nvSpPr>
        <p:spPr>
          <a:xfrm>
            <a:off x="911424" y="579766"/>
            <a:ext cx="10515600" cy="78109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微软雅黑 Light" panose="020B0502040204020203" pitchFamily="34" charset="-122"/>
                <a:ea typeface="微软雅黑 Light" panose="020B0502040204020203" pitchFamily="34" charset="-122"/>
                <a:cs typeface="+mj-cs"/>
              </a:defRPr>
            </a:lvl1pPr>
          </a:lstStyle>
          <a:p>
            <a:pPr lvl="0">
              <a:defRPr/>
            </a:pPr>
            <a:r>
              <a:rPr lang="zh-CN" altLang="en-US" sz="3200" b="1" dirty="0">
                <a:solidFill>
                  <a:srgbClr val="942124"/>
                </a:solidFill>
              </a:rPr>
              <a:t>利用开源社区进行项目学习</a:t>
            </a:r>
            <a:endParaRPr kumimoji="0" lang="en-US" altLang="zh-CN" sz="3200" b="1" i="0" u="none" strike="noStrike" kern="1200" cap="none" spc="0" normalizeH="0" baseline="0" noProof="0" dirty="0" smtClean="0">
              <a:ln>
                <a:noFill/>
              </a:ln>
              <a:solidFill>
                <a:srgbClr val="942124"/>
              </a:solidFill>
              <a:effectLst/>
              <a:uLnTx/>
              <a:uFillTx/>
              <a:latin typeface="微软雅黑 Light" panose="020B0502040204020203" pitchFamily="34" charset="-122"/>
              <a:ea typeface="微软雅黑 Light" panose="020B0502040204020203" pitchFamily="34" charset="-122"/>
              <a:cs typeface="+mj-cs"/>
            </a:endParaRPr>
          </a:p>
        </p:txBody>
      </p:sp>
      <p:sp>
        <p:nvSpPr>
          <p:cNvPr id="9" name="矩形 28"/>
          <p:cNvSpPr/>
          <p:nvPr/>
        </p:nvSpPr>
        <p:spPr>
          <a:xfrm>
            <a:off x="-18898" y="671163"/>
            <a:ext cx="510214" cy="598302"/>
          </a:xfrm>
          <a:prstGeom prst="rect">
            <a:avLst/>
          </a:prstGeom>
          <a:solidFill>
            <a:srgbClr val="942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697119" y="1556792"/>
            <a:ext cx="9933666" cy="5567037"/>
          </a:xfrm>
          <a:prstGeom prst="rect">
            <a:avLst/>
          </a:prstGeom>
          <a:noFill/>
        </p:spPr>
        <p:txBody>
          <a:bodyPr wrap="square" rtlCol="0">
            <a:spAutoFit/>
          </a:bodyPr>
          <a:lstStyle/>
          <a:p>
            <a:pPr marL="342900" lvl="0" indent="-342900">
              <a:lnSpc>
                <a:spcPct val="150000"/>
              </a:lnSpc>
              <a:buFont typeface="Arial" panose="020B0604020202020204" pitchFamily="34" charset="0"/>
              <a:buChar char="•"/>
              <a:defRPr/>
            </a:pPr>
            <a:r>
              <a:rPr lang="zh-CN" altLang="en-US" sz="2400" dirty="0">
                <a:solidFill>
                  <a:prstClr val="black"/>
                </a:solidFill>
                <a:latin typeface="微软雅黑 Light" panose="020B0502040204020203" pitchFamily="34" charset="-122"/>
                <a:ea typeface="微软雅黑 Light" panose="020B0502040204020203" pitchFamily="34" charset="-122"/>
                <a:cs typeface="微软雅黑 Light" panose="020B0502040204020203" pitchFamily="34" charset="-122"/>
              </a:rPr>
              <a:t>开源项目对团队和业务有很大好处，但对于技术人员来说，如果只是简单地采取“拿来主义”，那它就变成一个陷阱：看似很快地用开源项目实现了需求，但自己的技术水平并没有什么提升，甚至可能出现看起来用了很多开源项目，知道很多项目名称，但技术水平止步不前的窘境。</a:t>
            </a:r>
          </a:p>
          <a:p>
            <a:pPr marL="342900" lvl="0" indent="-342900">
              <a:lnSpc>
                <a:spcPct val="150000"/>
              </a:lnSpc>
              <a:buFont typeface="Arial" panose="020B0604020202020204" pitchFamily="34" charset="0"/>
              <a:buChar char="•"/>
              <a:defRPr/>
            </a:pPr>
            <a:r>
              <a:rPr lang="zh-CN" altLang="en-US" sz="2400" dirty="0">
                <a:solidFill>
                  <a:prstClr val="black"/>
                </a:solidFill>
                <a:latin typeface="微软雅黑 Light" panose="020B0502040204020203" pitchFamily="34" charset="-122"/>
                <a:ea typeface="微软雅黑 Light" panose="020B0502040204020203" pitchFamily="34" charset="-122"/>
                <a:cs typeface="微软雅黑 Light" panose="020B0502040204020203" pitchFamily="34" charset="-122"/>
              </a:rPr>
              <a:t>因此，对于开源项目，不能简单地采取“拿来主义”，而要比较深入地去学习，做到“知其然，知其所以然”。这一方面是为了更好地应用这些开源项目；另一方面是为了通过学习优秀的开源项目提升自己的能力。</a:t>
            </a:r>
          </a:p>
          <a:p>
            <a:pPr marL="914400" marR="0" lvl="1" indent="-457200" algn="l" defTabSz="914400" rtl="0" eaLnBrk="1" fontAlgn="auto" latinLnBrk="0" hangingPunct="1">
              <a:lnSpc>
                <a:spcPct val="150000"/>
              </a:lnSpc>
              <a:spcBef>
                <a:spcPts val="0"/>
              </a:spcBef>
              <a:spcAft>
                <a:spcPts val="0"/>
              </a:spcAft>
              <a:buClr>
                <a:prstClr val="black"/>
              </a:buClr>
              <a:buSzTx/>
              <a:buFont typeface="+mj-lt"/>
              <a:buAutoNum type="arabicPeriod"/>
              <a:defRPr/>
            </a:pPr>
            <a:endParaRPr kumimoji="0" lang="en-US" altLang="zh-CN" sz="2400" b="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微软雅黑 Light" panose="020B0502040204020203" pitchFamily="34" charset="-122"/>
            </a:endParaRPr>
          </a:p>
        </p:txBody>
      </p:sp>
      <p:sp>
        <p:nvSpPr>
          <p:cNvPr id="11" name="矩形 28"/>
          <p:cNvSpPr/>
          <p:nvPr/>
        </p:nvSpPr>
        <p:spPr>
          <a:xfrm>
            <a:off x="-18898" y="671163"/>
            <a:ext cx="510214" cy="598302"/>
          </a:xfrm>
          <a:prstGeom prst="rect">
            <a:avLst/>
          </a:prstGeom>
          <a:solidFill>
            <a:srgbClr val="942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自定义 1">
      <a:dk1>
        <a:sysClr val="windowText" lastClr="000000"/>
      </a:dk1>
      <a:lt1>
        <a:sysClr val="window" lastClr="C7EDCC"/>
      </a:lt1>
      <a:dk2>
        <a:srgbClr val="44546A"/>
      </a:dk2>
      <a:lt2>
        <a:srgbClr val="E7E6E6"/>
      </a:lt2>
      <a:accent1>
        <a:srgbClr val="11B59A"/>
      </a:accent1>
      <a:accent2>
        <a:srgbClr val="ED7D31"/>
      </a:accent2>
      <a:accent3>
        <a:srgbClr val="A5A5A5"/>
      </a:accent3>
      <a:accent4>
        <a:srgbClr val="FFC000"/>
      </a:accent4>
      <a:accent5>
        <a:srgbClr val="3DB39E"/>
      </a:accent5>
      <a:accent6>
        <a:srgbClr val="70AD47"/>
      </a:accent6>
      <a:hlink>
        <a:srgbClr val="3DB39E"/>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C7EDCC"/>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1489</TotalTime>
  <Words>216</Words>
  <Application>Microsoft Office PowerPoint</Application>
  <PresentationFormat>自定义</PresentationFormat>
  <Paragraphs>7</Paragraphs>
  <Slides>2</Slides>
  <Notes>2</Notes>
  <HiddenSlides>0</HiddenSlides>
  <MMClips>0</MMClips>
  <ScaleCrop>false</ScaleCrop>
  <HeadingPairs>
    <vt:vector size="4" baseType="variant">
      <vt:variant>
        <vt:lpstr>主题</vt:lpstr>
      </vt:variant>
      <vt:variant>
        <vt:i4>1</vt:i4>
      </vt:variant>
      <vt:variant>
        <vt:lpstr>幻灯片标题</vt:lpstr>
      </vt:variant>
      <vt:variant>
        <vt:i4>2</vt:i4>
      </vt:variant>
    </vt:vector>
  </HeadingPairs>
  <TitlesOfParts>
    <vt:vector size="3" baseType="lpstr">
      <vt:lpstr>Office 主题</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byr</dc:creator>
  <cp:lastModifiedBy>陈艳宁</cp:lastModifiedBy>
  <cp:revision>14</cp:revision>
  <dcterms:created xsi:type="dcterms:W3CDTF">2018-03-13T05:45:00Z</dcterms:created>
  <dcterms:modified xsi:type="dcterms:W3CDTF">2020-01-13T05:57:24Z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2052-10.1.0.7346</vt:lpwstr>
  </property>
</Properties>
</file>