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8" r:id="rId2"/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892" autoAdjust="0"/>
    <p:restoredTop sz="77309" autoAdjust="0"/>
  </p:normalViewPr>
  <p:slideViewPr>
    <p:cSldViewPr snapToGrid="0">
      <p:cViewPr>
        <p:scale>
          <a:sx n="90" d="100"/>
          <a:sy n="90" d="100"/>
        </p:scale>
        <p:origin x="36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74B68F-3343-4079-83A4-E4CC5AA8C0C6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34D1EB-BB25-4459-9B06-B0B341C6B01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2622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lnSpc>
                <a:spcPct val="150000"/>
              </a:lnSpc>
              <a:buClr>
                <a:srgbClr val="3BBC5D"/>
              </a:buClr>
              <a:buFont typeface="Wingdings" panose="05000000000000000000" pitchFamily="2" charset="2"/>
              <a:buChar char="l"/>
            </a:pP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在分析代码写好后，运行后发现在“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Output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“中出现报错信息，这种情况也就是我们俗称的“程序出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Bug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了”，它们会阻止我们的程序继续运行。</a:t>
            </a: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342900" indent="-342900">
              <a:lnSpc>
                <a:spcPct val="150000"/>
              </a:lnSpc>
              <a:buClr>
                <a:srgbClr val="3BBC5D"/>
              </a:buClr>
              <a:buFont typeface="Wingdings" panose="05000000000000000000" pitchFamily="2" charset="2"/>
              <a:buChar char="l"/>
            </a:pP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程序员的能力不仅体现在编写一段完整的代码，也包括在程序出现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Bug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后对代码的精准的调试和修改（即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debug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）。尤其是当我们的代码越来越庞大和复杂之后，我们会需要花更多的时间和精力来进行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debug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。</a:t>
            </a: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342900" indent="-342900">
              <a:lnSpc>
                <a:spcPct val="150000"/>
              </a:lnSpc>
              <a:buClr>
                <a:srgbClr val="3BBC5D"/>
              </a:buClr>
              <a:buFont typeface="Wingdings" panose="05000000000000000000" pitchFamily="2" charset="2"/>
              <a:buChar char="l"/>
            </a:pP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代码的执行通常由两个部分组成，编译和运行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.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在代码运行之前，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Python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解释器会对代码进行</a:t>
            </a:r>
            <a:r>
              <a:rPr lang="zh-CN" altLang="en-US" sz="1100" b="1" dirty="0" smtClean="0">
                <a:solidFill>
                  <a:srgbClr val="942124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编译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，并检测其中的错误，如果解释器遇到了不符合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Python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语言规则的代码，则会停止编译并返回错误信息，这种错误被称为语法错误。</a:t>
            </a: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相较于语法错误，异常比较难发现，因为它只在代码</a:t>
            </a:r>
            <a:r>
              <a:rPr lang="zh-CN" altLang="en-US" sz="1100" b="1" dirty="0" smtClean="0">
                <a:solidFill>
                  <a:srgbClr val="942124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运行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时才会发生，如类型错误、数值错误、索引错误和属性错误等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>
                <a:solidFill>
                  <a:prstClr val="black"/>
                </a:solidFill>
              </a:rPr>
              <a:t>1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Java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把所有非正常情况分成两种：</a:t>
            </a:r>
            <a:r>
              <a:rPr lang="zh-CN" alt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异常</a:t>
            </a:r>
            <a:r>
              <a:rPr lang="en-US" altLang="zh-CN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(Exception)</a:t>
            </a:r>
            <a:r>
              <a:rPr lang="zh-CN" alt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和错误</a:t>
            </a:r>
            <a:r>
              <a:rPr lang="en-US" altLang="zh-CN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(Error)</a:t>
            </a:r>
            <a:r>
              <a:rPr lang="zh-CN" alt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，它们都是继承</a:t>
            </a:r>
            <a:r>
              <a:rPr lang="en-US" altLang="zh-CN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Throwable</a:t>
            </a:r>
            <a:r>
              <a:rPr lang="zh-CN" alt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父类</a:t>
            </a:r>
            <a:endParaRPr lang="en-US" altLang="zh-CN" sz="1200" b="1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200" b="1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而</a:t>
            </a:r>
            <a:r>
              <a:rPr lang="en-US" altLang="zh-CN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Python</a:t>
            </a:r>
            <a:r>
              <a:rPr lang="zh-CN" alt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是根类是 </a:t>
            </a:r>
            <a:r>
              <a:rPr lang="en-US" altLang="zh-CN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BaseException</a:t>
            </a:r>
            <a:r>
              <a:rPr lang="zh-CN" alt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，并且错误包含在异常基类里，但是概念上还是称运行时的为异常，编译时为错误。</a:t>
            </a:r>
            <a:endParaRPr lang="en-US" altLang="zh-CN" sz="1200" b="1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200" b="1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从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Exception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的层级结构来看，</a:t>
            </a:r>
            <a:r>
              <a:rPr lang="en-US" altLang="zh-CN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BaseException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是最基础的异常类，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Exception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继承了它。</a:t>
            </a:r>
            <a:r>
              <a:rPr lang="en-US" altLang="zh-CN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BaseException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除了包含所有的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Exception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外还包含了</a:t>
            </a:r>
            <a:r>
              <a:rPr lang="en-US" altLang="zh-CN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SystemExit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</a:t>
            </a:r>
            <a:r>
              <a:rPr lang="en-US" altLang="zh-CN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KeyboardInterrupt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和</a:t>
            </a:r>
            <a:r>
              <a:rPr lang="en-US" altLang="zh-CN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GeneratorExit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三个异常。</a:t>
            </a:r>
          </a:p>
          <a:p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在捕获所有异常时更应该使用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Exception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而不是</a:t>
            </a:r>
            <a:r>
              <a:rPr lang="en-US" altLang="zh-CN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BaseException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，因为另外三个异常属于更高级别的异常，合理的做法应该是交给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Python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的解释器处理。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>
                <a:solidFill>
                  <a:prstClr val="black"/>
                </a:solidFill>
              </a:rPr>
              <a:t>2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我们在定义字符串变量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`path`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时，由于缺少了结尾的单引号，导致了语法错误。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`File`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和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`line`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分别表示出现错误的代码所在文件和在该文件中的行数，由于该例是在</a:t>
            </a:r>
            <a:r>
              <a:rPr lang="en-US" altLang="zh-CN" sz="1100" dirty="0" err="1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Jupyter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Notebook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中输入的，所以文件名为“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ipython-input-4-7870977084df”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，而不是某一个具体的文件名。在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`csv`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下有一个箭头，指出了导致错误的位置。并且在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</a:t>
            </a:r>
            <a:r>
              <a:rPr lang="en-US" altLang="zh-CN" sz="1100" dirty="0" err="1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SyntaxError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所在行显示了具体的语法错误信息，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`EOL`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表示“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end of line”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，即行结束，上例的报错信息为“在扫描字符串字面量时行结束”。</a:t>
            </a: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>
                <a:solidFill>
                  <a:prstClr val="black"/>
                </a:solidFill>
              </a:rPr>
              <a:t>3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在上面的例子中，我们在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`for`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循环中放入了两个缩进量不同的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`print </a:t>
            </a:r>
            <a:r>
              <a:rPr lang="en-US" altLang="zh-CN" sz="1100" dirty="0" err="1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num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，第二个比第一个多缩进了一个空格，导致了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</a:t>
            </a:r>
            <a:r>
              <a:rPr lang="en-US" altLang="zh-CN" sz="1100" dirty="0" err="1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IndentationError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，即缩进错误。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</a:t>
            </a:r>
            <a:r>
              <a:rPr lang="en-US" altLang="zh-CN" sz="1100" dirty="0" err="1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IndentationError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也是一种语法错误，在我们的代码块缩进不一致（如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`for`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循环中的代码块），将会出现这一类错误。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python里不能用括号来表示语句块，也不能用开始/结束标志符来表示，而是靠缩进来表示，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>
                <a:solidFill>
                  <a:prstClr val="black"/>
                </a:solidFill>
              </a:rPr>
              <a:t>4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>
                <a:solidFill>
                  <a:prstClr val="black"/>
                </a:solidFill>
              </a:rPr>
              <a:t>5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89024-30F1-4942-90C5-36CC57C439C9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2BD2-C6CA-4B61-A621-F9C45682FE6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89024-30F1-4942-90C5-36CC57C439C9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2BD2-C6CA-4B61-A621-F9C45682FE6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89024-30F1-4942-90C5-36CC57C439C9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2BD2-C6CA-4B61-A621-F9C45682FE6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89024-30F1-4942-90C5-36CC57C439C9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2BD2-C6CA-4B61-A621-F9C45682FE6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89024-30F1-4942-90C5-36CC57C439C9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2BD2-C6CA-4B61-A621-F9C45682FE6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89024-30F1-4942-90C5-36CC57C439C9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2BD2-C6CA-4B61-A621-F9C45682FE6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89024-30F1-4942-90C5-36CC57C439C9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2BD2-C6CA-4B61-A621-F9C45682FE6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89024-30F1-4942-90C5-36CC57C439C9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2BD2-C6CA-4B61-A621-F9C45682FE6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89024-30F1-4942-90C5-36CC57C439C9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2BD2-C6CA-4B61-A621-F9C45682FE6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89024-30F1-4942-90C5-36CC57C439C9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2BD2-C6CA-4B61-A621-F9C45682FE6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89024-30F1-4942-90C5-36CC57C439C9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2BD2-C6CA-4B61-A621-F9C45682FE6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89024-30F1-4942-90C5-36CC57C439C9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F42BD2-C6CA-4B61-A621-F9C45682FE6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文本框 5"/>
          <p:cNvSpPr txBox="1"/>
          <p:nvPr/>
        </p:nvSpPr>
        <p:spPr>
          <a:xfrm>
            <a:off x="953786" y="709485"/>
            <a:ext cx="3414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错误类型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1316" y="1628800"/>
            <a:ext cx="11191170" cy="2239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zh-CN" sz="2400" dirty="0"/>
              <a:t>单元测试（</a:t>
            </a:r>
            <a:r>
              <a:rPr lang="en-US" altLang="zh-CN" sz="2400" dirty="0"/>
              <a:t>unit testing</a:t>
            </a:r>
            <a:r>
              <a:rPr lang="zh-CN" altLang="zh-CN" sz="2400" dirty="0"/>
              <a:t>），是指对软件中的最小可测试单元进行检查和验证。对于单元测试中单元的含义，一般来说，要根据实际情况去判定其具体含义。</a:t>
            </a:r>
            <a:r>
              <a:rPr lang="en-US" altLang="zh-CN" sz="2400" dirty="0"/>
              <a:t>Python</a:t>
            </a:r>
            <a:r>
              <a:rPr lang="zh-CN" altLang="zh-CN" sz="2400" dirty="0"/>
              <a:t>中，我们通过单元测试对一个模块、一个函数或者一个类进行正确性检验的测试工作。</a:t>
            </a:r>
            <a:endParaRPr lang="en-US" altLang="zh-CN" sz="2400" dirty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3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>
                <a:solidFill>
                  <a:srgbClr val="942124"/>
                </a:solidFill>
                <a:cs typeface="+mn-cs"/>
              </a:rPr>
              <a:t>单元测试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19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文本框 5"/>
          <p:cNvSpPr txBox="1"/>
          <p:nvPr/>
        </p:nvSpPr>
        <p:spPr>
          <a:xfrm>
            <a:off x="953786" y="709485"/>
            <a:ext cx="3414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错误类型</a:t>
            </a:r>
          </a:p>
        </p:txBody>
      </p:sp>
      <p:sp>
        <p:nvSpPr>
          <p:cNvPr id="13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>
                <a:solidFill>
                  <a:srgbClr val="942124"/>
                </a:solidFill>
                <a:cs typeface="+mn-cs"/>
              </a:rPr>
              <a:t>运行单元测试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19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15" name="TextBox 17"/>
          <p:cNvSpPr txBox="1"/>
          <p:nvPr/>
        </p:nvSpPr>
        <p:spPr>
          <a:xfrm>
            <a:off x="957368" y="1772816"/>
            <a:ext cx="775069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400" dirty="0"/>
              <a:t>在编写好单元测试之后，我们就可以运行单元测试了。最简单的运行方式是在</a:t>
            </a:r>
            <a:r>
              <a:rPr lang="en-US" altLang="zh-CN" sz="2400" dirty="0"/>
              <a:t>mydict_test.py</a:t>
            </a:r>
            <a:r>
              <a:rPr lang="zh-CN" altLang="zh-CN" sz="2400" dirty="0"/>
              <a:t>的最后加上两行代码，因为这样可以一次批量运行很多单元测试，并且有很多工具可以自动运行这些单元测试。</a:t>
            </a:r>
          </a:p>
          <a:p>
            <a:r>
              <a:rPr lang="zh-CN" altLang="zh-CN" sz="2400" dirty="0"/>
              <a:t>单元测试可以有效地测试某个程序模块的行为，是未来重构代码的保证。在进行单元测试时，单元测试的测试用例要覆盖常用的输入组合、边界条件和异常。</a:t>
            </a:r>
            <a:endParaRPr lang="en-US" altLang="zh-CN" sz="2400" dirty="0">
              <a:solidFill>
                <a:srgbClr val="942124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文本框 5"/>
          <p:cNvSpPr txBox="1"/>
          <p:nvPr/>
        </p:nvSpPr>
        <p:spPr>
          <a:xfrm>
            <a:off x="953786" y="709485"/>
            <a:ext cx="3414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语法错误</a:t>
            </a:r>
            <a:endParaRPr lang="zh-CN" altLang="en-US" sz="2800" dirty="0">
              <a:solidFill>
                <a:prstClr val="white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91316" y="1907022"/>
            <a:ext cx="11191170" cy="1135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在写的单元测试中需要给指定的对象打补丁，用来断言它们在测试中的期望行为，如断言被调用时的参数个数，访问指定的属性等。</a:t>
            </a:r>
            <a:endParaRPr lang="en-US" altLang="zh-CN" sz="2400" dirty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1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>
                <a:solidFill>
                  <a:srgbClr val="942124"/>
                </a:solidFill>
                <a:cs typeface="+mn-cs"/>
              </a:rPr>
              <a:t>在单元测试中给对象打补丁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13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文本框 5"/>
          <p:cNvSpPr txBox="1"/>
          <p:nvPr/>
        </p:nvSpPr>
        <p:spPr>
          <a:xfrm>
            <a:off x="953786" y="709485"/>
            <a:ext cx="3414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语法错误</a:t>
            </a:r>
            <a:endParaRPr lang="zh-CN" altLang="en-US" sz="2800" dirty="0">
              <a:solidFill>
                <a:prstClr val="white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91316" y="1907022"/>
            <a:ext cx="11191170" cy="2243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当我们想写一个用于准确判断某个异常是否被抛出的测试用例时，可以使用</a:t>
            </a:r>
            <a:r>
              <a:rPr lang="en-US" altLang="zh-CN" sz="2400" dirty="0" err="1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assertRaise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()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方法。</a:t>
            </a:r>
          </a:p>
          <a:p>
            <a:pPr marL="342900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altLang="zh-CN" sz="2400" dirty="0" err="1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assertRaises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()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方法为测试异常是否存在提供了一个简便方法，它会处理所有细节。</a:t>
            </a:r>
          </a:p>
        </p:txBody>
      </p:sp>
      <p:sp>
        <p:nvSpPr>
          <p:cNvPr id="11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>
                <a:solidFill>
                  <a:srgbClr val="942124"/>
                </a:solidFill>
                <a:cs typeface="+mn-cs"/>
              </a:rPr>
              <a:t>测试异常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13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文本框 5"/>
          <p:cNvSpPr txBox="1"/>
          <p:nvPr/>
        </p:nvSpPr>
        <p:spPr>
          <a:xfrm>
            <a:off x="953786" y="709485"/>
            <a:ext cx="3414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语法错误</a:t>
            </a:r>
            <a:endParaRPr lang="zh-CN" altLang="en-US" sz="2800" dirty="0">
              <a:solidFill>
                <a:prstClr val="white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91316" y="1907022"/>
            <a:ext cx="11191170" cy="1689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我们需要将测试内容以备注的形式添加至文档测试代码中。测试内容也就是测试场景，是测试文档中最为重要的部分。我们需要说明在此次测试中测试的内容，测试的方法，采用的测试场景，是否符合测试预期，测试的结果如何。</a:t>
            </a:r>
            <a:endParaRPr lang="en-US" altLang="zh-CN" sz="2400" dirty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1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>
                <a:solidFill>
                  <a:srgbClr val="942124"/>
                </a:solidFill>
                <a:cs typeface="+mn-cs"/>
              </a:rPr>
              <a:t>文档测试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13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2157</TotalTime>
  <Words>872</Words>
  <Application>Microsoft Office PowerPoint</Application>
  <PresentationFormat>自定义</PresentationFormat>
  <Paragraphs>37</Paragraphs>
  <Slides>5</Slides>
  <Notes>5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byr</dc:creator>
  <cp:lastModifiedBy>陈艳宁</cp:lastModifiedBy>
  <cp:revision>10</cp:revision>
  <dcterms:created xsi:type="dcterms:W3CDTF">2018-03-13T06:14:00Z</dcterms:created>
  <dcterms:modified xsi:type="dcterms:W3CDTF">2020-01-13T02:27:37Z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2052-10.1.0.7224</vt:lpwstr>
  </property>
</Properties>
</file>