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-126" y="-7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1DC1F-C38B-4C7D-A300-FBC8591BCE7B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0582A8-D2FD-4A9B-A4D0-D4DE449BD46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8457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3908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0541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9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此处有实战演练</a:t>
            </a:r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7174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738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24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97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92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231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5020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32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9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995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220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203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4880-C9F9-4A80-B8FA-158BED222695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23632-5F2D-485F-877E-43BC0DE6577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344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布尔值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700808"/>
            <a:ext cx="10775910" cy="9289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在这个世界上，文字</a:t>
            </a:r>
            <a:r>
              <a:rPr kumimoji="1" lang="zh-CN" altLang="en-US" sz="2400" dirty="0" smtClean="0"/>
              <a:t>和认知中</a:t>
            </a:r>
            <a:r>
              <a:rPr kumimoji="1" lang="zh-CN" altLang="en-US" sz="2400" dirty="0"/>
              <a:t>有真和假的判断，而对于计算机而言，</a:t>
            </a:r>
            <a:r>
              <a:rPr kumimoji="1" lang="zh-CN" altLang="en-US" sz="2400" dirty="0" smtClean="0"/>
              <a:t>布尔值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True</a:t>
            </a:r>
            <a:r>
              <a:rPr kumimoji="1" lang="zh-CN" altLang="en-US" sz="2400" dirty="0" smtClean="0"/>
              <a:t> 和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False</a:t>
            </a:r>
            <a:r>
              <a:rPr kumimoji="1" lang="zh-CN" altLang="en-US" sz="2400" dirty="0" smtClean="0"/>
              <a:t> 就表示 真 和 假 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True</a:t>
            </a:r>
            <a:r>
              <a:rPr kumimoji="1" lang="zh-CN" altLang="en-US" sz="2400" dirty="0" smtClean="0"/>
              <a:t> 、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False</a:t>
            </a:r>
            <a:r>
              <a:rPr kumimoji="1" lang="zh-CN" altLang="en-US" sz="2400" dirty="0" smtClean="0"/>
              <a:t> 是</a:t>
            </a:r>
            <a:r>
              <a:rPr kumimoji="1" lang="zh-CN" altLang="en-US" sz="2400" dirty="0"/>
              <a:t>比较显式的真和假</a:t>
            </a:r>
            <a:r>
              <a:rPr kumimoji="1" lang="en-US" altLang="zh-CN" sz="2400" dirty="0"/>
              <a:t>, </a:t>
            </a:r>
            <a:r>
              <a:rPr kumimoji="1" lang="zh-CN" altLang="en-US" sz="2400" dirty="0"/>
              <a:t>而在</a:t>
            </a:r>
            <a:r>
              <a:rPr kumimoji="1" lang="en-US" altLang="zh-CN" sz="2400" dirty="0"/>
              <a:t>Python</a:t>
            </a:r>
            <a:r>
              <a:rPr kumimoji="1" lang="zh-CN" altLang="en-US" sz="2400" dirty="0"/>
              <a:t>中以下值都会被看作是假（</a:t>
            </a:r>
            <a:r>
              <a:rPr kumimoji="1" lang="en-US" altLang="zh-CN" sz="2400" dirty="0">
                <a:latin typeface="Monaco" charset="0"/>
                <a:ea typeface="Monaco" charset="0"/>
                <a:cs typeface="Monaco" charset="0"/>
              </a:rPr>
              <a:t>False</a:t>
            </a:r>
            <a:r>
              <a:rPr kumimoji="1" lang="zh-CN" altLang="en-US" sz="2400" dirty="0"/>
              <a:t>）：</a:t>
            </a:r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780928"/>
            <a:ext cx="6060161" cy="1036607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4897654"/>
            <a:ext cx="7776864" cy="1069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69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79376" y="1700808"/>
            <a:ext cx="11593288" cy="44644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==</a:t>
            </a:r>
            <a:r>
              <a:rPr kumimoji="1" lang="en-US" altLang="zh-CN" sz="2400" dirty="0" smtClean="0"/>
              <a:t> </a:t>
            </a:r>
            <a:r>
              <a:rPr kumimoji="1" lang="zh-CN" altLang="en-US" sz="2400" dirty="0"/>
              <a:t>符号是判断两个值、变量之间是否相等的操作符，相等则返回</a:t>
            </a:r>
            <a:r>
              <a:rPr kumimoji="1" lang="zh-CN" altLang="en-US" sz="2400" dirty="0" smtClean="0"/>
              <a:t>布尔值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True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对于</a:t>
            </a:r>
            <a:r>
              <a:rPr kumimoji="1" lang="zh-CN" altLang="en-US" sz="2400" dirty="0"/>
              <a:t>字符型变量也是可以这么操作</a:t>
            </a:r>
            <a:r>
              <a:rPr kumimoji="1" lang="zh-CN" altLang="en-US" sz="2400" dirty="0" smtClean="0"/>
              <a:t>的：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sp>
        <p:nvSpPr>
          <p:cNvPr id="5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9376" y="671163"/>
            <a:ext cx="2160240" cy="598302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8" name="Freeform 83"/>
          <p:cNvSpPr>
            <a:spLocks noChangeArrowheads="1"/>
          </p:cNvSpPr>
          <p:nvPr/>
        </p:nvSpPr>
        <p:spPr bwMode="auto">
          <a:xfrm>
            <a:off x="92209" y="826314"/>
            <a:ext cx="288000" cy="288000"/>
          </a:xfrm>
          <a:custGeom>
            <a:avLst/>
            <a:gdLst>
              <a:gd name="T0" fmla="*/ 38764526 w 602"/>
              <a:gd name="T1" fmla="*/ 78442719 h 602"/>
              <a:gd name="T2" fmla="*/ 38764526 w 602"/>
              <a:gd name="T3" fmla="*/ 78442719 h 602"/>
              <a:gd name="T4" fmla="*/ 0 w 602"/>
              <a:gd name="T5" fmla="*/ 38764526 h 602"/>
              <a:gd name="T6" fmla="*/ 38764526 w 602"/>
              <a:gd name="T7" fmla="*/ 0 h 602"/>
              <a:gd name="T8" fmla="*/ 78442719 w 602"/>
              <a:gd name="T9" fmla="*/ 38764526 h 602"/>
              <a:gd name="T10" fmla="*/ 38764526 w 602"/>
              <a:gd name="T11" fmla="*/ 78442719 h 602"/>
              <a:gd name="T12" fmla="*/ 61866665 w 602"/>
              <a:gd name="T13" fmla="*/ 16576054 h 602"/>
              <a:gd name="T14" fmla="*/ 61866665 w 602"/>
              <a:gd name="T15" fmla="*/ 16576054 h 602"/>
              <a:gd name="T16" fmla="*/ 38764526 w 602"/>
              <a:gd name="T17" fmla="*/ 38764526 h 602"/>
              <a:gd name="T18" fmla="*/ 38764526 w 602"/>
              <a:gd name="T19" fmla="*/ 7308970 h 602"/>
              <a:gd name="T20" fmla="*/ 7439751 w 602"/>
              <a:gd name="T21" fmla="*/ 38764526 h 602"/>
              <a:gd name="T22" fmla="*/ 38764526 w 602"/>
              <a:gd name="T23" fmla="*/ 71002968 h 602"/>
              <a:gd name="T24" fmla="*/ 71002968 w 602"/>
              <a:gd name="T25" fmla="*/ 38764526 h 602"/>
              <a:gd name="T26" fmla="*/ 61866665 w 602"/>
              <a:gd name="T27" fmla="*/ 16576054 h 602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297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297" y="601"/>
                </a:cubicBezTo>
                <a:close/>
                <a:moveTo>
                  <a:pt x="474" y="127"/>
                </a:moveTo>
                <a:lnTo>
                  <a:pt x="474" y="127"/>
                </a:lnTo>
                <a:cubicBezTo>
                  <a:pt x="297" y="297"/>
                  <a:pt x="297" y="297"/>
                  <a:pt x="297" y="297"/>
                </a:cubicBezTo>
                <a:cubicBezTo>
                  <a:pt x="297" y="56"/>
                  <a:pt x="297" y="56"/>
                  <a:pt x="297" y="56"/>
                </a:cubicBezTo>
                <a:cubicBezTo>
                  <a:pt x="163" y="56"/>
                  <a:pt x="57" y="162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233"/>
                  <a:pt x="516" y="169"/>
                  <a:pt x="474" y="1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文本框 5"/>
          <p:cNvSpPr txBox="1"/>
          <p:nvPr/>
        </p:nvSpPr>
        <p:spPr>
          <a:xfrm>
            <a:off x="953786" y="709485"/>
            <a:ext cx="3558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==</a:t>
            </a:r>
            <a:r>
              <a:rPr lang="zh-CN" altLang="en-US" sz="2800" dirty="0" smtClean="0">
                <a:solidFill>
                  <a:prstClr val="white"/>
                </a:solidFill>
                <a:latin typeface="Monaco" charset="0"/>
                <a:ea typeface="Monaco" charset="0"/>
                <a:cs typeface="Monaco" charset="0"/>
              </a:rPr>
              <a:t> </a:t>
            </a:r>
            <a:r>
              <a:rPr lang="zh-CN" altLang="en-US" sz="2800" dirty="0" smtClean="0">
                <a:solidFill>
                  <a:prstClr val="white"/>
                </a:solidFill>
                <a:latin typeface="Microsoft YaHei Light" charset="-122"/>
                <a:ea typeface="Microsoft YaHei Light" charset="-122"/>
                <a:cs typeface="Microsoft YaHei Light" charset="-122"/>
              </a:rPr>
              <a:t>符号</a:t>
            </a:r>
            <a:endParaRPr lang="zh-CN" altLang="en-US" sz="2800" dirty="0">
              <a:solidFill>
                <a:prstClr val="white"/>
              </a:solidFill>
              <a:latin typeface="Microsoft YaHei Light" charset="-122"/>
              <a:ea typeface="Microsoft YaHei Light" charset="-122"/>
              <a:cs typeface="Microsoft YaHei Light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519"/>
          <a:stretch/>
        </p:blipFill>
        <p:spPr>
          <a:xfrm>
            <a:off x="762248" y="2348880"/>
            <a:ext cx="5765800" cy="108012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409" y="3652661"/>
            <a:ext cx="6135255" cy="298074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0" b="3239"/>
          <a:stretch/>
        </p:blipFill>
        <p:spPr>
          <a:xfrm>
            <a:off x="5735960" y="2348880"/>
            <a:ext cx="576580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10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en-US" altLang="zh-CN" sz="3200" b="1" dirty="0" smtClean="0">
                <a:solidFill>
                  <a:srgbClr val="942124"/>
                </a:solidFill>
                <a:latin typeface="Monaco" charset="0"/>
                <a:ea typeface="Monaco" charset="0"/>
                <a:cs typeface="Monaco" charset="0"/>
              </a:rPr>
              <a:t>if</a:t>
            </a:r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 选择结构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2675350"/>
            <a:ext cx="10775910" cy="83144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/>
              <a:t>判断条件为真（</a:t>
            </a:r>
            <a:r>
              <a:rPr kumimoji="1" lang="en-US" altLang="zh-CN" sz="2400" dirty="0">
                <a:latin typeface="Monaco" charset="0"/>
                <a:ea typeface="Monaco" charset="0"/>
                <a:cs typeface="Monaco" charset="0"/>
              </a:rPr>
              <a:t>True</a:t>
            </a:r>
            <a:r>
              <a:rPr kumimoji="1" lang="zh-CN" altLang="en-US" sz="2400" dirty="0"/>
              <a:t>）的时候才执行冒号后下面的</a:t>
            </a:r>
            <a:r>
              <a:rPr kumimoji="1" lang="zh-CN" altLang="en-US" sz="2400" dirty="0" smtClean="0"/>
              <a:t>语句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比如</a:t>
            </a:r>
            <a:r>
              <a:rPr kumimoji="1" lang="zh-CN" altLang="en-US" sz="2400" dirty="0"/>
              <a:t>现在我们已有一个精灵宝贝</a:t>
            </a:r>
            <a:r>
              <a:rPr kumimoji="1" lang="zh-CN" altLang="en-US" sz="2400" dirty="0" smtClean="0"/>
              <a:t>的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HP</a:t>
            </a:r>
            <a:r>
              <a:rPr kumimoji="1" lang="zh-CN" altLang="en-US" sz="2400" dirty="0" smtClean="0"/>
              <a:t> 值</a:t>
            </a:r>
            <a:r>
              <a:rPr kumimoji="1" lang="zh-CN" altLang="en-US" sz="2400" dirty="0"/>
              <a:t>，而我只希望当</a:t>
            </a:r>
            <a:r>
              <a:rPr kumimoji="1" lang="zh-CN" altLang="en-US" sz="2400" dirty="0" smtClean="0"/>
              <a:t>这个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HP</a:t>
            </a:r>
            <a:r>
              <a:rPr kumimoji="1" lang="zh-CN" altLang="en-US" sz="2400" dirty="0" smtClean="0"/>
              <a:t> 值大于</a:t>
            </a:r>
            <a:r>
              <a:rPr kumimoji="1" lang="zh-CN" altLang="en-US" sz="2400" dirty="0"/>
              <a:t>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20</a:t>
            </a:r>
            <a:r>
              <a:rPr kumimoji="1" lang="zh-CN" altLang="en-US" sz="2400" dirty="0" smtClean="0"/>
              <a:t> 的</a:t>
            </a:r>
            <a:r>
              <a:rPr kumimoji="1" lang="zh-CN" altLang="en-US" sz="2400" dirty="0"/>
              <a:t>时候才打印</a:t>
            </a:r>
            <a:r>
              <a:rPr kumimoji="1" lang="zh-CN" altLang="en-US" sz="2400" dirty="0" smtClean="0"/>
              <a:t>出来</a:t>
            </a:r>
            <a:endParaRPr kumimoji="1" lang="zh-CN" altLang="en-US" sz="2400" dirty="0"/>
          </a:p>
        </p:txBody>
      </p:sp>
      <p:sp>
        <p:nvSpPr>
          <p:cNvPr id="5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471783"/>
            <a:ext cx="6947172" cy="1203567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4581128"/>
            <a:ext cx="6302420" cy="166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65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51114" y="1628800"/>
            <a:ext cx="10775910" cy="831449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zh-CN" altLang="en-US" sz="2400" dirty="0" smtClean="0"/>
              <a:t>除了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</a:t>
            </a:r>
            <a:r>
              <a:rPr kumimoji="1" lang="zh-CN" altLang="en-US" sz="2400" dirty="0" smtClean="0"/>
              <a:t> 语句</a:t>
            </a:r>
            <a:r>
              <a:rPr kumimoji="1" lang="zh-CN" altLang="en-US" sz="2400" dirty="0"/>
              <a:t>外，</a:t>
            </a:r>
            <a:r>
              <a:rPr kumimoji="1" lang="zh-CN" altLang="en-US" sz="2400" dirty="0" smtClean="0"/>
              <a:t>还有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if-else</a:t>
            </a:r>
            <a:r>
              <a:rPr kumimoji="1" lang="zh-CN" altLang="en-US" sz="2400" dirty="0" smtClean="0"/>
              <a:t> 、 </a:t>
            </a:r>
            <a:r>
              <a:rPr kumimoji="1" lang="en-US" altLang="zh-CN" sz="2400" dirty="0" smtClean="0">
                <a:latin typeface="Monaco" charset="0"/>
                <a:ea typeface="Monaco" charset="0"/>
                <a:cs typeface="Monaco" charset="0"/>
              </a:rPr>
              <a:t>if-</a:t>
            </a:r>
            <a:r>
              <a:rPr kumimoji="1" lang="en-US" altLang="zh-CN" sz="2400" dirty="0" err="1" smtClean="0">
                <a:latin typeface="Monaco" charset="0"/>
                <a:ea typeface="Monaco" charset="0"/>
                <a:cs typeface="Monaco" charset="0"/>
              </a:rPr>
              <a:t>elif</a:t>
            </a:r>
            <a:r>
              <a:rPr kumimoji="1" lang="zh-CN" altLang="en-US" sz="2400" dirty="0" smtClean="0"/>
              <a:t> 语句</a:t>
            </a:r>
            <a:endParaRPr kumimoji="1"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2348880"/>
            <a:ext cx="6408712" cy="1573568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801" y="2313133"/>
            <a:ext cx="6424200" cy="1573568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054" y="4190387"/>
            <a:ext cx="5740400" cy="16129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801" y="4165674"/>
            <a:ext cx="57658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87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159</Words>
  <Application>Microsoft Office PowerPoint</Application>
  <PresentationFormat>自定义</PresentationFormat>
  <Paragraphs>19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8</cp:revision>
  <dcterms:created xsi:type="dcterms:W3CDTF">2018-03-13T06:11:52Z</dcterms:created>
  <dcterms:modified xsi:type="dcterms:W3CDTF">2020-01-11T03:32:48Z</dcterms:modified>
</cp:coreProperties>
</file>