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77309" autoAdjust="0"/>
  </p:normalViewPr>
  <p:slideViewPr>
    <p:cSldViewPr snapToGrid="0">
      <p:cViewPr>
        <p:scale>
          <a:sx n="90" d="100"/>
          <a:sy n="90" d="100"/>
        </p:scale>
        <p:origin x="5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4B68F-3343-4079-83A4-E4CC5AA8C0C6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4D1EB-BB25-4459-9B06-B0B341C6B0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016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异常（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Exceptions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）在某些情况下也称为运行时错误（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Runtime errors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）。即使我们的代码在语法上是正确的，在程序运行时也会引发错误。此时，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解释器就会返回一个运行时错误的详细信息。我们可以根据该信息找到出现错误的代码语句，然后根据具体的问题进行调试更正。比起语法错误，异常常常是不可预见的，所以需要不断运行和不断调试。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与语法错误不同，</a:t>
            </a:r>
            <a:r>
              <a:rPr lang="en-US" altLang="zh-CN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TypeError</a:t>
            </a:r>
            <a:r>
              <a:rPr lang="en-US" altLang="zh-CN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异常信息在右上角出现了</a:t>
            </a:r>
            <a:r>
              <a:rPr lang="en-US" altLang="zh-CN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Traceback</a:t>
            </a:r>
            <a:r>
              <a:rPr lang="en-US" altLang="zh-CN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(most recent call)`</a:t>
            </a:r>
            <a:r>
              <a:rPr lang="zh-CN" altLang="en-US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，并且代码显示了两行。</a:t>
            </a:r>
            <a:r>
              <a:rPr lang="en-US" altLang="zh-CN" sz="11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Traceback</a:t>
            </a:r>
            <a:r>
              <a:rPr lang="zh-CN" altLang="en-US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回溯）会以回溯的方式把已经执行的代码打印出来，然后以产生错误的代码句结尾，当你的代码非常复杂时，比如含有嵌套函数时，这个部分会显示一系列不同层级的函数调用时的错误信息，在实际项目代码异常追踪时，也可以使用</a:t>
            </a:r>
            <a:r>
              <a:rPr lang="en-US" altLang="zh-CN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Traceback</a:t>
            </a:r>
            <a:r>
              <a:rPr lang="en-US" altLang="zh-CN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模块来捕获异常返回信息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algn="l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某些函数或者方法只适用于特定的数据类型，如果对数据类型的操作不当，就会产生类型错误</a:t>
            </a:r>
            <a:endParaRPr lang="en-US" altLang="zh-CN" sz="2400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marL="457200" lvl="1" indent="0" algn="l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None/>
            </a:pPr>
            <a:endParaRPr lang="en-US" altLang="zh-CN" sz="2400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marL="457200" lvl="1" indent="0" algn="l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许多函数只对特定类型的输入有效，但是在输入类型正确的情况下，可能会由于具体输入值错误而产生数值错误‘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lvl="1" indent="0" algn="l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None/>
            </a:pP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lvl="1" indent="0" algn="l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None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TypeError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的具体信息中也提到，该错误是由于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`+`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加操作使用在了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数据类型和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2400" dirty="0" err="1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str</a:t>
            </a:r>
            <a:r>
              <a:rPr lang="en-US" altLang="zh-CN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数据类型之间所导致的。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有一种比较常见的错误：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ValueError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，许多函数只对特定类型的输入有效，但是在输入类型正确的情况下，可能会由于具体输入值错误而产生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ValueError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。例如，之前我们在“类型转换”章节提到过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`float()`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函数，该函数可以将字符串转换为浮点数。但是如果输入的字符串代表的是非数值的值，则在转换时会产生此错误，如下所示：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对于序列数据结构，如列表和元组，它们对内部数据的访问是通过索引方式进行的。但是有时候，我们的索引会超出序列的长度，导致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IndexError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。例如，现在有一个只有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4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个元素的列表，如果我们的索引超过了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`3`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就会产生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IndexError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（注意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语言的索引是从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`0`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开始的）；在列表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list_hack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中，索引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`4`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的位置上并不存在元素，所以导致了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IndexError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错误。所以在我们对一个列表进行索引之前，可以先通过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len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()`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来了解列表的长度，确认之后的索引无误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元组是不可变的，所以元组对象并不存在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`append()`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方法，所以在调用这个方法时，就会产生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AttributeError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的错误。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>
                <a:solidFill>
                  <a:prstClr val="black"/>
                </a:solidFill>
              </a:rPr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907022"/>
            <a:ext cx="1119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异常通常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由以下问题引起：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74458" y="2963895"/>
            <a:ext cx="83821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定义函数之前就引用该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函数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调用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不属于某个对象的方法或者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属性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试图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将某个值转换为不恰当的数据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类型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异常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7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79376" y="1724615"/>
            <a:ext cx="111911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lnSpc>
                <a:spcPct val="150000"/>
              </a:lnSpc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除零错误（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ZeroDivisionError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）：除数为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0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 indent="-457200">
              <a:lnSpc>
                <a:spcPct val="150000"/>
              </a:lnSpc>
              <a:buClr>
                <a:srgbClr val="C00000"/>
              </a:buClr>
              <a:buFont typeface="+mj-ea"/>
              <a:buAutoNum type="circleNumDbPlain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名称错误（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NameError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）：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变量使用前未进行申明或者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初始化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7" name="矩形 4"/>
          <p:cNvSpPr/>
          <p:nvPr/>
        </p:nvSpPr>
        <p:spPr>
          <a:xfrm>
            <a:off x="479376" y="674237"/>
            <a:ext cx="3744416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9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六种典型的异常</a:t>
            </a:r>
            <a:endParaRPr lang="zh-CN" altLang="en-US" sz="28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67"/>
          <a:stretch>
            <a:fillRect/>
          </a:stretch>
        </p:blipFill>
        <p:spPr>
          <a:xfrm>
            <a:off x="380210" y="3356992"/>
            <a:ext cx="4419646" cy="255270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022" y="3397030"/>
            <a:ext cx="8216900" cy="2705100"/>
          </a:xfrm>
          <a:prstGeom prst="rect">
            <a:avLst/>
          </a:prstGeom>
        </p:spPr>
      </p:pic>
      <p:cxnSp>
        <p:nvCxnSpPr>
          <p:cNvPr id="6" name="直线连接符 5"/>
          <p:cNvCxnSpPr/>
          <p:nvPr/>
        </p:nvCxnSpPr>
        <p:spPr>
          <a:xfrm>
            <a:off x="4899022" y="3397030"/>
            <a:ext cx="0" cy="2705100"/>
          </a:xfrm>
          <a:prstGeom prst="line">
            <a:avLst/>
          </a:prstGeom>
          <a:ln w="25400">
            <a:solidFill>
              <a:srgbClr val="94212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17"/>
          <p:cNvSpPr txBox="1"/>
          <p:nvPr/>
        </p:nvSpPr>
        <p:spPr>
          <a:xfrm>
            <a:off x="479376" y="1556792"/>
            <a:ext cx="111911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C00000"/>
              </a:buClr>
              <a:buFont typeface="+mj-ea"/>
              <a:buAutoNum type="circleNumDbPlain" startAt="3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类型错误（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TypeError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）：某些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函数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或者方法只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适用于特定的数据类型，如果对数据类型的操作不当，就会产生类型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>
              <a:lnSpc>
                <a:spcPct val="150000"/>
              </a:lnSpc>
              <a:buClr>
                <a:srgbClr val="C00000"/>
              </a:buClr>
              <a:buFont typeface="+mj-ea"/>
              <a:buAutoNum type="circleNumDbPlain" startAt="3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数值错误（</a:t>
            </a:r>
            <a:r>
              <a:rPr lang="en-US" altLang="zh-CN" sz="2400" dirty="0" err="1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ValueError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）：在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输入类型正确的情况下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，具体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输入值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rgbClr val="3BBC5D"/>
              </a:buClr>
              <a:buFont typeface="Wingdings" panose="05000000000000000000" pitchFamily="2" charset="2"/>
              <a:buChar char="l"/>
            </a:pP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24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479376" y="674237"/>
            <a:ext cx="3744416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6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六种典型的异常</a:t>
            </a:r>
            <a:endParaRPr lang="zh-CN" altLang="en-US" sz="28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38"/>
          <a:stretch>
            <a:fillRect/>
          </a:stretch>
        </p:blipFill>
        <p:spPr>
          <a:xfrm>
            <a:off x="126163" y="3765473"/>
            <a:ext cx="5568362" cy="283187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645" y="3892550"/>
            <a:ext cx="5932170" cy="2708910"/>
          </a:xfrm>
          <a:prstGeom prst="rect">
            <a:avLst/>
          </a:prstGeom>
        </p:spPr>
      </p:pic>
      <p:cxnSp>
        <p:nvCxnSpPr>
          <p:cNvPr id="28" name="直线连接符 27"/>
          <p:cNvCxnSpPr/>
          <p:nvPr/>
        </p:nvCxnSpPr>
        <p:spPr>
          <a:xfrm>
            <a:off x="5803945" y="3892252"/>
            <a:ext cx="0" cy="2705100"/>
          </a:xfrm>
          <a:prstGeom prst="line">
            <a:avLst/>
          </a:prstGeom>
          <a:ln w="25400">
            <a:solidFill>
              <a:srgbClr val="94212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7"/>
          <p:cNvSpPr txBox="1"/>
          <p:nvPr/>
        </p:nvSpPr>
        <p:spPr>
          <a:xfrm>
            <a:off x="479376" y="1628800"/>
            <a:ext cx="111911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lnSpc>
                <a:spcPct val="150000"/>
              </a:lnSpc>
              <a:buClr>
                <a:srgbClr val="C00000"/>
              </a:buClr>
              <a:buFont typeface="+mj-ea"/>
              <a:buAutoNum type="circleNumDbPlain" startAt="5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索引错误（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IndexError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）：超出序列长度的索引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操作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 indent="-457200">
              <a:lnSpc>
                <a:spcPct val="150000"/>
              </a:lnSpc>
              <a:buClr>
                <a:srgbClr val="C00000"/>
              </a:buClr>
              <a:buFont typeface="+mj-ea"/>
              <a:buAutoNum type="circleNumDbPlain" startAt="5"/>
            </a:pP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属性错误（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AttributeError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）：方法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或者属性不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适用该对象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7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79376" y="674237"/>
            <a:ext cx="3744416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0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六种典型的异常</a:t>
            </a:r>
            <a:endParaRPr lang="zh-CN" altLang="en-US" sz="28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639"/>
          <a:stretch>
            <a:fillRect/>
          </a:stretch>
        </p:blipFill>
        <p:spPr>
          <a:xfrm>
            <a:off x="289806" y="2996952"/>
            <a:ext cx="4666890" cy="32004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710" y="3022600"/>
            <a:ext cx="6845300" cy="3149600"/>
          </a:xfrm>
          <a:prstGeom prst="rect">
            <a:avLst/>
          </a:prstGeom>
        </p:spPr>
      </p:pic>
      <p:cxnSp>
        <p:nvCxnSpPr>
          <p:cNvPr id="22" name="直线连接符 21"/>
          <p:cNvCxnSpPr/>
          <p:nvPr/>
        </p:nvCxnSpPr>
        <p:spPr>
          <a:xfrm flipH="1">
            <a:off x="5100712" y="3022352"/>
            <a:ext cx="0" cy="3149600"/>
          </a:xfrm>
          <a:prstGeom prst="line">
            <a:avLst/>
          </a:prstGeom>
          <a:ln w="25400">
            <a:solidFill>
              <a:srgbClr val="94212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695</Words>
  <Application>Microsoft Office PowerPoint</Application>
  <PresentationFormat>自定义</PresentationFormat>
  <Paragraphs>33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9</cp:revision>
  <dcterms:created xsi:type="dcterms:W3CDTF">2018-03-13T06:14:00Z</dcterms:created>
  <dcterms:modified xsi:type="dcterms:W3CDTF">2020-01-13T02:45:32Z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