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59" r:id="rId2"/>
    <p:sldId id="260" r:id="rId3"/>
    <p:sldId id="261" r:id="rId4"/>
    <p:sldId id="262" r:id="rId5"/>
    <p:sldId id="263"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1" d="100"/>
          <a:sy n="71" d="100"/>
        </p:scale>
        <p:origin x="-90" y="-6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02D5C3-6F28-489E-9ECF-9D4B2CED01B6}" type="datetimeFigureOut">
              <a:rPr lang="zh-CN" altLang="en-US" smtClean="0"/>
              <a:t>2020-01-13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2D4AFE-14B9-42E0-87FA-5B0EAF531927}" type="slidenum">
              <a:rPr lang="zh-CN" altLang="en-US" smtClean="0"/>
              <a:t>‹#›</a:t>
            </a:fld>
            <a:endParaRPr lang="zh-CN" altLang="en-US"/>
          </a:p>
        </p:txBody>
      </p:sp>
    </p:spTree>
    <p:extLst>
      <p:ext uri="{BB962C8B-B14F-4D97-AF65-F5344CB8AC3E}">
        <p14:creationId xmlns:p14="http://schemas.microsoft.com/office/powerpoint/2010/main" val="49081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zh-CN" altLang="en-US" dirty="0" smtClean="0"/>
              <a:t>此处有实战演练</a:t>
            </a:r>
            <a:endParaRPr kumimoji="1" lang="zh-CN" altLang="en-US" dirty="0"/>
          </a:p>
        </p:txBody>
      </p:sp>
      <p:sp>
        <p:nvSpPr>
          <p:cNvPr id="4" name="幻灯片编号占位符 3"/>
          <p:cNvSpPr>
            <a:spLocks noGrp="1"/>
          </p:cNvSpPr>
          <p:nvPr>
            <p:ph type="sldNum" sz="quarter" idx="10"/>
          </p:nvPr>
        </p:nvSpPr>
        <p:spPr>
          <a:xfrm>
            <a:off x="3884613" y="8685213"/>
            <a:ext cx="2971800" cy="458787"/>
          </a:xfrm>
          <a:prstGeom prst="rect">
            <a:avLst/>
          </a:prstGeom>
        </p:spPr>
        <p:txBody>
          <a:bodyPr/>
          <a:lstStyle/>
          <a:p>
            <a:fld id="{858E6889-349A-49E8-AAE1-A1FB1A7B9723}"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a:xfrm>
            <a:off x="3884613" y="8685213"/>
            <a:ext cx="2971800" cy="458787"/>
          </a:xfrm>
          <a:prstGeom prst="rect">
            <a:avLst/>
          </a:prstGeom>
        </p:spPr>
        <p:txBody>
          <a:bodyPr/>
          <a:lstStyle/>
          <a:p>
            <a:fld id="{858E6889-349A-49E8-AAE1-A1FB1A7B9723}"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a:xfrm>
            <a:off x="3884613" y="8685213"/>
            <a:ext cx="2971800" cy="458787"/>
          </a:xfrm>
          <a:prstGeom prst="rect">
            <a:avLst/>
          </a:prstGeom>
        </p:spPr>
        <p:txBody>
          <a:bodyPr/>
          <a:lstStyle/>
          <a:p>
            <a:fld id="{858E6889-349A-49E8-AAE1-A1FB1A7B9723}"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a:xfrm>
            <a:off x="3884613" y="8685213"/>
            <a:ext cx="2971800" cy="458787"/>
          </a:xfrm>
          <a:prstGeom prst="rect">
            <a:avLst/>
          </a:prstGeom>
        </p:spPr>
        <p:txBody>
          <a:bodyPr/>
          <a:lstStyle/>
          <a:p>
            <a:fld id="{858E6889-349A-49E8-AAE1-A1FB1A7B9723}"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a:xfrm>
            <a:off x="3884613" y="8685213"/>
            <a:ext cx="2971800" cy="458787"/>
          </a:xfrm>
          <a:prstGeom prst="rect">
            <a:avLst/>
          </a:prstGeom>
        </p:spPr>
        <p:txBody>
          <a:bodyPr/>
          <a:lstStyle/>
          <a:p>
            <a:fld id="{858E6889-349A-49E8-AAE1-A1FB1A7B9723}" type="slidenum">
              <a:rPr lang="zh-CN" altLang="en-US" smtClean="0"/>
              <a:t>5</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DA685A-A8D4-4D9B-B792-59CDF89E82BC}" type="datetimeFigureOut">
              <a:rPr lang="zh-CN" altLang="en-US" smtClean="0"/>
              <a:t>2020-01-13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39C09B-2F5E-4923-8ADF-1A3D26B6C5D9}"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8"/>
          <p:cNvSpPr txBox="1"/>
          <p:nvPr/>
        </p:nvSpPr>
        <p:spPr>
          <a:xfrm>
            <a:off x="911424" y="579766"/>
            <a:ext cx="10515600" cy="7810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微软雅黑 Light" panose="020B0502040204020203" pitchFamily="34" charset="-122"/>
                <a:ea typeface="微软雅黑 Light" panose="020B0502040204020203" pitchFamily="34" charset="-122"/>
                <a:cs typeface="+mj-cs"/>
              </a:defRPr>
            </a:lvl1pPr>
          </a:lstStyle>
          <a:p>
            <a:r>
              <a:rPr lang="zh-CN" altLang="en-US" sz="3200" b="1" dirty="0">
                <a:solidFill>
                  <a:srgbClr val="942124"/>
                </a:solidFill>
                <a:cs typeface="+mn-cs"/>
              </a:rPr>
              <a:t>用</a:t>
            </a:r>
            <a:r>
              <a:rPr lang="en-US" altLang="zh-CN" sz="3200" b="1" dirty="0">
                <a:solidFill>
                  <a:srgbClr val="942124"/>
                </a:solidFill>
                <a:cs typeface="+mn-cs"/>
              </a:rPr>
              <a:t>Python</a:t>
            </a:r>
            <a:r>
              <a:rPr lang="zh-CN" altLang="en-US" sz="3200" b="1" dirty="0">
                <a:solidFill>
                  <a:srgbClr val="942124"/>
                </a:solidFill>
                <a:cs typeface="+mn-cs"/>
              </a:rPr>
              <a:t>进行数据分析的原因</a:t>
            </a:r>
            <a:endParaRPr lang="zh-CN" altLang="en-US" sz="3200" b="1" dirty="0">
              <a:solidFill>
                <a:srgbClr val="942124"/>
              </a:solidFill>
              <a:cs typeface="+mn-cs"/>
            </a:endParaRPr>
          </a:p>
        </p:txBody>
      </p:sp>
      <p:sp>
        <p:nvSpPr>
          <p:cNvPr id="7" name="矩形 28"/>
          <p:cNvSpPr/>
          <p:nvPr/>
        </p:nvSpPr>
        <p:spPr>
          <a:xfrm>
            <a:off x="-18898" y="671163"/>
            <a:ext cx="510214" cy="598302"/>
          </a:xfrm>
          <a:prstGeom prst="rect">
            <a:avLst/>
          </a:prstGeom>
          <a:solidFill>
            <a:srgbClr val="94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prstClr val="white"/>
              </a:solidFill>
            </a:endParaRPr>
          </a:p>
        </p:txBody>
      </p:sp>
      <p:sp>
        <p:nvSpPr>
          <p:cNvPr id="9" name="内容占位符 1"/>
          <p:cNvSpPr>
            <a:spLocks noGrp="1"/>
          </p:cNvSpPr>
          <p:nvPr>
            <p:ph idx="1"/>
          </p:nvPr>
        </p:nvSpPr>
        <p:spPr>
          <a:xfrm>
            <a:off x="947016" y="1916832"/>
            <a:ext cx="10515600" cy="4248471"/>
          </a:xfrm>
        </p:spPr>
        <p:txBody>
          <a:bodyPr>
            <a:normAutofit/>
          </a:bodyPr>
          <a:lstStyle/>
          <a:p>
            <a:pPr>
              <a:lnSpc>
                <a:spcPct val="150000"/>
              </a:lnSpc>
            </a:pPr>
            <a:r>
              <a:rPr lang="zh-CN" altLang="zh-CN" sz="2400" dirty="0"/>
              <a:t>（</a:t>
            </a:r>
            <a:r>
              <a:rPr lang="en-US" altLang="zh-CN" sz="2400" dirty="0"/>
              <a:t>1</a:t>
            </a:r>
            <a:r>
              <a:rPr lang="zh-CN" altLang="zh-CN" sz="2400" dirty="0"/>
              <a:t>）</a:t>
            </a:r>
            <a:r>
              <a:rPr lang="en-US" altLang="zh-CN" sz="2400" dirty="0"/>
              <a:t>Python</a:t>
            </a:r>
            <a:r>
              <a:rPr lang="zh-CN" altLang="zh-CN" sz="2400" dirty="0"/>
              <a:t>的独特魅力</a:t>
            </a:r>
            <a:r>
              <a:rPr lang="en-US" altLang="zh-CN" sz="2400" dirty="0"/>
              <a:t>——</a:t>
            </a:r>
            <a:r>
              <a:rPr lang="zh-CN" altLang="zh-CN" sz="2400" dirty="0"/>
              <a:t>动态编程语言。</a:t>
            </a:r>
          </a:p>
          <a:p>
            <a:pPr>
              <a:lnSpc>
                <a:spcPct val="150000"/>
              </a:lnSpc>
            </a:pPr>
            <a:r>
              <a:rPr lang="zh-CN" altLang="zh-CN" sz="2400" dirty="0"/>
              <a:t>（</a:t>
            </a:r>
            <a:r>
              <a:rPr lang="en-US" altLang="zh-CN" sz="2400" dirty="0"/>
              <a:t>2</a:t>
            </a:r>
            <a:r>
              <a:rPr lang="zh-CN" altLang="zh-CN" sz="2400" dirty="0"/>
              <a:t>）</a:t>
            </a:r>
            <a:r>
              <a:rPr lang="en-US" altLang="zh-CN" sz="2400" dirty="0"/>
              <a:t>Python</a:t>
            </a:r>
            <a:r>
              <a:rPr lang="zh-CN" altLang="zh-CN" sz="2400" dirty="0"/>
              <a:t>是一种胶水语言。</a:t>
            </a:r>
          </a:p>
          <a:p>
            <a:pPr>
              <a:lnSpc>
                <a:spcPct val="150000"/>
              </a:lnSpc>
            </a:pPr>
            <a:r>
              <a:rPr lang="zh-CN" altLang="zh-CN" sz="2400" dirty="0"/>
              <a:t>（</a:t>
            </a:r>
            <a:r>
              <a:rPr lang="en-US" altLang="zh-CN" sz="2400" dirty="0"/>
              <a:t>3</a:t>
            </a:r>
            <a:r>
              <a:rPr lang="zh-CN" altLang="zh-CN" sz="2400" dirty="0"/>
              <a:t>）解决</a:t>
            </a:r>
            <a:r>
              <a:rPr lang="en-US" altLang="zh-CN" sz="2400" dirty="0"/>
              <a:t>“</a:t>
            </a:r>
            <a:r>
              <a:rPr lang="zh-CN" altLang="zh-CN" sz="2400" dirty="0"/>
              <a:t>两种语言</a:t>
            </a:r>
            <a:r>
              <a:rPr lang="en-US" altLang="zh-CN" sz="2400" dirty="0"/>
              <a:t>”</a:t>
            </a:r>
            <a:r>
              <a:rPr lang="zh-CN" altLang="zh-CN" sz="2400" dirty="0"/>
              <a:t>问题。</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947016" y="1916832"/>
            <a:ext cx="10515600" cy="4248471"/>
          </a:xfrm>
        </p:spPr>
        <p:txBody>
          <a:bodyPr>
            <a:normAutofit fontScale="85000" lnSpcReduction="20000"/>
          </a:bodyPr>
          <a:lstStyle/>
          <a:p>
            <a:pPr>
              <a:lnSpc>
                <a:spcPct val="150000"/>
              </a:lnSpc>
            </a:pPr>
            <a:r>
              <a:rPr kumimoji="1" lang="en-US" altLang="zh-CN" sz="2400" dirty="0"/>
              <a:t>1.</a:t>
            </a:r>
            <a:r>
              <a:rPr kumimoji="1" lang="zh-CN" altLang="en-US" sz="2400" dirty="0"/>
              <a:t>大数据的含义</a:t>
            </a:r>
          </a:p>
          <a:p>
            <a:pPr marL="0" indent="0">
              <a:lnSpc>
                <a:spcPct val="150000"/>
              </a:lnSpc>
              <a:buNone/>
            </a:pPr>
            <a:r>
              <a:rPr kumimoji="1" lang="zh-CN" altLang="en-US" sz="2400" dirty="0"/>
              <a:t>“大数据”是一个体量特别大，数据类别特别多的数据集，并且这样的数据集无法用传统的数据库工具对其内容进行抓取、管理和处理。</a:t>
            </a:r>
          </a:p>
          <a:p>
            <a:pPr>
              <a:lnSpc>
                <a:spcPct val="150000"/>
              </a:lnSpc>
            </a:pPr>
            <a:r>
              <a:rPr kumimoji="1" lang="en-US" altLang="zh-CN" sz="2400" dirty="0"/>
              <a:t>2.</a:t>
            </a:r>
            <a:r>
              <a:rPr kumimoji="1" lang="zh-CN" altLang="en-US" sz="2400" dirty="0"/>
              <a:t>大数据处理</a:t>
            </a:r>
          </a:p>
          <a:p>
            <a:pPr marL="0" indent="0">
              <a:lnSpc>
                <a:spcPct val="150000"/>
              </a:lnSpc>
              <a:buNone/>
            </a:pPr>
            <a:r>
              <a:rPr kumimoji="1" lang="zh-CN" altLang="en-US" sz="2400" dirty="0"/>
              <a:t>（</a:t>
            </a:r>
            <a:r>
              <a:rPr kumimoji="1" lang="en-US" altLang="zh-CN" sz="2400" dirty="0"/>
              <a:t>1</a:t>
            </a:r>
            <a:r>
              <a:rPr kumimoji="1" lang="zh-CN" altLang="en-US" sz="2400" dirty="0"/>
              <a:t>）采集。</a:t>
            </a:r>
          </a:p>
          <a:p>
            <a:pPr marL="0" indent="0">
              <a:lnSpc>
                <a:spcPct val="150000"/>
              </a:lnSpc>
              <a:buNone/>
            </a:pPr>
            <a:r>
              <a:rPr kumimoji="1" lang="zh-CN" altLang="en-US" sz="2400" dirty="0"/>
              <a:t>（</a:t>
            </a:r>
            <a:r>
              <a:rPr kumimoji="1" lang="en-US" altLang="zh-CN" sz="2400" dirty="0"/>
              <a:t>2</a:t>
            </a:r>
            <a:r>
              <a:rPr kumimoji="1" lang="zh-CN" altLang="en-US" sz="2400" dirty="0"/>
              <a:t>）导入</a:t>
            </a:r>
            <a:r>
              <a:rPr kumimoji="1" lang="en-US" altLang="zh-CN" sz="2400" dirty="0"/>
              <a:t>/</a:t>
            </a:r>
            <a:r>
              <a:rPr kumimoji="1" lang="zh-CN" altLang="en-US" sz="2400" dirty="0"/>
              <a:t>预处理。</a:t>
            </a:r>
          </a:p>
          <a:p>
            <a:pPr marL="0" indent="0">
              <a:lnSpc>
                <a:spcPct val="150000"/>
              </a:lnSpc>
              <a:buNone/>
            </a:pPr>
            <a:r>
              <a:rPr kumimoji="1" lang="zh-CN" altLang="en-US" sz="2400" dirty="0"/>
              <a:t>（</a:t>
            </a:r>
            <a:r>
              <a:rPr kumimoji="1" lang="en-US" altLang="zh-CN" sz="2400" dirty="0"/>
              <a:t>3</a:t>
            </a:r>
            <a:r>
              <a:rPr kumimoji="1" lang="zh-CN" altLang="en-US" sz="2400" dirty="0"/>
              <a:t>）统计</a:t>
            </a:r>
            <a:r>
              <a:rPr kumimoji="1" lang="en-US" altLang="zh-CN" sz="2400" dirty="0"/>
              <a:t>/</a:t>
            </a:r>
            <a:r>
              <a:rPr kumimoji="1" lang="zh-CN" altLang="en-US" sz="2400" dirty="0"/>
              <a:t>分析。</a:t>
            </a:r>
          </a:p>
          <a:p>
            <a:pPr marL="0" indent="0">
              <a:lnSpc>
                <a:spcPct val="150000"/>
              </a:lnSpc>
              <a:buNone/>
            </a:pPr>
            <a:r>
              <a:rPr kumimoji="1" lang="zh-CN" altLang="en-US" sz="2400" dirty="0"/>
              <a:t>（</a:t>
            </a:r>
            <a:r>
              <a:rPr kumimoji="1" lang="en-US" altLang="zh-CN" sz="2400" dirty="0"/>
              <a:t>4</a:t>
            </a:r>
            <a:r>
              <a:rPr kumimoji="1" lang="zh-CN" altLang="en-US" sz="2400" dirty="0"/>
              <a:t>）挖掘。</a:t>
            </a:r>
          </a:p>
        </p:txBody>
      </p:sp>
      <p:sp>
        <p:nvSpPr>
          <p:cNvPr id="7" name="标题 8"/>
          <p:cNvSpPr txBox="1"/>
          <p:nvPr/>
        </p:nvSpPr>
        <p:spPr>
          <a:xfrm>
            <a:off x="911424" y="579766"/>
            <a:ext cx="10515600" cy="7810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微软雅黑 Light" panose="020B0502040204020203" pitchFamily="34" charset="-122"/>
                <a:ea typeface="微软雅黑 Light" panose="020B0502040204020203" pitchFamily="34" charset="-122"/>
                <a:cs typeface="+mj-cs"/>
              </a:defRPr>
            </a:lvl1pPr>
          </a:lstStyle>
          <a:p>
            <a:r>
              <a:rPr lang="zh-CN" altLang="en-US" sz="3200" b="1" dirty="0">
                <a:solidFill>
                  <a:srgbClr val="942124"/>
                </a:solidFill>
                <a:cs typeface="+mn-cs"/>
              </a:rPr>
              <a:t>大数据处理</a:t>
            </a:r>
            <a:endParaRPr lang="zh-CN" altLang="en-US" sz="3200" b="1" dirty="0">
              <a:solidFill>
                <a:srgbClr val="942124"/>
              </a:solidFill>
              <a:cs typeface="+mn-cs"/>
            </a:endParaRPr>
          </a:p>
        </p:txBody>
      </p:sp>
      <p:sp>
        <p:nvSpPr>
          <p:cNvPr id="8" name="矩形 28"/>
          <p:cNvSpPr/>
          <p:nvPr/>
        </p:nvSpPr>
        <p:spPr>
          <a:xfrm>
            <a:off x="-18898" y="671163"/>
            <a:ext cx="510214" cy="598302"/>
          </a:xfrm>
          <a:prstGeom prst="rect">
            <a:avLst/>
          </a:prstGeom>
          <a:solidFill>
            <a:srgbClr val="94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prstClr val="white"/>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911424" y="1700808"/>
            <a:ext cx="10515600" cy="4248471"/>
          </a:xfrm>
        </p:spPr>
        <p:txBody>
          <a:bodyPr>
            <a:normAutofit fontScale="92500" lnSpcReduction="10000"/>
          </a:bodyPr>
          <a:lstStyle/>
          <a:p>
            <a:pPr indent="457200"/>
            <a:r>
              <a:rPr lang="en-US" altLang="zh-CN" sz="2400" dirty="0"/>
              <a:t>1.</a:t>
            </a:r>
            <a:r>
              <a:rPr lang="zh-CN" altLang="zh-CN" sz="2400" dirty="0"/>
              <a:t>任务分析</a:t>
            </a:r>
          </a:p>
          <a:p>
            <a:pPr marL="0" indent="457200">
              <a:buNone/>
            </a:pPr>
            <a:r>
              <a:rPr lang="zh-CN" altLang="zh-CN" sz="2400" dirty="0"/>
              <a:t>对本次数据工程项目任务的主要目标进行细致分析，了解进行数据采集的目的以及需要进行的细化和分析。</a:t>
            </a:r>
          </a:p>
          <a:p>
            <a:pPr indent="457200"/>
            <a:r>
              <a:rPr lang="en-US" altLang="zh-CN" sz="2400" dirty="0"/>
              <a:t>2.</a:t>
            </a:r>
            <a:r>
              <a:rPr lang="zh-CN" altLang="zh-CN" sz="2400" dirty="0"/>
              <a:t>数据收集</a:t>
            </a:r>
          </a:p>
          <a:p>
            <a:pPr marL="0" indent="457200">
              <a:buNone/>
            </a:pPr>
            <a:r>
              <a:rPr lang="zh-CN" altLang="zh-CN" sz="2400" dirty="0"/>
              <a:t>在数据分析中，数据是根本。在数据收集过程中，数据源会影响大数据质量的真实性、完整性、一致性、准确性和安全性。</a:t>
            </a:r>
          </a:p>
          <a:p>
            <a:pPr marL="0" indent="457200">
              <a:buNone/>
            </a:pPr>
            <a:r>
              <a:rPr lang="zh-CN" altLang="zh-CN" sz="2400" dirty="0"/>
              <a:t>（</a:t>
            </a:r>
            <a:r>
              <a:rPr lang="en-US" altLang="zh-CN" sz="2400" dirty="0"/>
              <a:t>1</a:t>
            </a:r>
            <a:r>
              <a:rPr lang="zh-CN" altLang="zh-CN" sz="2400" dirty="0"/>
              <a:t>）统计调查。</a:t>
            </a:r>
          </a:p>
          <a:p>
            <a:pPr marL="0" indent="457200">
              <a:buNone/>
            </a:pPr>
            <a:r>
              <a:rPr lang="zh-CN" altLang="zh-CN" sz="2400" dirty="0"/>
              <a:t>（</a:t>
            </a:r>
            <a:r>
              <a:rPr lang="en-US" altLang="zh-CN" sz="2400" dirty="0"/>
              <a:t>2</a:t>
            </a:r>
            <a:r>
              <a:rPr lang="zh-CN" altLang="zh-CN" sz="2400" dirty="0"/>
              <a:t>）他人调查的数据。</a:t>
            </a:r>
          </a:p>
          <a:p>
            <a:pPr marL="0" indent="457200">
              <a:buNone/>
            </a:pPr>
            <a:r>
              <a:rPr lang="zh-CN" altLang="zh-CN" sz="2400" dirty="0"/>
              <a:t>①公开数据集。</a:t>
            </a:r>
          </a:p>
          <a:p>
            <a:pPr marL="0" indent="457200">
              <a:buNone/>
            </a:pPr>
            <a:r>
              <a:rPr lang="zh-CN" altLang="zh-CN" sz="2400" dirty="0"/>
              <a:t>②国内公开数据。</a:t>
            </a:r>
          </a:p>
          <a:p>
            <a:pPr marL="0" indent="457200">
              <a:buNone/>
            </a:pPr>
            <a:r>
              <a:rPr lang="zh-CN" altLang="zh-CN" sz="2400" dirty="0"/>
              <a:t>（</a:t>
            </a:r>
            <a:r>
              <a:rPr lang="en-US" altLang="zh-CN" sz="2400" dirty="0"/>
              <a:t>3</a:t>
            </a:r>
            <a:r>
              <a:rPr lang="zh-CN" altLang="zh-CN" sz="2400" dirty="0"/>
              <a:t>）网上爬取的数据。</a:t>
            </a:r>
          </a:p>
        </p:txBody>
      </p:sp>
      <p:sp>
        <p:nvSpPr>
          <p:cNvPr id="7" name="文本框 5"/>
          <p:cNvSpPr txBox="1"/>
          <p:nvPr/>
        </p:nvSpPr>
        <p:spPr>
          <a:xfrm>
            <a:off x="911424" y="836712"/>
            <a:ext cx="2664296" cy="400110"/>
          </a:xfrm>
          <a:prstGeom prst="rect">
            <a:avLst/>
          </a:prstGeom>
          <a:noFill/>
        </p:spPr>
        <p:txBody>
          <a:bodyPr wrap="square" rtlCol="0">
            <a:spAutoFit/>
          </a:bodyPr>
          <a:lstStyle/>
          <a:p>
            <a:r>
              <a:rPr lang="zh-CN" altLang="en-US" sz="2000" dirty="0">
                <a:solidFill>
                  <a:prstClr val="white"/>
                </a:solidFill>
                <a:latin typeface="微软雅黑 Light" panose="020B0502040204020203" pitchFamily="34" charset="-122"/>
                <a:ea typeface="微软雅黑 Light" panose="020B0502040204020203" pitchFamily="34" charset="-122"/>
              </a:rPr>
              <a:t>聚类分析</a:t>
            </a:r>
          </a:p>
        </p:txBody>
      </p:sp>
      <p:sp>
        <p:nvSpPr>
          <p:cNvPr id="8" name="矩形 28"/>
          <p:cNvSpPr/>
          <p:nvPr/>
        </p:nvSpPr>
        <p:spPr>
          <a:xfrm>
            <a:off x="-18898" y="671163"/>
            <a:ext cx="510214" cy="598302"/>
          </a:xfrm>
          <a:prstGeom prst="rect">
            <a:avLst/>
          </a:prstGeom>
          <a:solidFill>
            <a:srgbClr val="94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prstClr val="white"/>
              </a:solidFill>
            </a:endParaRPr>
          </a:p>
        </p:txBody>
      </p:sp>
      <p:sp>
        <p:nvSpPr>
          <p:cNvPr id="10" name="Freeform 78"/>
          <p:cNvSpPr>
            <a:spLocks noChangeArrowheads="1"/>
          </p:cNvSpPr>
          <p:nvPr/>
        </p:nvSpPr>
        <p:spPr bwMode="auto">
          <a:xfrm>
            <a:off x="119336" y="836712"/>
            <a:ext cx="254699" cy="277602"/>
          </a:xfrm>
          <a:custGeom>
            <a:avLst/>
            <a:gdLst>
              <a:gd name="T0" fmla="*/ 39230934 w 601"/>
              <a:gd name="T1" fmla="*/ 78442719 h 602"/>
              <a:gd name="T2" fmla="*/ 39230934 w 601"/>
              <a:gd name="T3" fmla="*/ 78442719 h 602"/>
              <a:gd name="T4" fmla="*/ 0 w 601"/>
              <a:gd name="T5" fmla="*/ 38764526 h 602"/>
              <a:gd name="T6" fmla="*/ 39230934 w 601"/>
              <a:gd name="T7" fmla="*/ 0 h 602"/>
              <a:gd name="T8" fmla="*/ 77429787 w 601"/>
              <a:gd name="T9" fmla="*/ 38764526 h 602"/>
              <a:gd name="T10" fmla="*/ 39230934 w 601"/>
              <a:gd name="T11" fmla="*/ 78442719 h 602"/>
              <a:gd name="T12" fmla="*/ 7226723 w 601"/>
              <a:gd name="T13" fmla="*/ 38764526 h 602"/>
              <a:gd name="T14" fmla="*/ 7226723 w 601"/>
              <a:gd name="T15" fmla="*/ 38764526 h 602"/>
              <a:gd name="T16" fmla="*/ 39230934 w 601"/>
              <a:gd name="T17" fmla="*/ 38764526 h 602"/>
              <a:gd name="T18" fmla="*/ 39230934 w 601"/>
              <a:gd name="T19" fmla="*/ 7308970 h 602"/>
              <a:gd name="T20" fmla="*/ 7226723 w 601"/>
              <a:gd name="T21" fmla="*/ 38764526 h 60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01" h="602">
                <a:moveTo>
                  <a:pt x="304" y="601"/>
                </a:moveTo>
                <a:lnTo>
                  <a:pt x="304" y="601"/>
                </a:lnTo>
                <a:cubicBezTo>
                  <a:pt x="134" y="601"/>
                  <a:pt x="0" y="466"/>
                  <a:pt x="0" y="297"/>
                </a:cubicBezTo>
                <a:cubicBezTo>
                  <a:pt x="0" y="134"/>
                  <a:pt x="134" y="0"/>
                  <a:pt x="304" y="0"/>
                </a:cubicBezTo>
                <a:cubicBezTo>
                  <a:pt x="466" y="0"/>
                  <a:pt x="600" y="134"/>
                  <a:pt x="600" y="297"/>
                </a:cubicBezTo>
                <a:cubicBezTo>
                  <a:pt x="600" y="466"/>
                  <a:pt x="466" y="601"/>
                  <a:pt x="304" y="601"/>
                </a:cubicBezTo>
                <a:close/>
                <a:moveTo>
                  <a:pt x="56" y="297"/>
                </a:moveTo>
                <a:lnTo>
                  <a:pt x="56" y="297"/>
                </a:lnTo>
                <a:cubicBezTo>
                  <a:pt x="304" y="297"/>
                  <a:pt x="304" y="297"/>
                  <a:pt x="304" y="297"/>
                </a:cubicBezTo>
                <a:cubicBezTo>
                  <a:pt x="304" y="56"/>
                  <a:pt x="304" y="56"/>
                  <a:pt x="304" y="56"/>
                </a:cubicBezTo>
                <a:cubicBezTo>
                  <a:pt x="169" y="56"/>
                  <a:pt x="56" y="162"/>
                  <a:pt x="56" y="297"/>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wrap="none" anchor="ctr"/>
          <a:lstStyle/>
          <a:p>
            <a:endParaRPr lang="en-US">
              <a:solidFill>
                <a:prstClr val="black"/>
              </a:solidFill>
            </a:endParaRPr>
          </a:p>
        </p:txBody>
      </p:sp>
      <p:sp>
        <p:nvSpPr>
          <p:cNvPr id="4" name="文本框 3"/>
          <p:cNvSpPr txBox="1"/>
          <p:nvPr/>
        </p:nvSpPr>
        <p:spPr>
          <a:xfrm>
            <a:off x="9633098" y="3040912"/>
            <a:ext cx="184731" cy="369332"/>
          </a:xfrm>
          <a:prstGeom prst="rect">
            <a:avLst/>
          </a:prstGeom>
          <a:noFill/>
        </p:spPr>
        <p:txBody>
          <a:bodyPr wrap="none" rtlCol="0">
            <a:spAutoFit/>
          </a:bodyPr>
          <a:lstStyle/>
          <a:p>
            <a:endParaRPr kumimoji="1" lang="zh-CN" altLang="en-US" dirty="0"/>
          </a:p>
        </p:txBody>
      </p:sp>
      <p:sp>
        <p:nvSpPr>
          <p:cNvPr id="12" name="标题 8"/>
          <p:cNvSpPr txBox="1"/>
          <p:nvPr/>
        </p:nvSpPr>
        <p:spPr>
          <a:xfrm>
            <a:off x="911424" y="579766"/>
            <a:ext cx="10515600" cy="7810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微软雅黑 Light" panose="020B0502040204020203" pitchFamily="34" charset="-122"/>
                <a:ea typeface="微软雅黑 Light" panose="020B0502040204020203" pitchFamily="34" charset="-122"/>
                <a:cs typeface="+mj-cs"/>
              </a:defRPr>
            </a:lvl1pPr>
          </a:lstStyle>
          <a:p>
            <a:r>
              <a:rPr lang="zh-CN" altLang="en-US" sz="3200" b="1" dirty="0">
                <a:solidFill>
                  <a:srgbClr val="942124"/>
                </a:solidFill>
                <a:cs typeface="+mn-cs"/>
              </a:rPr>
              <a:t>数据工程项目的流程</a:t>
            </a:r>
            <a:endParaRPr lang="zh-CN" altLang="en-US" sz="3200" b="1" dirty="0">
              <a:solidFill>
                <a:srgbClr val="942124"/>
              </a:solidFill>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911424" y="1700808"/>
            <a:ext cx="10515600" cy="4248471"/>
          </a:xfrm>
        </p:spPr>
        <p:txBody>
          <a:bodyPr>
            <a:normAutofit fontScale="85000" lnSpcReduction="10000"/>
          </a:bodyPr>
          <a:lstStyle/>
          <a:p>
            <a:pPr indent="457200">
              <a:lnSpc>
                <a:spcPct val="150000"/>
              </a:lnSpc>
            </a:pPr>
            <a:r>
              <a:rPr lang="en-US" altLang="zh-CN" sz="2400" dirty="0"/>
              <a:t>3.</a:t>
            </a:r>
            <a:r>
              <a:rPr lang="zh-CN" altLang="zh-CN" sz="2400" dirty="0"/>
              <a:t>数据预处理</a:t>
            </a:r>
          </a:p>
          <a:p>
            <a:pPr marL="0" indent="457200">
              <a:lnSpc>
                <a:spcPct val="150000"/>
              </a:lnSpc>
              <a:buNone/>
            </a:pPr>
            <a:r>
              <a:rPr lang="zh-CN" altLang="zh-CN" sz="2400" dirty="0"/>
              <a:t>大数据采集过程中通常有一个或多个数据源，这些数据源包括同构或异构的数据库、文件系统、服务接口等，易受到噪声数据、数据值缺失、数据冲突等的影响，因此需首先对收集到的大数据集合进行预处理，以保证大数据分析与预测结果的准确性与价值性。</a:t>
            </a:r>
          </a:p>
          <a:p>
            <a:pPr indent="457200">
              <a:lnSpc>
                <a:spcPct val="150000"/>
              </a:lnSpc>
            </a:pPr>
            <a:r>
              <a:rPr lang="en-US" altLang="zh-CN" sz="2400" dirty="0"/>
              <a:t>4.</a:t>
            </a:r>
            <a:r>
              <a:rPr lang="zh-CN" altLang="zh-CN" sz="2400" dirty="0"/>
              <a:t>数据存储</a:t>
            </a:r>
          </a:p>
          <a:p>
            <a:pPr marL="0" indent="457200">
              <a:lnSpc>
                <a:spcPct val="150000"/>
              </a:lnSpc>
              <a:buNone/>
            </a:pPr>
            <a:r>
              <a:rPr lang="zh-CN" altLang="zh-CN" sz="2400" dirty="0"/>
              <a:t>结构化数据，即可以用二维表结构来逻辑表达实现的数据，存储在数据库里。相对于结构化数据而言，不方便用数据库二维逻辑表来表现的数据，称为非结构化数据。</a:t>
            </a:r>
          </a:p>
        </p:txBody>
      </p:sp>
      <p:sp>
        <p:nvSpPr>
          <p:cNvPr id="7" name="文本框 5"/>
          <p:cNvSpPr txBox="1"/>
          <p:nvPr/>
        </p:nvSpPr>
        <p:spPr>
          <a:xfrm>
            <a:off x="911424" y="836712"/>
            <a:ext cx="2664296" cy="400110"/>
          </a:xfrm>
          <a:prstGeom prst="rect">
            <a:avLst/>
          </a:prstGeom>
          <a:noFill/>
        </p:spPr>
        <p:txBody>
          <a:bodyPr wrap="square" rtlCol="0">
            <a:spAutoFit/>
          </a:bodyPr>
          <a:lstStyle/>
          <a:p>
            <a:r>
              <a:rPr lang="zh-CN" altLang="en-US" sz="2000" dirty="0">
                <a:solidFill>
                  <a:prstClr val="white"/>
                </a:solidFill>
                <a:latin typeface="微软雅黑 Light" panose="020B0502040204020203" pitchFamily="34" charset="-122"/>
                <a:ea typeface="微软雅黑 Light" panose="020B0502040204020203" pitchFamily="34" charset="-122"/>
              </a:rPr>
              <a:t>聚类分析</a:t>
            </a:r>
          </a:p>
        </p:txBody>
      </p:sp>
      <p:sp>
        <p:nvSpPr>
          <p:cNvPr id="8" name="矩形 28"/>
          <p:cNvSpPr/>
          <p:nvPr/>
        </p:nvSpPr>
        <p:spPr>
          <a:xfrm>
            <a:off x="-18898" y="671163"/>
            <a:ext cx="510214" cy="598302"/>
          </a:xfrm>
          <a:prstGeom prst="rect">
            <a:avLst/>
          </a:prstGeom>
          <a:solidFill>
            <a:srgbClr val="94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prstClr val="white"/>
              </a:solidFill>
            </a:endParaRPr>
          </a:p>
        </p:txBody>
      </p:sp>
      <p:sp>
        <p:nvSpPr>
          <p:cNvPr id="10" name="Freeform 78"/>
          <p:cNvSpPr>
            <a:spLocks noChangeArrowheads="1"/>
          </p:cNvSpPr>
          <p:nvPr/>
        </p:nvSpPr>
        <p:spPr bwMode="auto">
          <a:xfrm>
            <a:off x="119336" y="836712"/>
            <a:ext cx="254699" cy="277602"/>
          </a:xfrm>
          <a:custGeom>
            <a:avLst/>
            <a:gdLst>
              <a:gd name="T0" fmla="*/ 39230934 w 601"/>
              <a:gd name="T1" fmla="*/ 78442719 h 602"/>
              <a:gd name="T2" fmla="*/ 39230934 w 601"/>
              <a:gd name="T3" fmla="*/ 78442719 h 602"/>
              <a:gd name="T4" fmla="*/ 0 w 601"/>
              <a:gd name="T5" fmla="*/ 38764526 h 602"/>
              <a:gd name="T6" fmla="*/ 39230934 w 601"/>
              <a:gd name="T7" fmla="*/ 0 h 602"/>
              <a:gd name="T8" fmla="*/ 77429787 w 601"/>
              <a:gd name="T9" fmla="*/ 38764526 h 602"/>
              <a:gd name="T10" fmla="*/ 39230934 w 601"/>
              <a:gd name="T11" fmla="*/ 78442719 h 602"/>
              <a:gd name="T12" fmla="*/ 7226723 w 601"/>
              <a:gd name="T13" fmla="*/ 38764526 h 602"/>
              <a:gd name="T14" fmla="*/ 7226723 w 601"/>
              <a:gd name="T15" fmla="*/ 38764526 h 602"/>
              <a:gd name="T16" fmla="*/ 39230934 w 601"/>
              <a:gd name="T17" fmla="*/ 38764526 h 602"/>
              <a:gd name="T18" fmla="*/ 39230934 w 601"/>
              <a:gd name="T19" fmla="*/ 7308970 h 602"/>
              <a:gd name="T20" fmla="*/ 7226723 w 601"/>
              <a:gd name="T21" fmla="*/ 38764526 h 60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01" h="602">
                <a:moveTo>
                  <a:pt x="304" y="601"/>
                </a:moveTo>
                <a:lnTo>
                  <a:pt x="304" y="601"/>
                </a:lnTo>
                <a:cubicBezTo>
                  <a:pt x="134" y="601"/>
                  <a:pt x="0" y="466"/>
                  <a:pt x="0" y="297"/>
                </a:cubicBezTo>
                <a:cubicBezTo>
                  <a:pt x="0" y="134"/>
                  <a:pt x="134" y="0"/>
                  <a:pt x="304" y="0"/>
                </a:cubicBezTo>
                <a:cubicBezTo>
                  <a:pt x="466" y="0"/>
                  <a:pt x="600" y="134"/>
                  <a:pt x="600" y="297"/>
                </a:cubicBezTo>
                <a:cubicBezTo>
                  <a:pt x="600" y="466"/>
                  <a:pt x="466" y="601"/>
                  <a:pt x="304" y="601"/>
                </a:cubicBezTo>
                <a:close/>
                <a:moveTo>
                  <a:pt x="56" y="297"/>
                </a:moveTo>
                <a:lnTo>
                  <a:pt x="56" y="297"/>
                </a:lnTo>
                <a:cubicBezTo>
                  <a:pt x="304" y="297"/>
                  <a:pt x="304" y="297"/>
                  <a:pt x="304" y="297"/>
                </a:cubicBezTo>
                <a:cubicBezTo>
                  <a:pt x="304" y="56"/>
                  <a:pt x="304" y="56"/>
                  <a:pt x="304" y="56"/>
                </a:cubicBezTo>
                <a:cubicBezTo>
                  <a:pt x="169" y="56"/>
                  <a:pt x="56" y="162"/>
                  <a:pt x="56" y="297"/>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wrap="none" anchor="ctr"/>
          <a:lstStyle/>
          <a:p>
            <a:endParaRPr lang="en-US">
              <a:solidFill>
                <a:prstClr val="black"/>
              </a:solidFill>
            </a:endParaRPr>
          </a:p>
        </p:txBody>
      </p:sp>
      <p:sp>
        <p:nvSpPr>
          <p:cNvPr id="11" name="文本框 5"/>
          <p:cNvSpPr txBox="1"/>
          <p:nvPr/>
        </p:nvSpPr>
        <p:spPr>
          <a:xfrm>
            <a:off x="953786" y="709485"/>
            <a:ext cx="3414022" cy="523220"/>
          </a:xfrm>
          <a:prstGeom prst="rect">
            <a:avLst/>
          </a:prstGeom>
          <a:noFill/>
        </p:spPr>
        <p:txBody>
          <a:bodyPr wrap="square" rtlCol="0">
            <a:spAutoFit/>
          </a:bodyPr>
          <a:lstStyle/>
          <a:p>
            <a:r>
              <a:rPr lang="zh-CN" altLang="en-US" sz="2800" dirty="0" smtClean="0">
                <a:solidFill>
                  <a:prstClr val="white"/>
                </a:solidFill>
                <a:latin typeface="微软雅黑 Light" panose="020B0502040204020203" pitchFamily="34" charset="-122"/>
                <a:ea typeface="微软雅黑 Light" panose="020B0502040204020203" pitchFamily="34" charset="-122"/>
              </a:rPr>
              <a:t>关键词</a:t>
            </a:r>
            <a:endParaRPr lang="zh-CN" altLang="en-US" sz="2800" dirty="0">
              <a:solidFill>
                <a:prstClr val="white"/>
              </a:solidFill>
              <a:latin typeface="微软雅黑 Light" panose="020B0502040204020203" pitchFamily="34" charset="-122"/>
              <a:ea typeface="微软雅黑 Light" panose="020B0502040204020203" pitchFamily="34" charset="-122"/>
            </a:endParaRPr>
          </a:p>
        </p:txBody>
      </p:sp>
      <p:sp>
        <p:nvSpPr>
          <p:cNvPr id="4" name="文本框 3"/>
          <p:cNvSpPr txBox="1"/>
          <p:nvPr/>
        </p:nvSpPr>
        <p:spPr>
          <a:xfrm>
            <a:off x="9633098" y="3040912"/>
            <a:ext cx="184731" cy="369332"/>
          </a:xfrm>
          <a:prstGeom prst="rect">
            <a:avLst/>
          </a:prstGeom>
          <a:noFill/>
        </p:spPr>
        <p:txBody>
          <a:bodyPr wrap="none" rtlCol="0">
            <a:spAutoFit/>
          </a:bodyPr>
          <a:lstStyle/>
          <a:p>
            <a:endParaRPr kumimoji="1" lang="zh-CN" alt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911424" y="1484785"/>
            <a:ext cx="10515600" cy="4248471"/>
          </a:xfrm>
        </p:spPr>
        <p:txBody>
          <a:bodyPr>
            <a:normAutofit fontScale="85000" lnSpcReduction="10000"/>
          </a:bodyPr>
          <a:lstStyle/>
          <a:p>
            <a:pPr indent="457200">
              <a:lnSpc>
                <a:spcPct val="150000"/>
              </a:lnSpc>
            </a:pPr>
            <a:r>
              <a:rPr lang="en-US" altLang="zh-CN" sz="2400" dirty="0"/>
              <a:t>5.</a:t>
            </a:r>
            <a:r>
              <a:rPr lang="zh-CN" altLang="zh-CN" sz="2400" dirty="0"/>
              <a:t>数据处理与分析</a:t>
            </a:r>
          </a:p>
          <a:p>
            <a:pPr marL="0" indent="457200">
              <a:lnSpc>
                <a:spcPct val="150000"/>
              </a:lnSpc>
              <a:buNone/>
            </a:pPr>
            <a:r>
              <a:rPr lang="zh-CN" altLang="zh-CN" sz="2400" dirty="0"/>
              <a:t>（</a:t>
            </a:r>
            <a:r>
              <a:rPr lang="en-US" altLang="zh-CN" sz="2400" dirty="0"/>
              <a:t>1</a:t>
            </a:r>
            <a:r>
              <a:rPr lang="zh-CN" altLang="zh-CN" sz="2400" dirty="0"/>
              <a:t>）数据处理。无论哪种大数据分布式处理与计算系统，都有利于提高大数据的价值性、可用性、时效性和准确性。大数据的类型和存储形式决定了其所采用的数据处理系统，而数据处理系统的性能与优劣直接影响大数据质量的价值性、可用性、时效性和准确性。</a:t>
            </a:r>
          </a:p>
          <a:p>
            <a:pPr marL="0" indent="457200">
              <a:lnSpc>
                <a:spcPct val="150000"/>
              </a:lnSpc>
              <a:buNone/>
            </a:pPr>
            <a:r>
              <a:rPr lang="zh-CN" altLang="zh-CN" sz="2400" dirty="0"/>
              <a:t>（</a:t>
            </a:r>
            <a:r>
              <a:rPr lang="en-US" altLang="zh-CN" sz="2400" dirty="0"/>
              <a:t>2</a:t>
            </a:r>
            <a:r>
              <a:rPr lang="zh-CN" altLang="zh-CN" sz="2400" dirty="0"/>
              <a:t>）数据分析。数据分析是整个大数据处理流程的核心，大数据的价值产生于分析过程。</a:t>
            </a:r>
          </a:p>
          <a:p>
            <a:pPr indent="457200">
              <a:lnSpc>
                <a:spcPct val="150000"/>
              </a:lnSpc>
            </a:pPr>
            <a:r>
              <a:rPr lang="en-US" altLang="zh-CN" sz="2400" dirty="0"/>
              <a:t>6.</a:t>
            </a:r>
            <a:r>
              <a:rPr lang="zh-CN" altLang="zh-CN" sz="2400" dirty="0"/>
              <a:t>数据可视化与数据应用</a:t>
            </a:r>
          </a:p>
          <a:p>
            <a:pPr marL="0" indent="457200">
              <a:lnSpc>
                <a:spcPct val="150000"/>
              </a:lnSpc>
              <a:buNone/>
            </a:pPr>
            <a:r>
              <a:rPr lang="zh-CN" altLang="zh-CN" sz="2400" dirty="0"/>
              <a:t>数据可视化是指将大数据分析与预测结果以计算机图形或图像的直观方式显示给用户的过程，并可与用户进行交互式处理</a:t>
            </a:r>
            <a:r>
              <a:rPr lang="zh-CN" altLang="zh-CN" sz="2400" dirty="0" smtClean="0"/>
              <a:t>。</a:t>
            </a:r>
            <a:endParaRPr lang="zh-CN" altLang="zh-CN" sz="2400" dirty="0"/>
          </a:p>
        </p:txBody>
      </p:sp>
      <p:sp>
        <p:nvSpPr>
          <p:cNvPr id="7" name="文本框 5"/>
          <p:cNvSpPr txBox="1"/>
          <p:nvPr/>
        </p:nvSpPr>
        <p:spPr>
          <a:xfrm>
            <a:off x="911424" y="836712"/>
            <a:ext cx="2664296" cy="400110"/>
          </a:xfrm>
          <a:prstGeom prst="rect">
            <a:avLst/>
          </a:prstGeom>
          <a:noFill/>
        </p:spPr>
        <p:txBody>
          <a:bodyPr wrap="square" rtlCol="0">
            <a:spAutoFit/>
          </a:bodyPr>
          <a:lstStyle/>
          <a:p>
            <a:r>
              <a:rPr lang="zh-CN" altLang="en-US" sz="2000" dirty="0">
                <a:solidFill>
                  <a:prstClr val="white"/>
                </a:solidFill>
                <a:latin typeface="微软雅黑 Light" panose="020B0502040204020203" pitchFamily="34" charset="-122"/>
                <a:ea typeface="微软雅黑 Light" panose="020B0502040204020203" pitchFamily="34" charset="-122"/>
              </a:rPr>
              <a:t>聚类分析</a:t>
            </a:r>
          </a:p>
        </p:txBody>
      </p:sp>
      <p:sp>
        <p:nvSpPr>
          <p:cNvPr id="8" name="矩形 28"/>
          <p:cNvSpPr/>
          <p:nvPr/>
        </p:nvSpPr>
        <p:spPr>
          <a:xfrm>
            <a:off x="-18898" y="671163"/>
            <a:ext cx="510214" cy="598302"/>
          </a:xfrm>
          <a:prstGeom prst="rect">
            <a:avLst/>
          </a:prstGeom>
          <a:solidFill>
            <a:srgbClr val="94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prstClr val="white"/>
              </a:solidFill>
            </a:endParaRPr>
          </a:p>
        </p:txBody>
      </p:sp>
      <p:sp>
        <p:nvSpPr>
          <p:cNvPr id="10" name="Freeform 78"/>
          <p:cNvSpPr>
            <a:spLocks noChangeArrowheads="1"/>
          </p:cNvSpPr>
          <p:nvPr/>
        </p:nvSpPr>
        <p:spPr bwMode="auto">
          <a:xfrm>
            <a:off x="119336" y="836712"/>
            <a:ext cx="254699" cy="277602"/>
          </a:xfrm>
          <a:custGeom>
            <a:avLst/>
            <a:gdLst>
              <a:gd name="T0" fmla="*/ 39230934 w 601"/>
              <a:gd name="T1" fmla="*/ 78442719 h 602"/>
              <a:gd name="T2" fmla="*/ 39230934 w 601"/>
              <a:gd name="T3" fmla="*/ 78442719 h 602"/>
              <a:gd name="T4" fmla="*/ 0 w 601"/>
              <a:gd name="T5" fmla="*/ 38764526 h 602"/>
              <a:gd name="T6" fmla="*/ 39230934 w 601"/>
              <a:gd name="T7" fmla="*/ 0 h 602"/>
              <a:gd name="T8" fmla="*/ 77429787 w 601"/>
              <a:gd name="T9" fmla="*/ 38764526 h 602"/>
              <a:gd name="T10" fmla="*/ 39230934 w 601"/>
              <a:gd name="T11" fmla="*/ 78442719 h 602"/>
              <a:gd name="T12" fmla="*/ 7226723 w 601"/>
              <a:gd name="T13" fmla="*/ 38764526 h 602"/>
              <a:gd name="T14" fmla="*/ 7226723 w 601"/>
              <a:gd name="T15" fmla="*/ 38764526 h 602"/>
              <a:gd name="T16" fmla="*/ 39230934 w 601"/>
              <a:gd name="T17" fmla="*/ 38764526 h 602"/>
              <a:gd name="T18" fmla="*/ 39230934 w 601"/>
              <a:gd name="T19" fmla="*/ 7308970 h 602"/>
              <a:gd name="T20" fmla="*/ 7226723 w 601"/>
              <a:gd name="T21" fmla="*/ 38764526 h 60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01" h="602">
                <a:moveTo>
                  <a:pt x="304" y="601"/>
                </a:moveTo>
                <a:lnTo>
                  <a:pt x="304" y="601"/>
                </a:lnTo>
                <a:cubicBezTo>
                  <a:pt x="134" y="601"/>
                  <a:pt x="0" y="466"/>
                  <a:pt x="0" y="297"/>
                </a:cubicBezTo>
                <a:cubicBezTo>
                  <a:pt x="0" y="134"/>
                  <a:pt x="134" y="0"/>
                  <a:pt x="304" y="0"/>
                </a:cubicBezTo>
                <a:cubicBezTo>
                  <a:pt x="466" y="0"/>
                  <a:pt x="600" y="134"/>
                  <a:pt x="600" y="297"/>
                </a:cubicBezTo>
                <a:cubicBezTo>
                  <a:pt x="600" y="466"/>
                  <a:pt x="466" y="601"/>
                  <a:pt x="304" y="601"/>
                </a:cubicBezTo>
                <a:close/>
                <a:moveTo>
                  <a:pt x="56" y="297"/>
                </a:moveTo>
                <a:lnTo>
                  <a:pt x="56" y="297"/>
                </a:lnTo>
                <a:cubicBezTo>
                  <a:pt x="304" y="297"/>
                  <a:pt x="304" y="297"/>
                  <a:pt x="304" y="297"/>
                </a:cubicBezTo>
                <a:cubicBezTo>
                  <a:pt x="304" y="56"/>
                  <a:pt x="304" y="56"/>
                  <a:pt x="304" y="56"/>
                </a:cubicBezTo>
                <a:cubicBezTo>
                  <a:pt x="169" y="56"/>
                  <a:pt x="56" y="162"/>
                  <a:pt x="56" y="297"/>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wrap="none" anchor="ctr"/>
          <a:lstStyle/>
          <a:p>
            <a:endParaRPr lang="en-US">
              <a:solidFill>
                <a:prstClr val="black"/>
              </a:solidFill>
            </a:endParaRPr>
          </a:p>
        </p:txBody>
      </p:sp>
      <p:sp>
        <p:nvSpPr>
          <p:cNvPr id="11" name="文本框 5"/>
          <p:cNvSpPr txBox="1"/>
          <p:nvPr/>
        </p:nvSpPr>
        <p:spPr>
          <a:xfrm>
            <a:off x="953786" y="709485"/>
            <a:ext cx="3414022" cy="523220"/>
          </a:xfrm>
          <a:prstGeom prst="rect">
            <a:avLst/>
          </a:prstGeom>
          <a:noFill/>
        </p:spPr>
        <p:txBody>
          <a:bodyPr wrap="square" rtlCol="0">
            <a:spAutoFit/>
          </a:bodyPr>
          <a:lstStyle/>
          <a:p>
            <a:r>
              <a:rPr lang="zh-CN" altLang="en-US" sz="2800" dirty="0" smtClean="0">
                <a:solidFill>
                  <a:prstClr val="white"/>
                </a:solidFill>
                <a:latin typeface="微软雅黑 Light" panose="020B0502040204020203" pitchFamily="34" charset="-122"/>
                <a:ea typeface="微软雅黑 Light" panose="020B0502040204020203" pitchFamily="34" charset="-122"/>
              </a:rPr>
              <a:t>关键词</a:t>
            </a:r>
            <a:endParaRPr lang="zh-CN" altLang="en-US" sz="2800" dirty="0">
              <a:solidFill>
                <a:prstClr val="white"/>
              </a:solidFill>
              <a:latin typeface="微软雅黑 Light" panose="020B0502040204020203" pitchFamily="34" charset="-122"/>
              <a:ea typeface="微软雅黑 Light" panose="020B0502040204020203" pitchFamily="34" charset="-122"/>
            </a:endParaRPr>
          </a:p>
        </p:txBody>
      </p:sp>
      <p:sp>
        <p:nvSpPr>
          <p:cNvPr id="4" name="文本框 3"/>
          <p:cNvSpPr txBox="1"/>
          <p:nvPr/>
        </p:nvSpPr>
        <p:spPr>
          <a:xfrm>
            <a:off x="9633098" y="3040912"/>
            <a:ext cx="184731" cy="369332"/>
          </a:xfrm>
          <a:prstGeom prst="rect">
            <a:avLst/>
          </a:prstGeom>
          <a:noFill/>
        </p:spPr>
        <p:txBody>
          <a:bodyPr wrap="none" rtlCol="0">
            <a:spAutoFit/>
          </a:bodyPr>
          <a:lstStyle/>
          <a:p>
            <a:endParaRPr kumimoji="1" lang="zh-CN" alt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C7EDCC"/>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C7EDCC"/>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TotalTime>
  <Words>475</Words>
  <Application>Microsoft Office PowerPoint</Application>
  <PresentationFormat>自定义</PresentationFormat>
  <Paragraphs>42</Paragraphs>
  <Slides>5</Slides>
  <Notes>5</Notes>
  <HiddenSlides>0</HiddenSlides>
  <MMClips>0</MMClips>
  <ScaleCrop>false</ScaleCrop>
  <HeadingPairs>
    <vt:vector size="4" baseType="variant">
      <vt:variant>
        <vt:lpstr>主题</vt:lpstr>
      </vt:variant>
      <vt:variant>
        <vt:i4>1</vt:i4>
      </vt:variant>
      <vt:variant>
        <vt:lpstr>幻灯片标题</vt:lpstr>
      </vt:variant>
      <vt:variant>
        <vt:i4>5</vt:i4>
      </vt:variant>
    </vt:vector>
  </HeadingPairs>
  <TitlesOfParts>
    <vt:vector size="6" baseType="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byr</dc:creator>
  <cp:lastModifiedBy>陈艳宁</cp:lastModifiedBy>
  <cp:revision>5</cp:revision>
  <dcterms:created xsi:type="dcterms:W3CDTF">2018-03-13T06:16:00Z</dcterms:created>
  <dcterms:modified xsi:type="dcterms:W3CDTF">2020-01-13T07:26:15Z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