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48312-C584-494B-904E-E03307D78B6B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51FB6-6886-4AA1-B49D-8118592A2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304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以美国高中生社交网络信息数据集为例，所有的高中生即为一类。</a:t>
            </a:r>
            <a:endParaRPr kumimoji="1" lang="en-US" altLang="zh-CN" sz="1200" dirty="0" smtClean="0"/>
          </a:p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类中有许许多多的属性，比如姓名、年龄、性别、成绩。</a:t>
            </a:r>
            <a:endParaRPr kumimoji="1" lang="en-US" altLang="zh-CN" sz="1200" dirty="0" smtClean="0"/>
          </a:p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我们可以对这些属性进行操作，比如改变其姓氏、比较两个高中生年龄的大小，提升或降低其分数等，这些操作被称为方法，这些属性和方法结合在一起，包裹起来就成为了类。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>
                <a:solidFill>
                  <a:srgbClr val="FF0000"/>
                </a:solidFill>
              </a:rPr>
              <a:t>类是一种具体事物的抽象，这些具体事物即为对象，它们是类的一个具体实例。比如我们谈到“高中生”，那么地球上任何一个高中生都是高中生这个类的对象，并且每一个对象都具有年龄、性别、毕业年份这些属性。如果要使用类，就必须先将其实例化，我们通常不会说“高中生年龄很大”，但是可以说“这位高中生年龄很大”，其中的“这位高中生”就是“高中生”类的实例化对象。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类：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对具有相同数据和方法的一组对象的描述或定义。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对象：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对象是一个类的实例。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实例</a:t>
            </a:r>
            <a:r>
              <a:rPr lang="en-US" altLang="zh-CN" b="1" dirty="0" smtClean="0">
                <a:solidFill>
                  <a:srgbClr val="3E3E3E"/>
                </a:solidFill>
                <a:latin typeface="-apple-system-font" charset="0"/>
              </a:rPr>
              <a:t>(instance)</a:t>
            </a: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一个对象的实例化实现。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标识</a:t>
            </a:r>
            <a:r>
              <a:rPr lang="en-US" altLang="zh-CN" b="1" dirty="0" smtClean="0">
                <a:solidFill>
                  <a:srgbClr val="3E3E3E"/>
                </a:solidFill>
                <a:latin typeface="-apple-system-font" charset="0"/>
              </a:rPr>
              <a:t>(identity)</a:t>
            </a: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每个对象的实例都需要一个可以唯一标识这个实例的标记。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实例属性（</a:t>
            </a:r>
            <a:r>
              <a:rPr lang="en-US" altLang="zh-CN" b="1" dirty="0" smtClean="0">
                <a:solidFill>
                  <a:srgbClr val="3E3E3E"/>
                </a:solidFill>
                <a:latin typeface="-apple-system-font" charset="0"/>
              </a:rPr>
              <a:t>instance attribute</a:t>
            </a: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）：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一个对象就是一组属性的集合。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实例方法</a:t>
            </a:r>
            <a:r>
              <a:rPr lang="en-US" altLang="zh-CN" b="1" dirty="0" smtClean="0">
                <a:solidFill>
                  <a:srgbClr val="3E3E3E"/>
                </a:solidFill>
                <a:latin typeface="-apple-system-font" charset="0"/>
              </a:rPr>
              <a:t>(instance method)</a:t>
            </a: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所有存取或者更新对象某个实例一条或者多条属性的函数的集合。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类属性（</a:t>
            </a:r>
            <a:r>
              <a:rPr lang="en-US" altLang="zh-CN" b="1" dirty="0" err="1" smtClean="0">
                <a:solidFill>
                  <a:srgbClr val="3E3E3E"/>
                </a:solidFill>
                <a:latin typeface="-apple-system-font" charset="0"/>
              </a:rPr>
              <a:t>classattribute</a:t>
            </a: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）：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属于一个类中所有对象的属性，不会只在某个实例上发生变化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类方法（</a:t>
            </a:r>
            <a:r>
              <a:rPr lang="en-US" altLang="zh-CN" b="1" dirty="0" err="1" smtClean="0">
                <a:solidFill>
                  <a:srgbClr val="3E3E3E"/>
                </a:solidFill>
                <a:latin typeface="-apple-system-font" charset="0"/>
              </a:rPr>
              <a:t>classmethod</a:t>
            </a:r>
            <a:r>
              <a:rPr lang="zh-CN" altLang="en-US" b="1" dirty="0" smtClean="0">
                <a:solidFill>
                  <a:srgbClr val="3E3E3E"/>
                </a:solidFill>
                <a:latin typeface="-apple-system-font" charset="0"/>
              </a:rPr>
              <a:t>）：</a:t>
            </a:r>
            <a:r>
              <a:rPr lang="zh-CN" altLang="en-US" dirty="0" smtClean="0">
                <a:solidFill>
                  <a:srgbClr val="3E3E3E"/>
                </a:solidFill>
                <a:latin typeface="-apple-system-font" charset="0"/>
              </a:rPr>
              <a:t>那些无须特定的对性实例就能够工作的从属于类的函数。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/>
              <a:t>例如下面的创建了一个</a:t>
            </a:r>
            <a:r>
              <a:rPr kumimoji="1" lang="en-US" altLang="zh-CN" sz="1200" dirty="0" err="1" smtClean="0">
                <a:latin typeface="Monaco"/>
              </a:rPr>
              <a:t>High_school_student</a:t>
            </a:r>
            <a:r>
              <a:rPr kumimoji="1" lang="zh-CN" altLang="en-US" sz="1200" dirty="0" smtClean="0"/>
              <a:t>类，并定义了这个类的一个方法</a:t>
            </a:r>
            <a:r>
              <a:rPr kumimoji="1" lang="en-US" altLang="zh-CN" sz="1200" dirty="0" smtClean="0"/>
              <a:t>——</a:t>
            </a:r>
            <a:r>
              <a:rPr kumimoji="1" lang="zh-CN" altLang="en-US" sz="1200" dirty="0" smtClean="0"/>
              <a:t>初始化方法</a:t>
            </a:r>
            <a:r>
              <a:rPr kumimoji="1" lang="en-US" altLang="zh-CN" sz="1200" dirty="0" smtClean="0"/>
              <a:t>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()__</a:t>
            </a:r>
            <a:endParaRPr kumimoji="1" lang="zh-CN" altLang="en-US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sz="1200" dirty="0" smtClean="0"/>
              <a:t>可以看到，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err="1" smtClean="0">
                <a:latin typeface="Monaco"/>
              </a:rPr>
              <a:t>student_a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是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err="1" smtClean="0">
                <a:latin typeface="Monaco"/>
              </a:rPr>
              <a:t>High_school_student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类的一个实例，存储在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smtClean="0">
                <a:latin typeface="Monaco"/>
              </a:rPr>
              <a:t>0x1041ecbd8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（内存地址）中。</a:t>
            </a:r>
            <a:endParaRPr kumimoji="1" lang="en-US" altLang="zh-CN" sz="1200" dirty="0" smtClean="0"/>
          </a:p>
          <a:p>
            <a:r>
              <a:rPr kumimoji="1" lang="zh-CN" altLang="en-US" sz="1200" dirty="0" smtClean="0"/>
              <a:t>我们如果想看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err="1" smtClean="0">
                <a:latin typeface="Monaco"/>
              </a:rPr>
              <a:t>student_a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的年龄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smtClean="0">
                <a:latin typeface="Monaco"/>
              </a:rPr>
              <a:t>age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，则可以像模块中调用方法一样使用点符号</a:t>
            </a:r>
            <a:r>
              <a:rPr kumimoji="1" lang="en-US" altLang="zh-CN" sz="1200" dirty="0" smtClean="0"/>
              <a:t>".”</a:t>
            </a:r>
          </a:p>
          <a:p>
            <a:endParaRPr kumimoji="1" lang="en-US" altLang="zh-CN" sz="1200" dirty="0" smtClean="0"/>
          </a:p>
          <a:p>
            <a:r>
              <a:rPr kumimoji="1" lang="zh-CN" altLang="en-US" sz="1200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类（</a:t>
            </a:r>
            <a:r>
              <a:rPr lang="en-US" altLang="zh-CN" sz="3200" b="1" dirty="0" smtClean="0">
                <a:solidFill>
                  <a:srgbClr val="942124"/>
                </a:solidFill>
                <a:cs typeface="+mn-cs"/>
              </a:rPr>
              <a:t>class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）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31504" y="2018418"/>
            <a:ext cx="14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高中生类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5119169" y="4455790"/>
            <a:ext cx="5616623" cy="1135578"/>
          </a:xfrm>
          <a:prstGeom prst="roundRect">
            <a:avLst/>
          </a:prstGeom>
          <a:solidFill>
            <a:srgbClr val="942124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5099135" y="1912294"/>
            <a:ext cx="5594136" cy="1135578"/>
          </a:xfrm>
          <a:prstGeom prst="round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377182" y="2209859"/>
            <a:ext cx="4679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属性：姓名、年龄、性别、分数</a:t>
            </a:r>
            <a:endParaRPr lang="zh-CN" altLang="en-US" sz="24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41346" y="4592553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方法：对属性进行查询或修改、与其他同类发生一些关系、运算等等</a:t>
            </a:r>
            <a:endParaRPr lang="zh-CN" altLang="en-US" sz="24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0" name="右箭头 9"/>
          <p:cNvSpPr/>
          <p:nvPr/>
        </p:nvSpPr>
        <p:spPr>
          <a:xfrm rot="1086857">
            <a:off x="3574270" y="4075670"/>
            <a:ext cx="1470990" cy="581041"/>
          </a:xfrm>
          <a:prstGeom prst="rightArrow">
            <a:avLst>
              <a:gd name="adj1" fmla="val 27527"/>
              <a:gd name="adj2" fmla="val 79504"/>
            </a:avLst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右箭头 11"/>
          <p:cNvSpPr/>
          <p:nvPr/>
        </p:nvSpPr>
        <p:spPr>
          <a:xfrm rot="20039727">
            <a:off x="3479733" y="2589150"/>
            <a:ext cx="1470990" cy="581041"/>
          </a:xfrm>
          <a:prstGeom prst="rightArrow">
            <a:avLst>
              <a:gd name="adj1" fmla="val 27527"/>
              <a:gd name="adj2" fmla="val 79504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52" name="Picture 4" descr="http://img.51ztzj.com/upload/image/20140606/sj201406061002_279x4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827" y="2834141"/>
            <a:ext cx="1673488" cy="251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对象（</a:t>
            </a:r>
            <a:r>
              <a:rPr lang="en-US" altLang="zh-CN" sz="3200" b="1" dirty="0" smtClean="0">
                <a:solidFill>
                  <a:srgbClr val="942124"/>
                </a:solidFill>
                <a:cs typeface="+mn-cs"/>
              </a:rPr>
              <a:t>object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）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074" name="Picture 2" descr="http://img5.duitang.com/uploads/item/201308/20/20130820224916_QGzLt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93" y="3580969"/>
            <a:ext cx="1755369" cy="244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1933124" y="5473803"/>
            <a:ext cx="1642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高中生</a:t>
            </a: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1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9540682" y="3582050"/>
            <a:ext cx="1739894" cy="2305337"/>
          </a:xfrm>
          <a:prstGeom prst="round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3143672" y="3726066"/>
            <a:ext cx="1800200" cy="2305337"/>
          </a:xfrm>
          <a:prstGeom prst="round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076" name="Picture 4" descr="http://img15.3lian.com/2015/h1/318/d/15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43" r="17913"/>
          <a:stretch>
            <a:fillRect/>
          </a:stretch>
        </p:blipFill>
        <p:spPr bwMode="auto">
          <a:xfrm>
            <a:off x="7841333" y="3571262"/>
            <a:ext cx="864096" cy="246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/>
          <p:cNvSpPr txBox="1"/>
          <p:nvPr/>
        </p:nvSpPr>
        <p:spPr>
          <a:xfrm>
            <a:off x="8375574" y="5598201"/>
            <a:ext cx="137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高中生</a:t>
            </a: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2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42857" y="4000078"/>
            <a:ext cx="20882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对象的属性</a:t>
            </a:r>
            <a:endParaRPr lang="en-US" altLang="zh-CN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姓名：王耀华</a:t>
            </a:r>
            <a:endParaRPr lang="en-US" altLang="zh-CN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年龄：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18</a:t>
            </a: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性别：男</a:t>
            </a:r>
            <a:endParaRPr lang="en-US" altLang="zh-CN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成绩：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3.51</a:t>
            </a:r>
          </a:p>
          <a:p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……</a:t>
            </a:r>
          </a:p>
          <a:p>
            <a:endParaRPr lang="en-US" altLang="zh-CN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669378" y="3836802"/>
            <a:ext cx="20882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对象的属性</a:t>
            </a:r>
            <a:endParaRPr lang="en-US" altLang="zh-CN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姓名：刘美丽</a:t>
            </a:r>
            <a:endParaRPr lang="en-US" altLang="zh-CN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年龄：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19</a:t>
            </a: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性别：女</a:t>
            </a:r>
            <a:endParaRPr lang="en-US" altLang="zh-CN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成绩：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3.78</a:t>
            </a:r>
          </a:p>
          <a:p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……</a:t>
            </a:r>
          </a:p>
          <a:p>
            <a:endParaRPr lang="en-US" altLang="zh-CN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5148465" y="3685564"/>
            <a:ext cx="1817854" cy="23338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314933" y="4039618"/>
            <a:ext cx="1683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共有的方法：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改变姓名、改变成绩等等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081907" y="2090871"/>
            <a:ext cx="14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高中生类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6" name="右箭头 15"/>
          <p:cNvSpPr/>
          <p:nvPr/>
        </p:nvSpPr>
        <p:spPr>
          <a:xfrm rot="2236074">
            <a:off x="6344599" y="3131430"/>
            <a:ext cx="1470990" cy="581041"/>
          </a:xfrm>
          <a:prstGeom prst="rightArrow">
            <a:avLst>
              <a:gd name="adj1" fmla="val 27527"/>
              <a:gd name="adj2" fmla="val 79504"/>
            </a:avLst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右箭头 16"/>
          <p:cNvSpPr/>
          <p:nvPr/>
        </p:nvSpPr>
        <p:spPr>
          <a:xfrm rot="8865739">
            <a:off x="2804647" y="2975550"/>
            <a:ext cx="1470990" cy="581041"/>
          </a:xfrm>
          <a:prstGeom prst="rightArrow">
            <a:avLst>
              <a:gd name="adj1" fmla="val 27527"/>
              <a:gd name="adj2" fmla="val 79504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" name="Picture 4" descr="http://img.51ztzj.com/upload/image/20140606/sj201406061002_279x41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345" y="908720"/>
            <a:ext cx="1673488" cy="251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代码中的类和对象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grpSp>
        <p:nvGrpSpPr>
          <p:cNvPr id="10" name="组 9"/>
          <p:cNvGrpSpPr/>
          <p:nvPr/>
        </p:nvGrpSpPr>
        <p:grpSpPr>
          <a:xfrm>
            <a:off x="88265" y="1916430"/>
            <a:ext cx="10555605" cy="4268456"/>
            <a:chOff x="678682" y="1164138"/>
            <a:chExt cx="10743728" cy="5316070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6310" y="1627072"/>
              <a:ext cx="9926100" cy="4853136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2334866" y="1763533"/>
              <a:ext cx="2736304" cy="297315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7" name="右箭头 6"/>
            <p:cNvSpPr/>
            <p:nvPr/>
          </p:nvSpPr>
          <p:spPr>
            <a:xfrm rot="20447132">
              <a:off x="4739691" y="1501547"/>
              <a:ext cx="815180" cy="131508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5522893" y="1164138"/>
              <a:ext cx="646331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类名</a:t>
              </a:r>
            </a:p>
          </p:txBody>
        </p:sp>
        <p:sp>
          <p:nvSpPr>
            <p:cNvPr id="11" name="矩形 10"/>
            <p:cNvSpPr/>
            <p:nvPr/>
          </p:nvSpPr>
          <p:spPr>
            <a:xfrm>
              <a:off x="2550890" y="2060848"/>
              <a:ext cx="1080120" cy="310593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12" name="右箭头 11"/>
            <p:cNvSpPr/>
            <p:nvPr/>
          </p:nvSpPr>
          <p:spPr>
            <a:xfrm rot="9242713">
              <a:off x="1748041" y="2442321"/>
              <a:ext cx="815180" cy="131508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769199" y="2676241"/>
              <a:ext cx="1489611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初始化方法</a:t>
              </a:r>
            </a:p>
          </p:txBody>
        </p:sp>
        <p:sp>
          <p:nvSpPr>
            <p:cNvPr id="15" name="矩形 14"/>
            <p:cNvSpPr/>
            <p:nvPr/>
          </p:nvSpPr>
          <p:spPr>
            <a:xfrm>
              <a:off x="3693710" y="2060848"/>
              <a:ext cx="2025532" cy="310593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16" name="右箭头 15"/>
            <p:cNvSpPr/>
            <p:nvPr/>
          </p:nvSpPr>
          <p:spPr>
            <a:xfrm rot="21313218">
              <a:off x="5776766" y="2121020"/>
              <a:ext cx="815180" cy="131508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574404" y="1939170"/>
              <a:ext cx="1030611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参数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2559784" y="2377343"/>
              <a:ext cx="2180972" cy="454746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19" name="右箭头 18"/>
            <p:cNvSpPr/>
            <p:nvPr/>
          </p:nvSpPr>
          <p:spPr>
            <a:xfrm>
              <a:off x="4774210" y="2530931"/>
              <a:ext cx="1603614" cy="145277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481147" y="2410347"/>
              <a:ext cx="1338828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初始化变量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2559784" y="2832089"/>
              <a:ext cx="2214426" cy="239339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26" name="矩形 25"/>
            <p:cNvSpPr/>
            <p:nvPr/>
          </p:nvSpPr>
          <p:spPr>
            <a:xfrm>
              <a:off x="2570033" y="3107639"/>
              <a:ext cx="5249941" cy="1027076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27" name="右箭头 26"/>
            <p:cNvSpPr/>
            <p:nvPr/>
          </p:nvSpPr>
          <p:spPr>
            <a:xfrm rot="9242713">
              <a:off x="1820049" y="3125737"/>
              <a:ext cx="815180" cy="131508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829956" y="3471674"/>
              <a:ext cx="1569660" cy="688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4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类中的方法：</a:t>
              </a:r>
            </a:p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方法名</a:t>
              </a:r>
            </a:p>
          </p:txBody>
        </p:sp>
        <p:sp>
          <p:nvSpPr>
            <p:cNvPr id="29" name="右箭头 28"/>
            <p:cNvSpPr/>
            <p:nvPr/>
          </p:nvSpPr>
          <p:spPr>
            <a:xfrm>
              <a:off x="7893597" y="3440860"/>
              <a:ext cx="1603614" cy="145277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9497211" y="3328832"/>
              <a:ext cx="877163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函数体</a:t>
              </a:r>
            </a:p>
          </p:txBody>
        </p:sp>
        <p:sp>
          <p:nvSpPr>
            <p:cNvPr id="31" name="矩形 30"/>
            <p:cNvSpPr/>
            <p:nvPr/>
          </p:nvSpPr>
          <p:spPr>
            <a:xfrm>
              <a:off x="1499029" y="4293096"/>
              <a:ext cx="1123869" cy="637723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678682" y="4427820"/>
              <a:ext cx="877163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对象名</a:t>
              </a:r>
              <a:endParaRPr kumimoji="1" lang="zh-CN" altLang="en-US" sz="1600" b="1" dirty="0" smtClean="0">
                <a:solidFill>
                  <a:srgbClr val="942124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1496309" y="4330412"/>
              <a:ext cx="5459540" cy="504000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34" name="右箭头 33"/>
            <p:cNvSpPr/>
            <p:nvPr/>
          </p:nvSpPr>
          <p:spPr>
            <a:xfrm>
              <a:off x="7048410" y="4484430"/>
              <a:ext cx="1603614" cy="145277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8755347" y="4363846"/>
              <a:ext cx="1569660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对象的初始化</a:t>
              </a:r>
            </a:p>
          </p:txBody>
        </p:sp>
        <p:sp>
          <p:nvSpPr>
            <p:cNvPr id="36" name="矩形 35"/>
            <p:cNvSpPr/>
            <p:nvPr/>
          </p:nvSpPr>
          <p:spPr>
            <a:xfrm>
              <a:off x="1545997" y="5006150"/>
              <a:ext cx="3669189" cy="637723"/>
            </a:xfrm>
            <a:prstGeom prst="rect">
              <a:avLst/>
            </a:prstGeom>
            <a:noFill/>
            <a:ln w="25400">
              <a:solidFill>
                <a:srgbClr val="9421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37" name="右箭头 36"/>
            <p:cNvSpPr/>
            <p:nvPr/>
          </p:nvSpPr>
          <p:spPr>
            <a:xfrm>
              <a:off x="5309881" y="5238371"/>
              <a:ext cx="1603614" cy="145277"/>
            </a:xfrm>
            <a:prstGeom prst="rightArrow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7016818" y="5117787"/>
              <a:ext cx="2262158" cy="41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1600" b="1" dirty="0" smtClean="0">
                  <a:solidFill>
                    <a:srgbClr val="942124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 Light" panose="020B0502040204020203" pitchFamily="34" charset="-122"/>
                </a:rPr>
                <a:t>对象调用类中的方法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7021195" y="-28575"/>
            <a:ext cx="5107940" cy="2584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类：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对具有相同数据和方法的一组对象的描述或定义。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对象：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对象是一个类的实例。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实例</a:t>
            </a:r>
            <a:r>
              <a:rPr lang="en-US" altLang="zh-CN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(instance)</a:t>
            </a: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一个对象的实例化实现。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标识</a:t>
            </a:r>
            <a:r>
              <a:rPr lang="en-US" altLang="zh-CN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(identity)</a:t>
            </a: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每个对象的实例都需要一个可以唯一标识这个实例的标记。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实例属性（</a:t>
            </a:r>
            <a:r>
              <a:rPr lang="en-US" altLang="zh-CN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instance attribute</a:t>
            </a: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）：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一个对象就是一组属性的集合。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实例方法</a:t>
            </a:r>
            <a:r>
              <a:rPr lang="en-US" altLang="zh-CN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(instance method)</a:t>
            </a: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所有存取或者更新对象某个实例一条或者多条属性的函数的集合。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类属性（</a:t>
            </a:r>
            <a:r>
              <a:rPr lang="en-US" altLang="zh-CN" sz="1400" b="1" dirty="0" err="1" smtClean="0">
                <a:solidFill>
                  <a:srgbClr val="3E3E3E"/>
                </a:solidFill>
                <a:latin typeface="-apple-system-font" charset="0"/>
                <a:sym typeface="+mn-ea"/>
              </a:rPr>
              <a:t>classattribute</a:t>
            </a: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）：</a:t>
            </a:r>
            <a:r>
              <a:rPr lang="zh-CN" altLang="en-US" sz="12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属于一个类中所有对象的属性，不会只在某个实例上发生变化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类方法（</a:t>
            </a:r>
            <a:r>
              <a:rPr lang="en-US" altLang="zh-CN" sz="1400" b="1" dirty="0" err="1" smtClean="0">
                <a:solidFill>
                  <a:srgbClr val="3E3E3E"/>
                </a:solidFill>
                <a:latin typeface="-apple-system-font" charset="0"/>
                <a:sym typeface="+mn-ea"/>
              </a:rPr>
              <a:t>classmethod</a:t>
            </a:r>
            <a:r>
              <a:rPr lang="zh-CN" altLang="en-US" sz="1400" b="1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）：</a:t>
            </a:r>
            <a:r>
              <a:rPr lang="zh-CN" altLang="en-US" sz="1400" dirty="0" smtClean="0">
                <a:solidFill>
                  <a:srgbClr val="3E3E3E"/>
                </a:solidFill>
                <a:latin typeface="-apple-system-font" charset="0"/>
                <a:sym typeface="+mn-ea"/>
              </a:rPr>
              <a:t>那些无须特定的对性实例就能够工作的从属于类的函数。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1"/>
          <p:cNvSpPr txBox="1"/>
          <p:nvPr/>
        </p:nvSpPr>
        <p:spPr>
          <a:xfrm>
            <a:off x="876400" y="1700808"/>
            <a:ext cx="10550624" cy="4618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用 </a:t>
            </a:r>
            <a:r>
              <a:rPr kumimoji="1" lang="en-US" altLang="zh-CN" sz="2400" dirty="0" smtClean="0">
                <a:latin typeface="Monaco"/>
              </a:rPr>
              <a:t>class</a:t>
            </a:r>
            <a:r>
              <a:rPr kumimoji="1" lang="en-US" altLang="zh-CN" sz="2400" dirty="0" smtClean="0"/>
              <a:t> 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类名 </a:t>
            </a:r>
            <a:r>
              <a:rPr kumimoji="1" lang="zh-CN" altLang="en-US" sz="2400" dirty="0" smtClean="0"/>
              <a:t>即可以创建一个类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在类名的程序块中可以定义这个类的属性、方法等等</a:t>
            </a:r>
            <a:endParaRPr kumimoji="1" lang="en-US" altLang="zh-CN" sz="2400" dirty="0" smtClean="0"/>
          </a:p>
        </p:txBody>
      </p:sp>
      <p:sp>
        <p:nvSpPr>
          <p:cNvPr id="8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类的创建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0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3212976"/>
            <a:ext cx="7747597" cy="20324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创建实例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876400" y="1484783"/>
            <a:ext cx="11196264" cy="4464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创建相应的实例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>
                <a:latin typeface="Monaco"/>
              </a:rPr>
              <a:t>查看实例属性</a:t>
            </a:r>
            <a:endParaRPr kumimoji="1" lang="en-US" altLang="zh-CN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0" y="2242705"/>
            <a:ext cx="6912768" cy="209310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04" y="4869160"/>
            <a:ext cx="6400800" cy="1397000"/>
          </a:xfrm>
          <a:prstGeom prst="rect">
            <a:avLst/>
          </a:prstGeom>
        </p:spPr>
      </p:pic>
      <p:sp>
        <p:nvSpPr>
          <p:cNvPr id="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自定义</PresentationFormat>
  <Paragraphs>72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9</cp:revision>
  <dcterms:created xsi:type="dcterms:W3CDTF">2018-03-13T06:24:00Z</dcterms:created>
  <dcterms:modified xsi:type="dcterms:W3CDTF">2020-01-13T01:18:02Z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