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48312-C584-494B-904E-E03307D78B6B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51FB6-6886-4AA1-B49D-8118592A2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604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1200" dirty="0" smtClean="0">
                <a:latin typeface="Monaco"/>
              </a:rPr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>
                <a:latin typeface="Monaco"/>
              </a:rPr>
              <a:t>__"</a:t>
            </a:r>
            <a:r>
              <a:rPr kumimoji="1" lang="zh-CN" altLang="en-US" sz="1200" dirty="0" smtClean="0"/>
              <a:t>是一种特殊的方法，在我们创建类的实例（对象）时，</a:t>
            </a:r>
            <a:r>
              <a:rPr kumimoji="1" lang="en-US" altLang="zh-CN" sz="1200" dirty="0" smtClean="0"/>
              <a:t>Python</a:t>
            </a:r>
            <a:r>
              <a:rPr kumimoji="1" lang="zh-CN" altLang="en-US" sz="1200" dirty="0" smtClean="0"/>
              <a:t>解释器会自动调用该函数，使得实例一开始就拥有类模板所具有的属性。注意我们在定义</a:t>
            </a:r>
            <a:r>
              <a:rPr kumimoji="1" lang="en-US" altLang="zh-CN" sz="1200" dirty="0" smtClean="0"/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__"</a:t>
            </a:r>
            <a:r>
              <a:rPr kumimoji="1" lang="zh-CN" altLang="en-US" sz="1200" dirty="0" smtClean="0"/>
              <a:t>方法时添加了一个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smtClean="0">
                <a:latin typeface="Monaco"/>
              </a:rPr>
              <a:t>self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参数，这个参数是类中函数定义时必须使用的参数，并且永远是第一个参数，该参数表示创建的实例本身。</a:t>
            </a:r>
            <a:endParaRPr kumimoji="1"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/>
              <a:t>注意：通过</a:t>
            </a:r>
            <a:r>
              <a:rPr kumimoji="1" lang="en-US" altLang="zh-CN" sz="1200" dirty="0" smtClean="0"/>
              <a:t>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</a:t>
            </a:r>
            <a:r>
              <a:rPr kumimoji="1" lang="zh-CN" altLang="en-US" sz="1200" dirty="0" smtClean="0"/>
              <a:t>方法，我们初始化的是对象的属性，而不是类的属性。</a:t>
            </a:r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左边的报错信息告诉我们：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"__</a:t>
            </a:r>
            <a:r>
              <a:rPr lang="en-US" altLang="zh-CN" sz="12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init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__"</a:t>
            </a: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方法需要有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3</a:t>
            </a: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个参数（其中一个已经给定，即为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"self"</a:t>
            </a: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）。所以我们必须传入相应的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"age"</a:t>
            </a: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和</a:t>
            </a:r>
            <a:r>
              <a:rPr lang="en-US" altLang="zh-CN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"sex"</a:t>
            </a:r>
            <a:r>
              <a:rPr lang="zh-CN" altLang="en-US" sz="12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参数</a:t>
            </a:r>
            <a:endParaRPr lang="zh-CN" altLang="en-US" sz="12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我们来详细说一下，上面代码中的第一句发生了什么：首先，</a:t>
            </a:r>
            <a:r>
              <a:rPr kumimoji="1" lang="en-US" altLang="zh-CN" sz="1200" dirty="0" smtClean="0"/>
              <a:t>Python</a:t>
            </a:r>
            <a:r>
              <a:rPr kumimoji="1" lang="zh-CN" altLang="en-US" sz="1200" dirty="0" smtClean="0"/>
              <a:t>解释器自动调用类的</a:t>
            </a:r>
            <a:r>
              <a:rPr kumimoji="1" lang="en-US" altLang="zh-CN" sz="1200" dirty="0" smtClean="0"/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__"</a:t>
            </a:r>
            <a:r>
              <a:rPr kumimoji="1" lang="zh-CN" altLang="en-US" sz="1200" dirty="0" smtClean="0"/>
              <a:t>方法，并将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smtClean="0">
                <a:latin typeface="Monaco"/>
              </a:rPr>
              <a:t>self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、</a:t>
            </a:r>
            <a:r>
              <a:rPr kumimoji="1" lang="en-US" altLang="zh-CN" sz="1200" dirty="0" smtClean="0"/>
              <a:t>"18.0"</a:t>
            </a:r>
            <a:r>
              <a:rPr kumimoji="1" lang="zh-CN" altLang="en-US" sz="1200" dirty="0" smtClean="0"/>
              <a:t>和</a:t>
            </a:r>
            <a:r>
              <a:rPr kumimoji="1" lang="en-US" altLang="zh-CN" sz="1200" dirty="0" smtClean="0"/>
              <a:t>"‘M’"</a:t>
            </a:r>
            <a:r>
              <a:rPr kumimoji="1" lang="zh-CN" altLang="en-US" sz="1200" dirty="0" smtClean="0"/>
              <a:t>作为参数传入。</a:t>
            </a:r>
            <a:r>
              <a:rPr kumimoji="1" lang="en-US" altLang="zh-CN" sz="1200" dirty="0" smtClean="0"/>
              <a:t>"self"</a:t>
            </a:r>
            <a:r>
              <a:rPr kumimoji="1" lang="zh-CN" altLang="en-US" sz="1200" dirty="0" smtClean="0"/>
              <a:t>代表了实例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student_a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本身，所以我们在</a:t>
            </a:r>
            <a:r>
              <a:rPr kumimoji="1" lang="en-US" altLang="zh-CN" sz="1200" dirty="0" smtClean="0"/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__"</a:t>
            </a:r>
            <a:r>
              <a:rPr kumimoji="1" lang="zh-CN" altLang="en-US" sz="1200" dirty="0" smtClean="0"/>
              <a:t>方法中设置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self.age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和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self.sex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时，实际上我们是设置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student_a.age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和</a:t>
            </a:r>
            <a:r>
              <a:rPr kumimoji="1" lang="en-US" altLang="zh-CN" sz="1200" dirty="0" smtClean="0"/>
              <a:t>”</a:t>
            </a:r>
            <a:r>
              <a:rPr kumimoji="1" lang="en-US" altLang="zh-CN" sz="1200" dirty="0" err="1" smtClean="0">
                <a:latin typeface="Monaco"/>
              </a:rPr>
              <a:t>student_a.sex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。初始化完毕之后，就剩下一个初始化完毕的</a:t>
            </a:r>
            <a:r>
              <a:rPr kumimoji="1" lang="en-US" altLang="zh-CN" sz="1200" dirty="0" smtClean="0">
                <a:latin typeface="Monaco"/>
              </a:rPr>
              <a:t>self</a:t>
            </a:r>
            <a:r>
              <a:rPr kumimoji="1" lang="zh-CN" altLang="en-US" sz="1200" dirty="0" smtClean="0"/>
              <a:t>传给对象名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student_a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。</a:t>
            </a:r>
            <a:endParaRPr kumimoji="1" lang="en-US" altLang="zh-CN" sz="1200" dirty="0" smtClean="0"/>
          </a:p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如果我们想建立一个新的高中生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student_b</a:t>
            </a:r>
            <a:r>
              <a:rPr kumimoji="1" lang="en-US" altLang="zh-CN" sz="1200" dirty="0" smtClean="0"/>
              <a:t>",</a:t>
            </a:r>
            <a:r>
              <a:rPr kumimoji="1" lang="zh-CN" altLang="en-US" sz="1200" dirty="0" smtClean="0"/>
              <a:t>在实例化时，则我们在</a:t>
            </a:r>
            <a:r>
              <a:rPr kumimoji="1" lang="en-US" altLang="zh-CN" sz="1200" dirty="0" smtClean="0"/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__"</a:t>
            </a:r>
            <a:r>
              <a:rPr kumimoji="1" lang="zh-CN" altLang="en-US" sz="1200" dirty="0" smtClean="0"/>
              <a:t>方法中设置的就是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student_b.age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和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student_b.sex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。然而，我们在定义方法时，不需要考虑具体的实例名字，因为我们在可以通过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smtClean="0">
                <a:latin typeface="Monaco"/>
              </a:rPr>
              <a:t>self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对实例进行设置。</a:t>
            </a:r>
          </a:p>
          <a:p>
            <a:pPr>
              <a:lnSpc>
                <a:spcPct val="150000"/>
              </a:lnSpc>
            </a:pPr>
            <a:endParaRPr kumimoji="1" lang="zh-CN" altLang="en-US" sz="1200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/>
              <a:t>到目前为止，我们在类中定义的方法只涉及到</a:t>
            </a:r>
            <a:r>
              <a:rPr kumimoji="1" lang="en-US" altLang="zh-CN" sz="1200" dirty="0" smtClean="0"/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__"</a:t>
            </a:r>
            <a:r>
              <a:rPr kumimoji="1" lang="zh-CN" altLang="en-US" sz="1200" dirty="0" smtClean="0"/>
              <a:t>。但是我们还可以自定义其他的方法，对属性进行个性化操作。方法定义的方式与函数相同，但类中的方法与实例绑定。如果我们需要检测实例对象中的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smtClean="0">
                <a:latin typeface="Monaco"/>
              </a:rPr>
              <a:t>age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属性是否为缺省值，则可以自定义相应的方法，比如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missing_detecting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方法：在该方法中，我们判断 </a:t>
            </a:r>
            <a:r>
              <a:rPr kumimoji="1" lang="en-US" altLang="zh-CN" sz="1200" dirty="0" err="1" smtClean="0">
                <a:latin typeface="Monaco"/>
              </a:rPr>
              <a:t>self.age</a:t>
            </a:r>
            <a:r>
              <a:rPr kumimoji="1" lang="zh-CN" altLang="en-US" sz="1200" dirty="0" smtClean="0"/>
              <a:t> 是否等于缺失值 ，如果相等，则打印提示语句 </a:t>
            </a:r>
            <a:r>
              <a:rPr kumimoji="1" lang="en-US" altLang="zh-CN" sz="1200" dirty="0" smtClean="0">
                <a:latin typeface="Monaco"/>
              </a:rPr>
              <a:t>This is a missing value</a:t>
            </a:r>
            <a:r>
              <a:rPr kumimoji="1" lang="zh-CN" altLang="en-US" sz="1200" dirty="0" smtClean="0"/>
              <a:t>，否则打印提示语句 </a:t>
            </a:r>
            <a:r>
              <a:rPr kumimoji="1" lang="en-US" altLang="zh-CN" sz="1200" dirty="0" smtClean="0">
                <a:latin typeface="Monaco"/>
              </a:rPr>
              <a:t>This is not a missing value</a:t>
            </a:r>
            <a:endParaRPr kumimoji="1" lang="zh-CN" alt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200" dirty="0" smtClean="0">
              <a:latin typeface="Monaco" charset="0"/>
              <a:ea typeface="Monaco" charset="0"/>
              <a:cs typeface="Monaco" charset="0"/>
            </a:endParaRP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自定义的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missing_detecting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方法与</a:t>
            </a:r>
            <a:r>
              <a:rPr kumimoji="1" lang="en-US" altLang="zh-CN" sz="1200" dirty="0" smtClean="0"/>
              <a:t>"__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__"</a:t>
            </a:r>
            <a:r>
              <a:rPr kumimoji="1" lang="zh-CN" altLang="en-US" sz="1200" dirty="0" smtClean="0"/>
              <a:t>方法不同，它并不会在创建对象的时候就自动调用，而需要我们在程序中主动调用，如上面的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/>
              <a:t>student_a.missing_detecting</a:t>
            </a:r>
            <a:r>
              <a:rPr kumimoji="1" lang="en-US" altLang="zh-CN" sz="1200" dirty="0" smtClean="0"/>
              <a:t>()"</a:t>
            </a:r>
            <a:r>
              <a:rPr kumimoji="1" lang="zh-CN" altLang="en-US" sz="1200" dirty="0" smtClean="0"/>
              <a:t>。因此，类似</a:t>
            </a:r>
            <a:r>
              <a:rPr kumimoji="1" lang="en-US" altLang="zh-CN" sz="1200" dirty="0" smtClean="0"/>
              <a:t>"</a:t>
            </a:r>
            <a:r>
              <a:rPr kumimoji="1" lang="en-US" altLang="zh-CN" sz="1200" dirty="0" err="1" smtClean="0">
                <a:latin typeface="Monaco"/>
              </a:rPr>
              <a:t>missing_detecting</a:t>
            </a:r>
            <a:r>
              <a:rPr kumimoji="1" lang="en-US" altLang="zh-CN" sz="1200" dirty="0" smtClean="0"/>
              <a:t>"</a:t>
            </a:r>
            <a:r>
              <a:rPr kumimoji="1" lang="zh-CN" altLang="en-US" sz="1200" dirty="0" smtClean="0"/>
              <a:t>的这种自定义方法也称作实例方法。</a:t>
            </a:r>
            <a:endParaRPr kumimoji="1" lang="en-US" altLang="zh-CN" sz="1200" dirty="0" smtClean="0"/>
          </a:p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概括地说，在一个类里定义了一个实例方法，则这个类的每个对象都可以执行这个实例方法。但是这个类本身没办法执行这个实例方法。就像每个高中生都可以改变自己的姓氏，但是“高中生”本身没办法改变自己的姓氏。</a:t>
            </a:r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dirty="0" smtClean="0"/>
              <a:t>线上有检测和去除异常值的实战演练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91316" y="1772816"/>
            <a:ext cx="11593288" cy="47165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 smtClean="0">
                <a:latin typeface="Monaco"/>
              </a:rPr>
              <a:t>__</a:t>
            </a:r>
            <a:r>
              <a:rPr kumimoji="1" lang="en-US" altLang="zh-CN" sz="2400" dirty="0" err="1">
                <a:latin typeface="Monaco"/>
              </a:rPr>
              <a:t>init</a:t>
            </a:r>
            <a:r>
              <a:rPr kumimoji="1" lang="en-US" altLang="zh-CN" sz="2400" dirty="0" smtClean="0">
                <a:latin typeface="Monaco"/>
              </a:rPr>
              <a:t>__</a:t>
            </a:r>
            <a:r>
              <a:rPr kumimoji="1" lang="zh-CN" altLang="en-US" sz="2400" dirty="0" smtClean="0"/>
              <a:t>是</a:t>
            </a:r>
            <a:r>
              <a:rPr kumimoji="1" lang="zh-CN" altLang="en-US" sz="2400" dirty="0"/>
              <a:t>一种特殊的方法</a:t>
            </a:r>
            <a:r>
              <a:rPr kumimoji="1" lang="zh-CN" altLang="en-US" sz="2400" dirty="0" smtClean="0"/>
              <a:t>，使得</a:t>
            </a:r>
            <a:r>
              <a:rPr kumimoji="1" lang="zh-CN" altLang="en-US" sz="2400" dirty="0"/>
              <a:t>实例一开始就拥有类模板所具有的</a:t>
            </a:r>
            <a:r>
              <a:rPr kumimoji="1" lang="zh-CN" altLang="en-US" sz="2400" dirty="0" smtClean="0"/>
              <a:t>属性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en-US" altLang="zh-CN" sz="2400" dirty="0" smtClean="0">
                <a:latin typeface="Monaco"/>
              </a:rPr>
              <a:t>self</a:t>
            </a:r>
            <a:r>
              <a:rPr kumimoji="1" lang="zh-CN" altLang="en-US" sz="2400" dirty="0" smtClean="0"/>
              <a:t>参数是</a:t>
            </a:r>
            <a:r>
              <a:rPr kumimoji="1" lang="zh-CN" altLang="en-US" sz="2400" dirty="0"/>
              <a:t>类中函数定义时必须使用的参数，并且永远是第一个参数，该参数表示创建的实例</a:t>
            </a:r>
            <a:r>
              <a:rPr kumimoji="1" lang="zh-CN" altLang="en-US" sz="2400" dirty="0" smtClean="0"/>
              <a:t>本身</a:t>
            </a:r>
            <a:endParaRPr kumimoji="1" lang="zh-CN" altLang="en-US" sz="2400" dirty="0"/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774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初始化方法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初始化</a:t>
            </a:r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__</a:t>
            </a:r>
            <a:r>
              <a:rPr lang="en-US" altLang="zh-CN" sz="3200" b="1" dirty="0" err="1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init</a:t>
            </a:r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__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方法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3861048"/>
            <a:ext cx="6912768" cy="15331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91316" y="1484784"/>
            <a:ext cx="10225136" cy="41764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一旦</a:t>
            </a:r>
            <a:r>
              <a:rPr kumimoji="1" lang="en-US" altLang="zh-CN" sz="2400" dirty="0" smtClean="0"/>
              <a:t>"__</a:t>
            </a:r>
            <a:r>
              <a:rPr kumimoji="1" lang="en-US" altLang="zh-CN" sz="2400" dirty="0" err="1">
                <a:latin typeface="Monaco"/>
              </a:rPr>
              <a:t>init</a:t>
            </a:r>
            <a:r>
              <a:rPr kumimoji="1" lang="en-US" altLang="zh-CN" sz="2400" dirty="0" smtClean="0"/>
              <a:t>__"</a:t>
            </a:r>
            <a:r>
              <a:rPr kumimoji="1" lang="zh-CN" altLang="en-US" sz="2400" dirty="0" smtClean="0"/>
              <a:t>存在除了</a:t>
            </a:r>
            <a:r>
              <a:rPr kumimoji="1" lang="en-US" altLang="zh-CN" sz="2400" dirty="0" smtClean="0"/>
              <a:t>"</a:t>
            </a:r>
            <a:r>
              <a:rPr kumimoji="1" lang="en-US" altLang="zh-CN" sz="2400" dirty="0">
                <a:latin typeface="Monaco"/>
              </a:rPr>
              <a:t>self</a:t>
            </a:r>
            <a:r>
              <a:rPr kumimoji="1" lang="en-US" altLang="zh-CN" sz="2400" dirty="0" smtClean="0"/>
              <a:t>"</a:t>
            </a:r>
            <a:r>
              <a:rPr kumimoji="1" lang="zh-CN" altLang="en-US" sz="2400" dirty="0" smtClean="0"/>
              <a:t>之外</a:t>
            </a:r>
            <a:r>
              <a:rPr kumimoji="1" lang="zh-CN" altLang="en-US" sz="2400" dirty="0"/>
              <a:t>的参数，那么在创建</a:t>
            </a:r>
            <a:r>
              <a:rPr kumimoji="1" lang="zh-CN" altLang="en-US" sz="2400" dirty="0" smtClean="0"/>
              <a:t>实例</a:t>
            </a:r>
            <a:r>
              <a:rPr kumimoji="1" lang="en-US" altLang="zh-CN" sz="2400" dirty="0" smtClean="0"/>
              <a:t>"</a:t>
            </a:r>
            <a:r>
              <a:rPr kumimoji="1" lang="en-US" altLang="zh-CN" sz="2400" dirty="0" err="1">
                <a:latin typeface="Monaco"/>
              </a:rPr>
              <a:t>student_a</a:t>
            </a:r>
            <a:r>
              <a:rPr kumimoji="1" lang="en-US" altLang="zh-CN" sz="2400" dirty="0" smtClean="0"/>
              <a:t>"</a:t>
            </a:r>
            <a:r>
              <a:rPr kumimoji="1" lang="zh-CN" altLang="en-US" sz="2400" dirty="0" smtClean="0"/>
              <a:t>时</a:t>
            </a:r>
            <a:r>
              <a:rPr kumimoji="1" lang="zh-CN" altLang="en-US" sz="2400" dirty="0"/>
              <a:t>，我们就需要传入相应的参数</a:t>
            </a:r>
            <a:r>
              <a:rPr kumimoji="1" lang="zh-CN" altLang="en-US" sz="2400" dirty="0" smtClean="0"/>
              <a:t>值（不过</a:t>
            </a:r>
            <a:r>
              <a:rPr kumimoji="1" lang="en-US" altLang="zh-CN" sz="2400" dirty="0" smtClean="0"/>
              <a:t>"</a:t>
            </a:r>
            <a:r>
              <a:rPr kumimoji="1" lang="en-US" altLang="zh-CN" sz="2400" dirty="0">
                <a:latin typeface="Monaco"/>
              </a:rPr>
              <a:t>self</a:t>
            </a:r>
            <a:r>
              <a:rPr kumimoji="1" lang="en-US" altLang="zh-CN" sz="2400" dirty="0" smtClean="0"/>
              <a:t>"</a:t>
            </a:r>
            <a:r>
              <a:rPr kumimoji="1" lang="zh-CN" altLang="en-US" sz="2400" dirty="0" smtClean="0"/>
              <a:t>不</a:t>
            </a:r>
            <a:r>
              <a:rPr kumimoji="1" lang="zh-CN" altLang="en-US" sz="2400" dirty="0"/>
              <a:t>需要传入数值，</a:t>
            </a:r>
            <a:r>
              <a:rPr kumimoji="1" lang="en-US" altLang="zh-CN" sz="2400" dirty="0"/>
              <a:t>Python</a:t>
            </a:r>
            <a:r>
              <a:rPr kumimoji="1" lang="zh-CN" altLang="en-US" sz="2400" dirty="0"/>
              <a:t>解释器会自动将实例变量</a:t>
            </a:r>
            <a:r>
              <a:rPr kumimoji="1" lang="zh-CN" altLang="en-US" sz="2400" dirty="0" smtClean="0"/>
              <a:t>传入）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3672408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774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正确地初始化对象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3356992"/>
            <a:ext cx="9283700" cy="2781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79376" y="1628800"/>
            <a:ext cx="10225136" cy="41764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>
                <a:latin typeface="Monaco" charset="0"/>
              </a:rPr>
              <a:t>如果我们传入了两个参数</a:t>
            </a:r>
            <a:r>
              <a:rPr kumimoji="1" lang="en-US" altLang="zh-CN" sz="2400" dirty="0" smtClean="0">
                <a:latin typeface="Monaco" charset="0"/>
              </a:rPr>
              <a:t>——</a:t>
            </a:r>
            <a:r>
              <a:rPr kumimoji="1" lang="zh-CN" altLang="en-US" sz="2400" dirty="0" smtClean="0">
                <a:latin typeface="Monaco" charset="0"/>
              </a:rPr>
              <a:t> </a:t>
            </a:r>
            <a:r>
              <a:rPr kumimoji="1" lang="en-US" altLang="zh-CN" sz="2400" dirty="0" smtClean="0">
                <a:latin typeface="Monaco" charset="0"/>
              </a:rPr>
              <a:t>18</a:t>
            </a:r>
            <a:r>
              <a:rPr kumimoji="1" lang="zh-CN" altLang="en-US" sz="2400" dirty="0" smtClean="0">
                <a:latin typeface="Monaco" charset="0"/>
              </a:rPr>
              <a:t> 与 </a:t>
            </a:r>
            <a:r>
              <a:rPr kumimoji="1" lang="en-US" altLang="zh-CN" sz="2400" dirty="0" smtClean="0">
                <a:latin typeface="Monaco" charset="0"/>
              </a:rPr>
              <a:t>M</a:t>
            </a:r>
            <a:r>
              <a:rPr kumimoji="1" lang="zh-CN" altLang="en-US" sz="2400" dirty="0" smtClean="0">
                <a:latin typeface="Monaco" charset="0"/>
              </a:rPr>
              <a:t>，</a:t>
            </a:r>
            <a:r>
              <a:rPr kumimoji="1" lang="zh-CN" altLang="en-US" sz="2400" dirty="0">
                <a:latin typeface="Monaco" charset="0"/>
              </a:rPr>
              <a:t>则我们可以成功创建一个高中生对象，这个高中生的年龄是</a:t>
            </a:r>
            <a:r>
              <a:rPr kumimoji="1" lang="en-US" altLang="zh-CN" sz="2400" dirty="0">
                <a:latin typeface="Monaco" charset="0"/>
              </a:rPr>
              <a:t>18</a:t>
            </a:r>
            <a:r>
              <a:rPr kumimoji="1" lang="zh-CN" altLang="en-US" sz="2400" dirty="0">
                <a:latin typeface="Monaco" charset="0"/>
              </a:rPr>
              <a:t>，性别</a:t>
            </a:r>
            <a:r>
              <a:rPr kumimoji="1" lang="zh-CN" altLang="en-US" sz="2400" dirty="0" smtClean="0">
                <a:latin typeface="Monaco" charset="0"/>
              </a:rPr>
              <a:t>是</a:t>
            </a:r>
            <a:r>
              <a:rPr kumimoji="1" lang="en-US" altLang="zh-CN" sz="2400" dirty="0" smtClean="0">
                <a:latin typeface="Monaco" charset="0"/>
              </a:rPr>
              <a:t>M</a:t>
            </a:r>
            <a:endParaRPr kumimoji="1" lang="en-US" altLang="zh-CN" sz="2400" dirty="0">
              <a:latin typeface="Monaco" charset="0"/>
            </a:endParaRPr>
          </a:p>
          <a:p>
            <a:pPr>
              <a:lnSpc>
                <a:spcPct val="150000"/>
              </a:lnSpc>
            </a:pPr>
            <a:r>
              <a:rPr kumimoji="1" lang="zh-CN" altLang="en-US" sz="2400" dirty="0" smtClean="0">
                <a:latin typeface="Monaco" charset="0"/>
              </a:rPr>
              <a:t>我们可以不断创建拥有不同年龄与性别的高中生对象实例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79376" y="671163"/>
            <a:ext cx="3672408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文本框 5"/>
          <p:cNvSpPr txBox="1"/>
          <p:nvPr/>
        </p:nvSpPr>
        <p:spPr>
          <a:xfrm>
            <a:off x="953786" y="709485"/>
            <a:ext cx="3774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正确地初始化对象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3742464"/>
            <a:ext cx="7056784" cy="20496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91316" y="1628801"/>
            <a:ext cx="10573236" cy="36724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检测</a:t>
            </a:r>
            <a:r>
              <a:rPr kumimoji="1" lang="zh-CN" altLang="en-US" sz="2400" dirty="0"/>
              <a:t>实例对象中</a:t>
            </a:r>
            <a:r>
              <a:rPr kumimoji="1" lang="zh-CN" altLang="en-US" sz="2400" dirty="0" smtClean="0"/>
              <a:t>的</a:t>
            </a: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/>
              </a:rPr>
              <a:t>age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属性</a:t>
            </a:r>
            <a:r>
              <a:rPr kumimoji="1" lang="zh-CN" altLang="en-US" sz="2400" dirty="0"/>
              <a:t>是否为缺省值</a:t>
            </a:r>
            <a:r>
              <a:rPr kumimoji="1" lang="zh-CN" altLang="en-US" sz="2400" dirty="0" smtClean="0"/>
              <a:t>，自定义</a:t>
            </a:r>
            <a:r>
              <a:rPr kumimoji="1" lang="zh-CN" altLang="en-US" sz="2400" dirty="0"/>
              <a:t>相应</a:t>
            </a:r>
            <a:r>
              <a:rPr kumimoji="1" lang="zh-CN" altLang="en-US" sz="2400" dirty="0" smtClean="0"/>
              <a:t>的</a:t>
            </a:r>
            <a:r>
              <a:rPr kumimoji="1" lang="en-US" altLang="zh-CN" sz="2400" dirty="0" err="1" smtClean="0">
                <a:latin typeface="Monaco"/>
              </a:rPr>
              <a:t>missing_detecting</a:t>
            </a:r>
            <a:r>
              <a:rPr kumimoji="1" lang="zh-CN" altLang="en-US" sz="2400" dirty="0" smtClean="0"/>
              <a:t> 方法</a:t>
            </a:r>
            <a:endParaRPr kumimoji="1" lang="en-US" altLang="zh-CN" sz="2400" dirty="0" smtClean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0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自定义检测缺失值的方法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2854688"/>
            <a:ext cx="6984776" cy="28407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13198" y="1916832"/>
            <a:ext cx="11593288" cy="40684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类</a:t>
            </a:r>
            <a:r>
              <a:rPr kumimoji="1" lang="zh-CN" altLang="en-US" sz="2400" dirty="0"/>
              <a:t>中的方法的第一个参数必须</a:t>
            </a:r>
            <a:r>
              <a:rPr kumimoji="1" lang="zh-CN" altLang="en-US" sz="2400" dirty="0" smtClean="0"/>
              <a:t>为</a:t>
            </a: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/>
              </a:rPr>
              <a:t>self</a:t>
            </a:r>
            <a:r>
              <a:rPr kumimoji="1" lang="zh-CN" altLang="en-US" sz="2400" dirty="0" smtClean="0"/>
              <a:t> 。下面</a:t>
            </a:r>
            <a:r>
              <a:rPr kumimoji="1" lang="zh-CN" altLang="en-US" sz="2400" dirty="0"/>
              <a:t>我们首先创建</a:t>
            </a:r>
            <a:r>
              <a:rPr kumimoji="1" lang="zh-CN" altLang="en-US" sz="2400" dirty="0" smtClean="0"/>
              <a:t>实例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/>
              </a:rPr>
              <a:t>student_a</a:t>
            </a:r>
            <a:r>
              <a:rPr kumimoji="1" lang="zh-CN" altLang="en-US" sz="2400" dirty="0"/>
              <a:t> 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然后</a:t>
            </a:r>
            <a:r>
              <a:rPr kumimoji="1" lang="zh-CN" altLang="en-US" sz="2400" dirty="0" smtClean="0"/>
              <a:t>调用</a:t>
            </a:r>
            <a:r>
              <a:rPr kumimoji="1" lang="en-US" altLang="zh-CN" sz="2400" dirty="0" smtClean="0"/>
              <a:t>"</a:t>
            </a:r>
            <a:r>
              <a:rPr kumimoji="1" lang="en-US" altLang="zh-CN" sz="2400" dirty="0" err="1">
                <a:latin typeface="Monaco"/>
              </a:rPr>
              <a:t>missing_detecting</a:t>
            </a:r>
            <a:r>
              <a:rPr kumimoji="1" lang="en-US" altLang="zh-CN" sz="2400" dirty="0" smtClean="0"/>
              <a:t>"</a:t>
            </a:r>
            <a:r>
              <a:rPr kumimoji="1" lang="zh-CN" altLang="en-US" sz="2400" dirty="0" smtClean="0"/>
              <a:t>方法</a:t>
            </a:r>
            <a:r>
              <a:rPr kumimoji="1" lang="zh-CN" altLang="en-US" sz="2400" dirty="0"/>
              <a:t>：</a:t>
            </a: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4176464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558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使用自定义的类方法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710" y="3501008"/>
            <a:ext cx="7534260" cy="188756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78450" y="4845685"/>
            <a:ext cx="63550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kumimoji="1" lang="zh-CN" altLang="en-US" dirty="0" smtClean="0">
                <a:sym typeface="+mn-ea"/>
              </a:rPr>
              <a:t>这种自定义方法也称作实例方法，需要我们在程序中主动调用</a:t>
            </a:r>
            <a:endParaRPr lang="zh-CN" altLang="en-US"/>
          </a:p>
        </p:txBody>
      </p:sp>
      <p:cxnSp>
        <p:nvCxnSpPr>
          <p:cNvPr id="6" name="直接箭头连接符 5"/>
          <p:cNvCxnSpPr>
            <a:stCxn id="3" idx="1"/>
          </p:cNvCxnSpPr>
          <p:nvPr/>
        </p:nvCxnSpPr>
        <p:spPr>
          <a:xfrm flipH="1" flipV="1">
            <a:off x="4461510" y="4378325"/>
            <a:ext cx="916940" cy="6515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91316" y="1772816"/>
            <a:ext cx="11593288" cy="47165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在每一次创建实例的时候，自动导入数据，并且定义与数据有关的变量</a:t>
            </a:r>
            <a:endParaRPr kumimoji="1" lang="zh-CN" altLang="en-US" sz="2400" dirty="0"/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774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初始化方法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在</a:t>
            </a:r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__</a:t>
            </a:r>
            <a:r>
              <a:rPr lang="en-US" altLang="zh-CN" sz="3200" b="1" dirty="0" err="1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init</a:t>
            </a:r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__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方法中导入数据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2348879"/>
            <a:ext cx="6552728" cy="42183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72580" y="1700808"/>
            <a:ext cx="11593288" cy="51571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面向对象的语言一般都对对象有一些统一的要求。例如封装性。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封装</a:t>
            </a:r>
            <a:r>
              <a:rPr kumimoji="1" lang="zh-CN" altLang="en-US" sz="2400" dirty="0" smtClean="0"/>
              <a:t>性的意思是指，一个对象的成员属性要得到一定程度的保护。例如，要对一个对象的成员属性进行修改或访问，</a:t>
            </a:r>
            <a:r>
              <a:rPr kumimoji="1" lang="zh-CN" altLang="en-US" sz="2400" dirty="0"/>
              <a:t>就</a:t>
            </a:r>
            <a:r>
              <a:rPr kumimoji="1" lang="zh-CN" altLang="en-US" sz="2400" dirty="0" smtClean="0"/>
              <a:t>必须通过对象允许的方法来进行（例如要求输入密码以确认拥有此权限等）。这样可以保护对象，使程序不易出错。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en-US" altLang="zh-CN" sz="2400" dirty="0" smtClean="0"/>
              <a:t>C++</a:t>
            </a:r>
            <a:r>
              <a:rPr kumimoji="1" lang="zh-CN" altLang="en-US" sz="2400" dirty="0" smtClean="0"/>
              <a:t>与</a:t>
            </a:r>
            <a:r>
              <a:rPr kumimoji="1" lang="en-US" altLang="zh-CN" sz="2400" dirty="0" smtClean="0"/>
              <a:t>Java</a:t>
            </a:r>
            <a:r>
              <a:rPr kumimoji="1" lang="zh-CN" altLang="en-US" sz="2400" dirty="0" smtClean="0"/>
              <a:t>语言中，严格地实现了对象的封装性。</a:t>
            </a:r>
            <a:endParaRPr kumimoji="1" lang="en-US" altLang="zh-CN" sz="2400" dirty="0" smtClean="0"/>
          </a:p>
        </p:txBody>
      </p:sp>
      <p:sp>
        <p:nvSpPr>
          <p:cNvPr id="12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成员的私有化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946</Words>
  <Application>Microsoft Office PowerPoint</Application>
  <PresentationFormat>自定义</PresentationFormat>
  <Paragraphs>43</Paragraphs>
  <Slides>7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11</cp:revision>
  <dcterms:created xsi:type="dcterms:W3CDTF">2018-03-13T06:24:00Z</dcterms:created>
  <dcterms:modified xsi:type="dcterms:W3CDTF">2020-01-13T01:59:00Z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