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26" y="-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EA3A8-656C-450F-A8F7-128E745C465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3A129-0EFF-4EBA-B879-7097D58764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5954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此处有实战演练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数据的读取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51114" y="1700808"/>
            <a:ext cx="10775910" cy="92890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/>
              <a:t>对文件操作之前需要</a:t>
            </a:r>
            <a:r>
              <a:rPr kumimoji="1" lang="zh-CN" altLang="en-US" sz="2400" dirty="0" smtClean="0"/>
              <a:t>用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open()</a:t>
            </a:r>
            <a:r>
              <a:rPr kumimoji="1"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kumimoji="1" lang="zh-CN" altLang="en-US" sz="2400" dirty="0" smtClean="0"/>
              <a:t>函数</a:t>
            </a:r>
            <a:r>
              <a:rPr kumimoji="1" lang="zh-CN" altLang="en-US" sz="2400" dirty="0"/>
              <a:t>打开</a:t>
            </a:r>
            <a:r>
              <a:rPr kumimoji="1" lang="zh-CN" altLang="en-US" sz="2400" dirty="0" smtClean="0"/>
              <a:t>文件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zh-CN" altLang="en-US" sz="2400" dirty="0"/>
              <a:t>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mode</a:t>
            </a:r>
            <a:r>
              <a:rPr kumimoji="1"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kumimoji="1" lang="zh-CN" altLang="en-US" sz="2400" dirty="0" smtClean="0"/>
              <a:t>参数中的 </a:t>
            </a:r>
            <a:r>
              <a:rPr kumimoji="1" lang="en-US" altLang="zh-CN" sz="2400" dirty="0" err="1" smtClean="0">
                <a:latin typeface="Monaco" charset="0"/>
                <a:ea typeface="Monaco" charset="0"/>
                <a:cs typeface="Monaco" charset="0"/>
              </a:rPr>
              <a:t>r</a:t>
            </a:r>
            <a:r>
              <a:rPr kumimoji="1" lang="zh-CN" altLang="en-US" sz="2400" dirty="0" smtClean="0"/>
              <a:t> 指读</a:t>
            </a:r>
            <a:r>
              <a:rPr kumimoji="1" lang="zh-CN" altLang="en-US" sz="2400" dirty="0"/>
              <a:t>出</a:t>
            </a:r>
            <a:r>
              <a:rPr kumimoji="1" lang="zh-CN" altLang="en-US" sz="2400" dirty="0" smtClean="0"/>
              <a:t>，</a:t>
            </a:r>
            <a:r>
              <a:rPr kumimoji="1" lang="zh-CN" altLang="en-US" sz="2400" dirty="0"/>
              <a:t> </a:t>
            </a:r>
            <a:r>
              <a:rPr kumimoji="1" lang="en-US" altLang="zh-CN" sz="2400" dirty="0" err="1" smtClean="0">
                <a:latin typeface="Monaco" charset="0"/>
                <a:ea typeface="Monaco" charset="0"/>
                <a:cs typeface="Monaco" charset="0"/>
              </a:rPr>
              <a:t>w</a:t>
            </a:r>
            <a:r>
              <a:rPr kumimoji="1" lang="zh-CN" altLang="en-US" sz="2400" dirty="0" smtClean="0"/>
              <a:t> 指写</a:t>
            </a:r>
            <a:r>
              <a:rPr kumimoji="1" lang="zh-CN" altLang="en-US" sz="2400" dirty="0"/>
              <a:t>入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打开</a:t>
            </a:r>
            <a:r>
              <a:rPr kumimoji="1" lang="zh-CN" altLang="en-US" sz="2400" dirty="0"/>
              <a:t>之后将返回一个文件</a:t>
            </a:r>
            <a:r>
              <a:rPr kumimoji="1" lang="zh-CN" altLang="en-US" sz="2400" dirty="0" smtClean="0"/>
              <a:t>对象（</a:t>
            </a:r>
            <a:r>
              <a:rPr kumimoji="1" lang="en-US" altLang="zh-CN" sz="2400" dirty="0" smtClean="0"/>
              <a:t>file object</a:t>
            </a:r>
            <a:r>
              <a:rPr kumimoji="1" lang="zh-CN" altLang="en-US" sz="2400" dirty="0" smtClean="0"/>
              <a:t>），</a:t>
            </a:r>
            <a:r>
              <a:rPr kumimoji="1" lang="zh-CN" altLang="en-US" sz="2400" dirty="0"/>
              <a:t>后续对文件内数据的操作都是基于这个文件对象的</a:t>
            </a:r>
            <a:r>
              <a:rPr kumimoji="1" lang="zh-CN" altLang="en-US" sz="2400" dirty="0" smtClean="0"/>
              <a:t>方法（</a:t>
            </a:r>
            <a:r>
              <a:rPr kumimoji="1" lang="en-US" altLang="zh-CN" sz="2400" dirty="0" smtClean="0"/>
              <a:t>method</a:t>
            </a:r>
            <a:r>
              <a:rPr kumimoji="1" lang="zh-CN" altLang="en-US" sz="2400" dirty="0" smtClean="0"/>
              <a:t>）来</a:t>
            </a:r>
            <a:r>
              <a:rPr kumimoji="1" lang="zh-CN" altLang="en-US" sz="2400" dirty="0"/>
              <a:t>实现</a:t>
            </a:r>
            <a:r>
              <a:rPr kumimoji="1" lang="zh-CN" altLang="en-US" sz="2400" dirty="0" smtClean="0"/>
              <a:t>的</a:t>
            </a:r>
            <a:endParaRPr kumimoji="1" lang="zh-CN" altLang="en-US" sz="2400" dirty="0"/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14" y="2420888"/>
            <a:ext cx="7507720" cy="108012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8208" y="712304"/>
            <a:ext cx="3895572" cy="3417168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文本文件的写入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7" name="内容占位符 1"/>
          <p:cNvSpPr txBox="1"/>
          <p:nvPr/>
        </p:nvSpPr>
        <p:spPr>
          <a:xfrm>
            <a:off x="651114" y="1556792"/>
            <a:ext cx="11061510" cy="9289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dirty="0" smtClean="0"/>
              <a:t>设置参数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mode=w</a:t>
            </a:r>
            <a:r>
              <a:rPr lang="zh-CN" altLang="en-US" sz="2400" dirty="0"/>
              <a:t>。</a:t>
            </a:r>
            <a:r>
              <a:rPr lang="zh-CN" altLang="en-US" sz="2400" dirty="0" smtClean="0"/>
              <a:t>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write()</a:t>
            </a:r>
            <a:r>
              <a:rPr lang="zh-CN" altLang="en-US" sz="2400" dirty="0" smtClean="0"/>
              <a:t> 、 </a:t>
            </a:r>
            <a:r>
              <a:rPr lang="en-US" altLang="zh-CN" sz="2400" dirty="0" err="1" smtClean="0">
                <a:latin typeface="Monaco" charset="0"/>
                <a:ea typeface="Monaco" charset="0"/>
                <a:cs typeface="Monaco" charset="0"/>
              </a:rPr>
              <a:t>writelines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()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 </a:t>
            </a:r>
            <a:r>
              <a:rPr lang="zh-CN" altLang="en-US" sz="2400" dirty="0"/>
              <a:t>是两个对文件对象的写入数据的方法</a:t>
            </a:r>
            <a:r>
              <a:rPr lang="zh-CN" altLang="en-US" sz="2400" dirty="0" smtClean="0"/>
              <a:t>。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write()</a:t>
            </a:r>
            <a:r>
              <a:rPr lang="zh-CN" altLang="en-US" sz="2400" dirty="0" smtClean="0"/>
              <a:t> 是</a:t>
            </a:r>
            <a:r>
              <a:rPr lang="zh-CN" altLang="en-US" sz="2400" dirty="0"/>
              <a:t>逐次写入</a:t>
            </a:r>
            <a:r>
              <a:rPr lang="zh-CN" altLang="en-US" sz="2400" dirty="0" smtClean="0"/>
              <a:t>， </a:t>
            </a:r>
            <a:r>
              <a:rPr lang="en-US" altLang="zh-CN" sz="2400" dirty="0" err="1" smtClean="0">
                <a:latin typeface="Monaco" charset="0"/>
                <a:ea typeface="Monaco" charset="0"/>
                <a:cs typeface="Monaco" charset="0"/>
              </a:rPr>
              <a:t>writelines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()</a:t>
            </a:r>
            <a:r>
              <a:rPr lang="zh-CN" altLang="en-US" sz="2400" dirty="0" smtClean="0"/>
              <a:t> 可</a:t>
            </a:r>
            <a:r>
              <a:rPr lang="zh-CN" altLang="en-US" sz="2400" dirty="0"/>
              <a:t>对一个列表里的所有数据一次性写入文件</a:t>
            </a:r>
            <a:r>
              <a:rPr lang="zh-CN" altLang="en-US" sz="2400" dirty="0" smtClean="0"/>
              <a:t>中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zh-CN" altLang="en-US" sz="2400" dirty="0" smtClean="0"/>
              <a:t>如果</a:t>
            </a:r>
            <a:r>
              <a:rPr lang="zh-CN" altLang="en-US" sz="2400" dirty="0"/>
              <a:t>有换行需要，则</a:t>
            </a:r>
            <a:r>
              <a:rPr lang="zh-CN" altLang="en-US" sz="2400" dirty="0" smtClean="0"/>
              <a:t>要在</a:t>
            </a:r>
            <a:r>
              <a:rPr lang="zh-CN" altLang="en-US" sz="2400" dirty="0"/>
              <a:t>每条数据后增加换行符，同时用字</a:t>
            </a:r>
            <a:r>
              <a:rPr lang="zh-CN" altLang="en-US" sz="2400" dirty="0" smtClean="0"/>
              <a:t>符串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.</a:t>
            </a:r>
            <a:r>
              <a:rPr lang="en-US" altLang="zh-CN" sz="2400" dirty="0">
                <a:latin typeface="Monaco" charset="0"/>
                <a:ea typeface="Monaco" charset="0"/>
                <a:cs typeface="Monaco" charset="0"/>
              </a:rPr>
              <a:t>join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()</a:t>
            </a:r>
            <a:r>
              <a:rPr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/>
              <a:t>的</a:t>
            </a:r>
            <a:r>
              <a:rPr lang="zh-CN" altLang="en-US" sz="2400" dirty="0"/>
              <a:t>方法将每个变量数据联合成一个字符串并增加间</a:t>
            </a:r>
            <a:r>
              <a:rPr lang="zh-CN" altLang="en-US" sz="2400" dirty="0" smtClean="0"/>
              <a:t>隔符</a:t>
            </a:r>
            <a:r>
              <a:rPr lang="zh-CN" altLang="en-US" sz="2400" dirty="0"/>
              <a:t>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\t</a:t>
            </a:r>
            <a:endParaRPr lang="en-US" altLang="zh-CN" sz="2400" dirty="0">
              <a:latin typeface="Monaco" charset="0"/>
              <a:ea typeface="Monaco" charset="0"/>
              <a:cs typeface="Monaco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24" y="3888602"/>
            <a:ext cx="12192000" cy="2969398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756"/>
          <a:stretch>
            <a:fillRect/>
          </a:stretch>
        </p:blipFill>
        <p:spPr>
          <a:xfrm>
            <a:off x="750912" y="3214311"/>
            <a:ext cx="11201400" cy="674291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数据的读取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51114" y="1700808"/>
            <a:ext cx="10557454" cy="92890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 smtClean="0">
                <a:solidFill>
                  <a:prstClr val="black"/>
                </a:solidFill>
              </a:rPr>
              <a:t>对</a:t>
            </a:r>
            <a:r>
              <a:rPr lang="zh-CN" altLang="en-US" sz="2400" dirty="0">
                <a:solidFill>
                  <a:prstClr val="black"/>
                </a:solidFill>
              </a:rPr>
              <a:t>文件数据的读取是用</a:t>
            </a:r>
            <a:r>
              <a:rPr lang="zh-CN" altLang="en-US" sz="2400" dirty="0" smtClean="0">
                <a:solidFill>
                  <a:prstClr val="black"/>
                </a:solidFill>
              </a:rPr>
              <a:t>的 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read()</a:t>
            </a:r>
            <a:r>
              <a:rPr lang="zh-CN" altLang="en-US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>
                <a:solidFill>
                  <a:prstClr val="black"/>
                </a:solidFill>
              </a:rPr>
              <a:t>方法， 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read()</a:t>
            </a:r>
            <a:r>
              <a:rPr lang="zh-CN" altLang="en-US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>
                <a:solidFill>
                  <a:prstClr val="black"/>
                </a:solidFill>
              </a:rPr>
              <a:t>方法</a:t>
            </a:r>
            <a:r>
              <a:rPr lang="zh-CN" altLang="en-US" sz="2400" dirty="0">
                <a:solidFill>
                  <a:prstClr val="black"/>
                </a:solidFill>
              </a:rPr>
              <a:t>将返回文件中的</a:t>
            </a:r>
            <a:r>
              <a:rPr lang="zh-CN" altLang="en-US" sz="2400" dirty="0" smtClean="0">
                <a:solidFill>
                  <a:prstClr val="black"/>
                </a:solidFill>
              </a:rPr>
              <a:t>所有内容</a:t>
            </a:r>
            <a:endParaRPr lang="zh-CN" altLang="en-US" sz="20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用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print</a:t>
            </a:r>
            <a:r>
              <a:rPr kumimoji="1" lang="zh-CN" altLang="en-US" sz="2400" dirty="0" smtClean="0"/>
              <a:t> 打印</a:t>
            </a:r>
            <a:r>
              <a:rPr kumimoji="1" lang="zh-CN" altLang="en-US" sz="2400" dirty="0"/>
              <a:t>所有内容会</a:t>
            </a:r>
            <a:r>
              <a:rPr kumimoji="1" lang="zh-CN" altLang="en-US" sz="2400" dirty="0" smtClean="0"/>
              <a:t>显示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Hello</a:t>
            </a:r>
            <a:r>
              <a:rPr kumimoji="1" lang="en-US" altLang="zh-CN" sz="2400" dirty="0">
                <a:latin typeface="Monaco" charset="0"/>
                <a:ea typeface="Monaco" charset="0"/>
                <a:cs typeface="Monaco" charset="0"/>
              </a:rPr>
              <a:t>, world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!</a:t>
            </a:r>
            <a:r>
              <a:rPr kumimoji="1"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kumimoji="1" lang="zh-CN" altLang="en-US" sz="2400" dirty="0" smtClean="0"/>
              <a:t>，</a:t>
            </a:r>
            <a:r>
              <a:rPr kumimoji="1" lang="zh-CN" altLang="en-US" sz="2400" dirty="0"/>
              <a:t>记得每次用完文件后，都要关闭</a:t>
            </a:r>
            <a:r>
              <a:rPr kumimoji="1" lang="zh-CN" altLang="en-US" sz="2400" dirty="0" smtClean="0"/>
              <a:t>文件 </a:t>
            </a:r>
            <a:r>
              <a:rPr kumimoji="1" lang="en-US" altLang="zh-CN" sz="2400" dirty="0" err="1" smtClean="0">
                <a:latin typeface="Monaco" charset="0"/>
                <a:ea typeface="Monaco" charset="0"/>
                <a:cs typeface="Monaco" charset="0"/>
              </a:rPr>
              <a:t>f.close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()</a:t>
            </a:r>
            <a:r>
              <a:rPr kumimoji="1" lang="zh-CN" altLang="en-US" sz="2400" dirty="0" smtClean="0">
                <a:latin typeface="Monaco" charset="0"/>
                <a:ea typeface="Monaco" charset="0"/>
                <a:cs typeface="Monaco" charset="0"/>
              </a:rPr>
              <a:t>。</a:t>
            </a:r>
            <a:r>
              <a:rPr kumimoji="1" lang="zh-CN" altLang="en-US" sz="2400" dirty="0"/>
              <a:t>否则，文件就会一直被</a:t>
            </a:r>
            <a:r>
              <a:rPr kumimoji="1" lang="en-US" altLang="zh-CN" sz="2400" dirty="0"/>
              <a:t>Python</a:t>
            </a:r>
            <a:r>
              <a:rPr kumimoji="1" lang="zh-CN" altLang="en-US" sz="2400" dirty="0"/>
              <a:t>占用，不能被其他进程使用</a:t>
            </a: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670" y="2996952"/>
            <a:ext cx="9224281" cy="18002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数据的读取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51114" y="1700808"/>
            <a:ext cx="11540886" cy="92890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 smtClean="0">
                <a:solidFill>
                  <a:prstClr val="black"/>
                </a:solidFill>
              </a:rPr>
              <a:t>也可以使用 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with </a:t>
            </a:r>
            <a:r>
              <a:rPr lang="en-US" altLang="zh-CN" sz="2400" dirty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open() as f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:</a:t>
            </a:r>
            <a:r>
              <a:rPr lang="zh-CN" altLang="en-US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>
                <a:solidFill>
                  <a:prstClr val="black"/>
                </a:solidFill>
              </a:rPr>
              <a:t>在</a:t>
            </a:r>
            <a:r>
              <a:rPr lang="zh-CN" altLang="en-US" sz="2400" dirty="0">
                <a:solidFill>
                  <a:prstClr val="black"/>
                </a:solidFill>
              </a:rPr>
              <a:t>操作后自动关闭</a:t>
            </a:r>
            <a:r>
              <a:rPr lang="zh-CN" altLang="en-US" sz="2400" dirty="0" smtClean="0">
                <a:solidFill>
                  <a:prstClr val="black"/>
                </a:solidFill>
              </a:rPr>
              <a:t>文件</a:t>
            </a:r>
            <a:endParaRPr kumimoji="1" lang="en-US" altLang="zh-CN" sz="2400" dirty="0" smtClean="0"/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2780928"/>
            <a:ext cx="10299851" cy="208823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数据的读取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51114" y="1700808"/>
            <a:ext cx="11540886" cy="92890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 smtClean="0">
                <a:solidFill>
                  <a:prstClr val="black"/>
                </a:solidFill>
              </a:rPr>
              <a:t>在</a:t>
            </a:r>
            <a:r>
              <a:rPr lang="zh-CN" altLang="en-US" sz="2400" dirty="0">
                <a:solidFill>
                  <a:prstClr val="black"/>
                </a:solidFill>
              </a:rPr>
              <a:t> 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read()</a:t>
            </a:r>
            <a:r>
              <a:rPr lang="zh-CN" altLang="en-US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中加入数字，可指定读取的字符数</a:t>
            </a:r>
            <a:endParaRPr kumimoji="1" lang="en-US" altLang="zh-CN" sz="24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2492896"/>
            <a:ext cx="10340306" cy="223829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数据的写入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51114" y="1700808"/>
            <a:ext cx="11540886" cy="92890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</a:rPr>
              <a:t>写入的操作和读取是类似的，不过用的</a:t>
            </a:r>
            <a:r>
              <a:rPr lang="zh-CN" altLang="en-US" sz="2400" dirty="0" smtClean="0">
                <a:solidFill>
                  <a:prstClr val="black"/>
                </a:solidFill>
              </a:rPr>
              <a:t>是 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write()</a:t>
            </a:r>
            <a:r>
              <a:rPr lang="zh-CN" altLang="en-US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>
                <a:solidFill>
                  <a:prstClr val="black"/>
                </a:solidFill>
              </a:rPr>
              <a:t>函数</a:t>
            </a:r>
            <a:r>
              <a:rPr lang="zh-CN" altLang="en-US" sz="2400" dirty="0">
                <a:solidFill>
                  <a:prstClr val="black"/>
                </a:solidFill>
              </a:rPr>
              <a:t>，同时需要将打开文件</a:t>
            </a:r>
            <a:r>
              <a:rPr lang="zh-CN" altLang="en-US" sz="2400" dirty="0" smtClean="0">
                <a:solidFill>
                  <a:prstClr val="black"/>
                </a:solidFill>
              </a:rPr>
              <a:t>的 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mode</a:t>
            </a:r>
            <a:r>
              <a:rPr lang="zh-CN" altLang="en-US" sz="2400" dirty="0" smtClean="0">
                <a:solidFill>
                  <a:prstClr val="black"/>
                </a:solidFill>
              </a:rPr>
              <a:t> 参数</a:t>
            </a:r>
            <a:r>
              <a:rPr lang="zh-CN" altLang="en-US" sz="2400" dirty="0">
                <a:solidFill>
                  <a:prstClr val="black"/>
                </a:solidFill>
              </a:rPr>
              <a:t>设置</a:t>
            </a:r>
            <a:r>
              <a:rPr lang="zh-CN" altLang="en-US" sz="2400" dirty="0" smtClean="0">
                <a:solidFill>
                  <a:prstClr val="black"/>
                </a:solidFill>
              </a:rPr>
              <a:t>为</a:t>
            </a:r>
            <a:r>
              <a:rPr lang="zh-CN" altLang="en-US" sz="2400" dirty="0">
                <a:solidFill>
                  <a:prstClr val="black"/>
                </a:solidFill>
              </a:rPr>
              <a:t> 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w</a:t>
            </a:r>
            <a:r>
              <a:rPr lang="zh-CN" altLang="en-US" sz="2400" dirty="0" smtClean="0">
                <a:solidFill>
                  <a:prstClr val="black"/>
                </a:solidFill>
              </a:rPr>
              <a:t> </a:t>
            </a:r>
            <a:endParaRPr kumimoji="1" lang="en-US" altLang="zh-CN" sz="24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3068960"/>
            <a:ext cx="9731774" cy="1512168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224" y="2636912"/>
            <a:ext cx="3022600" cy="2832100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文本文件的操作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7" name="内容占位符 1"/>
          <p:cNvSpPr txBox="1"/>
          <p:nvPr/>
        </p:nvSpPr>
        <p:spPr>
          <a:xfrm>
            <a:off x="651114" y="1556792"/>
            <a:ext cx="11061510" cy="9289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dirty="0" smtClean="0"/>
              <a:t>常见的数据文件包括 </a:t>
            </a:r>
            <a:r>
              <a:rPr lang="en-US" altLang="zh-CN" sz="2400" dirty="0" smtClean="0"/>
              <a:t>txt</a:t>
            </a:r>
            <a:r>
              <a:rPr lang="zh-CN" altLang="en-US" sz="2400" dirty="0" smtClean="0"/>
              <a:t> </a:t>
            </a:r>
            <a:r>
              <a:rPr lang="zh-CN" altLang="en-US" sz="2400" dirty="0"/>
              <a:t>格式或者 </a:t>
            </a:r>
            <a:r>
              <a:rPr lang="en-US" altLang="zh-CN" sz="2400" dirty="0"/>
              <a:t>csv</a:t>
            </a:r>
            <a:r>
              <a:rPr lang="zh-CN" altLang="en-US" sz="2400" dirty="0"/>
              <a:t>（逗号分隔值文件格式）</a:t>
            </a:r>
            <a:r>
              <a:rPr lang="zh-CN" altLang="en-US" sz="2400" dirty="0" smtClean="0"/>
              <a:t>格式文</a:t>
            </a:r>
            <a:endParaRPr lang="en-US" altLang="zh-CN" sz="2400" dirty="0" smtClean="0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80" y="2481969"/>
            <a:ext cx="8357146" cy="3719339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文本文件的读取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7" name="内容占位符 1"/>
          <p:cNvSpPr txBox="1"/>
          <p:nvPr/>
        </p:nvSpPr>
        <p:spPr>
          <a:xfrm>
            <a:off x="651114" y="1556792"/>
            <a:ext cx="11061510" cy="9289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dirty="0" smtClean="0"/>
              <a:t>通过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open()</a:t>
            </a:r>
            <a:r>
              <a:rPr lang="zh-CN" altLang="en-US" sz="2400" dirty="0" smtClean="0"/>
              <a:t> 函数</a:t>
            </a:r>
            <a:r>
              <a:rPr lang="zh-CN" altLang="en-US" sz="2400" dirty="0"/>
              <a:t>打开文件，返回文件</a:t>
            </a:r>
            <a:r>
              <a:rPr lang="zh-CN" altLang="en-US" sz="2400" dirty="0" smtClean="0"/>
              <a:t>对象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zh-CN" altLang="en-US" sz="2400" dirty="0" smtClean="0"/>
              <a:t>对</a:t>
            </a:r>
            <a:r>
              <a:rPr lang="zh-CN" altLang="en-US" sz="2400" dirty="0"/>
              <a:t>文件对象进行读取操作，除了前面介绍</a:t>
            </a:r>
            <a:r>
              <a:rPr lang="zh-CN" altLang="en-US" sz="2400" dirty="0" smtClean="0"/>
              <a:t>的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read()</a:t>
            </a:r>
            <a:r>
              <a:rPr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/>
              <a:t>之外</a:t>
            </a:r>
            <a:r>
              <a:rPr lang="zh-CN" altLang="en-US" sz="2400" dirty="0"/>
              <a:t>还有两种读取数据的</a:t>
            </a:r>
            <a:r>
              <a:rPr lang="zh-CN" altLang="en-US" sz="2400" dirty="0" smtClean="0"/>
              <a:t>方法：</a:t>
            </a:r>
            <a:r>
              <a:rPr lang="zh-CN" altLang="en-US" sz="2400" dirty="0"/>
              <a:t> </a:t>
            </a:r>
            <a:r>
              <a:rPr lang="en-US" altLang="zh-CN" sz="2400" dirty="0" err="1" smtClean="0">
                <a:latin typeface="Monaco" charset="0"/>
                <a:ea typeface="Monaco" charset="0"/>
                <a:cs typeface="Monaco" charset="0"/>
              </a:rPr>
              <a:t>readline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()</a:t>
            </a:r>
            <a:r>
              <a:rPr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/>
              <a:t>是</a:t>
            </a:r>
            <a:r>
              <a:rPr lang="zh-CN" altLang="en-US" sz="2400" dirty="0"/>
              <a:t>每次读入一条数据的方式</a:t>
            </a:r>
            <a:r>
              <a:rPr lang="zh-CN" altLang="en-US" sz="2400" dirty="0" smtClean="0"/>
              <a:t>， </a:t>
            </a:r>
            <a:r>
              <a:rPr lang="en-US" altLang="zh-CN" sz="2400" dirty="0" err="1" smtClean="0">
                <a:latin typeface="Monaco" charset="0"/>
                <a:ea typeface="Monaco" charset="0"/>
                <a:cs typeface="Monaco" charset="0"/>
              </a:rPr>
              <a:t>readlines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()</a:t>
            </a:r>
            <a:r>
              <a:rPr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/>
              <a:t>是</a:t>
            </a:r>
            <a:r>
              <a:rPr lang="zh-CN" altLang="en-US" sz="2400" dirty="0"/>
              <a:t>一次性读入文件所有数据</a:t>
            </a:r>
            <a:endParaRPr lang="en-US" altLang="zh-CN" sz="2400" dirty="0" smtClean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993" y="3933056"/>
            <a:ext cx="10696461" cy="273630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文本文件的读取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7" name="内容占位符 1"/>
          <p:cNvSpPr txBox="1"/>
          <p:nvPr/>
        </p:nvSpPr>
        <p:spPr>
          <a:xfrm>
            <a:off x="651114" y="1556792"/>
            <a:ext cx="11061510" cy="9289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dirty="0"/>
              <a:t> </a:t>
            </a:r>
            <a:r>
              <a:rPr lang="en-US" altLang="zh-CN" sz="2400" dirty="0" err="1">
                <a:latin typeface="Monaco" charset="0"/>
                <a:ea typeface="Monaco" charset="0"/>
                <a:cs typeface="Monaco" charset="0"/>
              </a:rPr>
              <a:t>r</a:t>
            </a:r>
            <a:r>
              <a:rPr lang="en-US" altLang="zh-CN" sz="2400" dirty="0" err="1" smtClean="0">
                <a:latin typeface="Monaco" charset="0"/>
                <a:ea typeface="Monaco" charset="0"/>
                <a:cs typeface="Monaco" charset="0"/>
              </a:rPr>
              <a:t>eadlines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()</a:t>
            </a:r>
            <a:r>
              <a:rPr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/>
              <a:t>读取</a:t>
            </a:r>
            <a:r>
              <a:rPr lang="zh-CN" altLang="en-US" sz="2400" dirty="0"/>
              <a:t>后得到的是每行数据组成的列表，但是一行样本数据全部存储为一个字</a:t>
            </a:r>
            <a:r>
              <a:rPr lang="zh-CN" altLang="en-US" sz="2400" dirty="0" smtClean="0"/>
              <a:t>符串，并且数据</a:t>
            </a:r>
            <a:r>
              <a:rPr lang="zh-CN" altLang="en-US" sz="2400" dirty="0"/>
              <a:t>读入后并没有将换行符去</a:t>
            </a:r>
            <a:r>
              <a:rPr lang="zh-CN" altLang="en-US" sz="2400" dirty="0" smtClean="0"/>
              <a:t>掉</a:t>
            </a:r>
            <a:r>
              <a:rPr lang="zh-CN" altLang="en-US" sz="2400" dirty="0"/>
              <a:t>（</a:t>
            </a:r>
            <a:r>
              <a:rPr lang="en-US" altLang="zh-CN" sz="2400" dirty="0" smtClean="0"/>
              <a:t>windows</a:t>
            </a:r>
            <a:r>
              <a:rPr lang="zh-CN" altLang="en-US" sz="2400" dirty="0"/>
              <a:t>系统的换行符</a:t>
            </a:r>
            <a:r>
              <a:rPr lang="zh-CN" altLang="en-US" sz="2400" dirty="0" smtClean="0"/>
              <a:t>是</a:t>
            </a:r>
            <a:r>
              <a:rPr lang="zh-CN" altLang="en-US" sz="2400" dirty="0"/>
              <a:t>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\r\n</a:t>
            </a:r>
            <a:r>
              <a:rPr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/>
              <a:t>，</a:t>
            </a:r>
            <a:r>
              <a:rPr lang="en-US" altLang="zh-CN" sz="2400" dirty="0" err="1"/>
              <a:t>linux</a:t>
            </a:r>
            <a:r>
              <a:rPr lang="zh-CN" altLang="en-US" sz="2400" dirty="0"/>
              <a:t>系统的换行符号</a:t>
            </a:r>
            <a:r>
              <a:rPr lang="zh-CN" altLang="en-US" sz="2400" dirty="0" smtClean="0"/>
              <a:t>是</a:t>
            </a:r>
            <a:r>
              <a:rPr lang="zh-CN" altLang="en-US" sz="2400" dirty="0"/>
              <a:t>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\n</a:t>
            </a:r>
            <a:r>
              <a:rPr lang="zh-CN" altLang="en-US" sz="2400" dirty="0" smtClean="0">
                <a:latin typeface="Monaco" charset="0"/>
                <a:ea typeface="Monaco" charset="0"/>
                <a:cs typeface="Monaco" charset="0"/>
              </a:rPr>
              <a:t>）</a:t>
            </a:r>
            <a:endParaRPr lang="en-US" altLang="zh-CN" sz="2400" dirty="0" smtClean="0">
              <a:latin typeface="Monaco" charset="0"/>
              <a:ea typeface="Monaco" charset="0"/>
              <a:cs typeface="Monaco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/>
              <a:t>在读入数据之后，</a:t>
            </a:r>
            <a:r>
              <a:rPr lang="zh-CN" altLang="en-US" sz="2400" dirty="0" smtClean="0"/>
              <a:t>用</a:t>
            </a:r>
            <a:r>
              <a:rPr lang="zh-CN" altLang="en-US" sz="2400" dirty="0"/>
              <a:t>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for</a:t>
            </a:r>
            <a:r>
              <a:rPr lang="zh-CN" altLang="en-US" sz="2400" dirty="0" smtClean="0"/>
              <a:t> 循环</a:t>
            </a:r>
            <a:r>
              <a:rPr lang="zh-CN" altLang="en-US" sz="2400" dirty="0"/>
              <a:t>对每一个元素去除换行符，并将每一个变量值用字符串处理</a:t>
            </a:r>
            <a:r>
              <a:rPr lang="zh-CN" altLang="en-US" sz="2400" dirty="0" smtClean="0"/>
              <a:t>方法</a:t>
            </a:r>
            <a:r>
              <a:rPr lang="zh-CN" altLang="en-US" sz="2400" dirty="0"/>
              <a:t> </a:t>
            </a:r>
            <a:r>
              <a:rPr lang="en-US" altLang="zh-CN" sz="2400" dirty="0" smtClean="0"/>
              <a:t>.</a:t>
            </a:r>
            <a:r>
              <a:rPr lang="en-US" altLang="zh-CN" sz="2400" dirty="0">
                <a:latin typeface="Monaco" charset="0"/>
                <a:ea typeface="Monaco" charset="0"/>
                <a:cs typeface="Monaco" charset="0"/>
              </a:rPr>
              <a:t>split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()</a:t>
            </a:r>
            <a:r>
              <a:rPr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/>
              <a:t>分隔</a:t>
            </a:r>
            <a:r>
              <a:rPr lang="zh-CN" altLang="en-US" sz="2400" dirty="0"/>
              <a:t>开来</a:t>
            </a:r>
            <a:endParaRPr lang="en-US" altLang="zh-CN" sz="2400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053" b="15790"/>
          <a:stretch>
            <a:fillRect/>
          </a:stretch>
        </p:blipFill>
        <p:spPr>
          <a:xfrm>
            <a:off x="752514" y="4941168"/>
            <a:ext cx="10696461" cy="3600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文本文件的读取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7" name="内容占位符 1"/>
          <p:cNvSpPr txBox="1"/>
          <p:nvPr/>
        </p:nvSpPr>
        <p:spPr>
          <a:xfrm>
            <a:off x="651114" y="1556792"/>
            <a:ext cx="11061510" cy="9289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dirty="0" smtClean="0"/>
              <a:t>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.strip()</a:t>
            </a:r>
            <a:r>
              <a:rPr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/>
              <a:t>本身</a:t>
            </a:r>
            <a:r>
              <a:rPr lang="zh-CN" altLang="en-US" sz="2400" dirty="0"/>
              <a:t>是一个对字符串指定字符去除的方法，但括号里参数为空的时候，就会去</a:t>
            </a:r>
            <a:r>
              <a:rPr lang="zh-CN" altLang="en-US" sz="2400" dirty="0" smtClean="0"/>
              <a:t>除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\</a:t>
            </a:r>
            <a:r>
              <a:rPr lang="en-US" altLang="zh-CN" sz="2400" dirty="0">
                <a:latin typeface="Monaco" charset="0"/>
                <a:ea typeface="Monaco" charset="0"/>
                <a:cs typeface="Monaco" charset="0"/>
              </a:rPr>
              <a:t>r \n \t</a:t>
            </a:r>
            <a:r>
              <a:rPr lang="en-US" altLang="zh-CN" sz="2400" dirty="0"/>
              <a:t>  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559" y="2996952"/>
            <a:ext cx="10359677" cy="302433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1279</TotalTime>
  <Words>482</Words>
  <Application>Microsoft Office PowerPoint</Application>
  <PresentationFormat>自定义</PresentationFormat>
  <Paragraphs>42</Paragraphs>
  <Slides>10</Slides>
  <Notes>10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12</cp:revision>
  <dcterms:created xsi:type="dcterms:W3CDTF">2018-03-13T06:13:00Z</dcterms:created>
  <dcterms:modified xsi:type="dcterms:W3CDTF">2020-01-11T03:17:48Z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