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62" r:id="rId2"/>
    <p:sldId id="294" r:id="rId3"/>
    <p:sldId id="263" r:id="rId4"/>
    <p:sldId id="287" r:id="rId5"/>
    <p:sldId id="264" r:id="rId6"/>
    <p:sldId id="312"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26" y="-756"/>
      </p:cViewPr>
      <p:guideLst>
        <p:guide orient="horz" pos="2160"/>
        <p:guide pos="3840"/>
      </p:guideLst>
    </p:cSldViewPr>
  </p:slideViewPr>
  <p:notesTextViewPr>
    <p:cViewPr>
      <p:scale>
        <a:sx n="1" d="1"/>
        <a:sy n="1" d="1"/>
      </p:scale>
      <p:origin x="0" y="0"/>
    </p:cViewPr>
  </p:notesTextViewPr>
  <p:sorterViewPr>
    <p:cViewPr>
      <p:scale>
        <a:sx n="100" d="100"/>
        <a:sy n="100" d="100"/>
      </p:scale>
      <p:origin x="0" y="-103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3381-8BD1-4EB8-B4CC-AFE574270921}" type="datetimeFigureOut">
              <a:rPr lang="zh-CN" altLang="en-US" smtClean="0"/>
              <a:t>2020-01-10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A4CD0-9CBC-41F2-8D7D-A29C12157D19}" type="slidenum">
              <a:rPr lang="zh-CN" altLang="en-US" smtClean="0"/>
              <a:t>‹#›</a:t>
            </a:fld>
            <a:endParaRPr lang="zh-CN" altLang="en-US"/>
          </a:p>
        </p:txBody>
      </p:sp>
    </p:spTree>
    <p:extLst>
      <p:ext uri="{BB962C8B-B14F-4D97-AF65-F5344CB8AC3E}">
        <p14:creationId xmlns:p14="http://schemas.microsoft.com/office/powerpoint/2010/main" val="3784657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a:xfrm>
            <a:off x="3884613" y="8685213"/>
            <a:ext cx="2971800" cy="458787"/>
          </a:xfrm>
          <a:prstGeom prst="rect">
            <a:avLst/>
          </a:prstGeom>
        </p:spPr>
        <p:txBody>
          <a:bodyPr/>
          <a:lstStyle/>
          <a:p>
            <a:fld id="{858E6889-349A-49E8-AAE1-A1FB1A7B9723}" type="slidenum">
              <a:rPr lang="zh-CN" altLang="en-US" smtClean="0"/>
              <a:t>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569C210A-B286-401F-8EF2-FAF69C451B40}" type="datetimeFigureOut">
              <a:rPr lang="zh-CN" altLang="en-US" smtClean="0"/>
              <a:t>2020-01-10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E97CA7-7CAA-431F-B41D-5F2BA8E82C8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69C210A-B286-401F-8EF2-FAF69C451B40}" type="datetimeFigureOut">
              <a:rPr lang="zh-CN" altLang="en-US" smtClean="0"/>
              <a:t>2020-01-10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E97CA7-7CAA-431F-B41D-5F2BA8E82C8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69C210A-B286-401F-8EF2-FAF69C451B40}" type="datetimeFigureOut">
              <a:rPr lang="zh-CN" altLang="en-US" smtClean="0"/>
              <a:t>2020-01-10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E97CA7-7CAA-431F-B41D-5F2BA8E82C8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矩形 6"/>
          <p:cNvSpPr/>
          <p:nvPr/>
        </p:nvSpPr>
        <p:spPr>
          <a:xfrm>
            <a:off x="1" y="260650"/>
            <a:ext cx="374073" cy="595745"/>
          </a:xfrm>
          <a:prstGeom prst="rect">
            <a:avLst/>
          </a:prstGeom>
          <a:solidFill>
            <a:srgbClr val="542F73"/>
          </a:solidFill>
          <a:ln>
            <a:solidFill>
              <a:srgbClr val="542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0" name="文本占位符 33">
            <a:extLst>
              <a:ext uri="{FF2B5EF4-FFF2-40B4-BE49-F238E27FC236}">
                <a16:creationId xmlns:a16="http://schemas.microsoft.com/office/drawing/2014/main" xmlns="" id="{BB4B11B8-6D4E-4319-B9C7-3AAE0EC9D6E7}"/>
              </a:ext>
            </a:extLst>
          </p:cNvPr>
          <p:cNvSpPr>
            <a:spLocks noGrp="1"/>
          </p:cNvSpPr>
          <p:nvPr>
            <p:ph type="body" sz="quarter" idx="11" hasCustomPrompt="1"/>
          </p:nvPr>
        </p:nvSpPr>
        <p:spPr>
          <a:xfrm>
            <a:off x="463375" y="366499"/>
            <a:ext cx="4864540" cy="384043"/>
          </a:xfrm>
        </p:spPr>
        <p:txBody>
          <a:bodyPr>
            <a:noAutofit/>
          </a:bodyPr>
          <a:lstStyle>
            <a:lvl1pPr marL="0" indent="0" algn="l">
              <a:buNone/>
              <a:defRPr sz="2400" b="1" baseline="0">
                <a:solidFill>
                  <a:srgbClr val="542F73"/>
                </a:solidFill>
                <a:latin typeface="微软雅黑" panose="020B0503020204020204" pitchFamily="34" charset="-122"/>
                <a:ea typeface="微软雅黑" panose="020B0503020204020204" pitchFamily="34" charset="-122"/>
              </a:defRPr>
            </a:lvl1pPr>
          </a:lstStyle>
          <a:p>
            <a:pPr lvl="0"/>
            <a:r>
              <a:rPr lang="zh-CN" altLang="en-US" dirty="0" smtClean="0"/>
              <a:t>知识点标题  </a:t>
            </a:r>
            <a:r>
              <a:rPr lang="en-US" altLang="zh-CN" dirty="0" smtClean="0"/>
              <a:t>&gt;&gt;  </a:t>
            </a:r>
            <a:r>
              <a:rPr lang="zh-CN" altLang="en-US" dirty="0" smtClean="0"/>
              <a:t>子标题</a:t>
            </a:r>
            <a:endParaRPr lang="zh-CN" altLang="en-US" dirty="0"/>
          </a:p>
        </p:txBody>
      </p:sp>
      <p:sp>
        <p:nvSpPr>
          <p:cNvPr id="5" name="Content Placeholder 4"/>
          <p:cNvSpPr>
            <a:spLocks noGrp="1"/>
          </p:cNvSpPr>
          <p:nvPr>
            <p:ph sz="quarter" idx="13"/>
          </p:nvPr>
        </p:nvSpPr>
        <p:spPr>
          <a:xfrm>
            <a:off x="463375" y="1412776"/>
            <a:ext cx="11105233" cy="4608512"/>
          </a:xfrm>
        </p:spPr>
        <p:txBody>
          <a:bodyPr anchor="ctr">
            <a:normAutofit/>
          </a:bodyPr>
          <a:lstStyle>
            <a:lvl1pPr indent="-288000">
              <a:lnSpc>
                <a:spcPct val="130000"/>
              </a:lnSpc>
              <a:defRPr sz="2000">
                <a:latin typeface="微软雅黑" panose="020B0503020204020204" pitchFamily="34" charset="-122"/>
                <a:ea typeface="微软雅黑" panose="020B0503020204020204" pitchFamily="34" charset="-122"/>
              </a:defRPr>
            </a:lvl1pPr>
            <a:lvl2pPr indent="-288000">
              <a:lnSpc>
                <a:spcPct val="130000"/>
              </a:lnSpc>
              <a:defRPr sz="1800">
                <a:latin typeface="微软雅黑" panose="020B0503020204020204" pitchFamily="34" charset="-122"/>
                <a:ea typeface="微软雅黑" panose="020B0503020204020204" pitchFamily="34" charset="-122"/>
              </a:defRPr>
            </a:lvl2pPr>
            <a:lvl3pPr indent="-288000">
              <a:lnSpc>
                <a:spcPct val="130000"/>
              </a:lnSpc>
              <a:defRPr sz="1400">
                <a:latin typeface="微软雅黑" panose="020B0503020204020204" pitchFamily="34" charset="-122"/>
                <a:ea typeface="微软雅黑" panose="020B0503020204020204" pitchFamily="34" charset="-122"/>
              </a:defRPr>
            </a:lvl3pPr>
            <a:lvl4pPr indent="-288000">
              <a:lnSpc>
                <a:spcPct val="130000"/>
              </a:lnSpc>
              <a:defRPr sz="1200">
                <a:latin typeface="微软雅黑" panose="020B0503020204020204" pitchFamily="34" charset="-122"/>
                <a:ea typeface="微软雅黑" panose="020B0503020204020204" pitchFamily="34" charset="-122"/>
              </a:defRPr>
            </a:lvl4pPr>
            <a:lvl5pPr indent="-288000">
              <a:lnSpc>
                <a:spcPct val="130000"/>
              </a:lnSpc>
              <a:defRPr sz="1200">
                <a:latin typeface="微软雅黑" panose="020B0503020204020204" pitchFamily="34" charset="-122"/>
                <a:ea typeface="微软雅黑" panose="020B0503020204020204" pitchFamily="34" charset="-122"/>
              </a:defRPr>
            </a:lvl5pPr>
          </a:lstStyle>
          <a:p>
            <a:pPr lvl="0"/>
            <a:r>
              <a:rPr lang="en-US" altLang="zh-CN" dirty="0" smtClean="0"/>
              <a:t>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zh-CN" altLang="en-US" dirty="0"/>
          </a:p>
        </p:txBody>
      </p:sp>
    </p:spTree>
    <p:extLst>
      <p:ext uri="{BB962C8B-B14F-4D97-AF65-F5344CB8AC3E}">
        <p14:creationId xmlns:p14="http://schemas.microsoft.com/office/powerpoint/2010/main" val="50628995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880">
          <p15:clr>
            <a:srgbClr val="FBAE40"/>
          </p15:clr>
        </p15:guide>
        <p15:guide id="2" pos="6827">
          <p15:clr>
            <a:srgbClr val="FBAE40"/>
          </p15:clr>
        </p15:guide>
        <p15:guide id="3" pos="1323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69C210A-B286-401F-8EF2-FAF69C451B40}" type="datetimeFigureOut">
              <a:rPr lang="zh-CN" altLang="en-US" smtClean="0"/>
              <a:t>2020-01-10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E97CA7-7CAA-431F-B41D-5F2BA8E82C8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569C210A-B286-401F-8EF2-FAF69C451B40}" type="datetimeFigureOut">
              <a:rPr lang="zh-CN" altLang="en-US" smtClean="0"/>
              <a:t>2020-01-10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E97CA7-7CAA-431F-B41D-5F2BA8E82C8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69C210A-B286-401F-8EF2-FAF69C451B40}" type="datetimeFigureOut">
              <a:rPr lang="zh-CN" altLang="en-US" smtClean="0"/>
              <a:t>2020-01-10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E97CA7-7CAA-431F-B41D-5F2BA8E82C8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69C210A-B286-401F-8EF2-FAF69C451B40}" type="datetimeFigureOut">
              <a:rPr lang="zh-CN" altLang="en-US" smtClean="0"/>
              <a:t>2020-01-10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E97CA7-7CAA-431F-B41D-5F2BA8E82C8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69C210A-B286-401F-8EF2-FAF69C451B40}" type="datetimeFigureOut">
              <a:rPr lang="zh-CN" altLang="en-US" smtClean="0"/>
              <a:t>2020-01-10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E97CA7-7CAA-431F-B41D-5F2BA8E82C8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69C210A-B286-401F-8EF2-FAF69C451B40}" type="datetimeFigureOut">
              <a:rPr lang="zh-CN" altLang="en-US" smtClean="0"/>
              <a:t>2020-01-10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E97CA7-7CAA-431F-B41D-5F2BA8E82C8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569C210A-B286-401F-8EF2-FAF69C451B40}" type="datetimeFigureOut">
              <a:rPr lang="zh-CN" altLang="en-US" smtClean="0"/>
              <a:t>2020-01-10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E97CA7-7CAA-431F-B41D-5F2BA8E82C8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569C210A-B286-401F-8EF2-FAF69C451B40}" type="datetimeFigureOut">
              <a:rPr lang="zh-CN" altLang="en-US" smtClean="0"/>
              <a:t>2020-01-10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E97CA7-7CAA-431F-B41D-5F2BA8E82C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C210A-B286-401F-8EF2-FAF69C451B40}" type="datetimeFigureOut">
              <a:rPr lang="zh-CN" altLang="en-US" smtClean="0"/>
              <a:t>2020-01-10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97CA7-7CAA-431F-B41D-5F2BA8E82C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8"/>
          <p:cNvSpPr txBox="1"/>
          <p:nvPr/>
        </p:nvSpPr>
        <p:spPr>
          <a:xfrm>
            <a:off x="911424" y="579766"/>
            <a:ext cx="10515600" cy="7810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微软雅黑 Light" panose="020B0502040204020203" pitchFamily="34" charset="-122"/>
                <a:ea typeface="微软雅黑 Light" panose="020B0502040204020203" pitchFamily="34" charset="-122"/>
                <a:cs typeface="+mj-cs"/>
              </a:defRPr>
            </a:lvl1pPr>
          </a:lstStyle>
          <a:p>
            <a:r>
              <a:rPr lang="en-US" altLang="zh-CN" sz="3200" b="1" dirty="0" smtClean="0">
                <a:solidFill>
                  <a:srgbClr val="942124"/>
                </a:solidFill>
                <a:cs typeface="+mn-cs"/>
              </a:rPr>
              <a:t>Python</a:t>
            </a:r>
            <a:r>
              <a:rPr lang="zh-CN" altLang="en-US" sz="3200" b="1" dirty="0" smtClean="0">
                <a:solidFill>
                  <a:srgbClr val="942124"/>
                </a:solidFill>
                <a:cs typeface="+mn-cs"/>
              </a:rPr>
              <a:t>语言的诞生和发展历史</a:t>
            </a:r>
            <a:endParaRPr lang="zh-CN" altLang="en-US" sz="3200" b="1" dirty="0">
              <a:solidFill>
                <a:srgbClr val="942124"/>
              </a:solidFill>
              <a:cs typeface="+mn-cs"/>
            </a:endParaRPr>
          </a:p>
        </p:txBody>
      </p:sp>
      <p:sp>
        <p:nvSpPr>
          <p:cNvPr id="2" name="内容占位符 1"/>
          <p:cNvSpPr>
            <a:spLocks noGrp="1"/>
          </p:cNvSpPr>
          <p:nvPr>
            <p:ph idx="1"/>
          </p:nvPr>
        </p:nvSpPr>
        <p:spPr>
          <a:xfrm>
            <a:off x="651114" y="1666668"/>
            <a:ext cx="10515600" cy="1008112"/>
          </a:xfrm>
        </p:spPr>
        <p:txBody>
          <a:bodyPr>
            <a:normAutofit/>
          </a:bodyPr>
          <a:lstStyle/>
          <a:p>
            <a:r>
              <a:rPr kumimoji="1" lang="en-US" altLang="zh-CN" sz="2400" dirty="0"/>
              <a:t>Python</a:t>
            </a:r>
            <a:r>
              <a:rPr kumimoji="1" lang="zh-CN" altLang="en-US" sz="2400" dirty="0"/>
              <a:t>语言是一种解释型、面向对象、动态数据类型的高级</a:t>
            </a:r>
            <a:r>
              <a:rPr kumimoji="1" lang="zh-CN" altLang="en-US" sz="2400" dirty="0" smtClean="0"/>
              <a:t>程序设计语言。</a:t>
            </a:r>
            <a:endParaRPr kumimoji="1" lang="en-US" altLang="zh-CN" sz="2400" dirty="0" smtClean="0"/>
          </a:p>
          <a:p>
            <a:r>
              <a:rPr kumimoji="1" lang="en-US" altLang="zh-CN" sz="2400" dirty="0" smtClean="0"/>
              <a:t>Python</a:t>
            </a:r>
            <a:r>
              <a:rPr kumimoji="1" lang="zh-CN" altLang="en-US" sz="2400" dirty="0" smtClean="0"/>
              <a:t>语言是数据</a:t>
            </a:r>
            <a:r>
              <a:rPr kumimoji="1" lang="zh-CN" altLang="en-US" sz="2400" dirty="0"/>
              <a:t>分析师的首选数据分析</a:t>
            </a:r>
            <a:r>
              <a:rPr kumimoji="1" lang="zh-CN" altLang="en-US" sz="2400" dirty="0" smtClean="0"/>
              <a:t>语言，也是智能硬件的首选</a:t>
            </a:r>
            <a:r>
              <a:rPr kumimoji="1" lang="zh-CN" altLang="en-US" sz="2400" dirty="0" smtClean="0"/>
              <a:t>语言。</a:t>
            </a:r>
            <a:endParaRPr kumimoji="1" lang="zh-CN" altLang="en-US" dirty="0"/>
          </a:p>
        </p:txBody>
      </p:sp>
      <p:sp>
        <p:nvSpPr>
          <p:cNvPr id="5" name="矩形 28"/>
          <p:cNvSpPr/>
          <p:nvPr/>
        </p:nvSpPr>
        <p:spPr>
          <a:xfrm>
            <a:off x="-18899" y="671163"/>
            <a:ext cx="670013" cy="598302"/>
          </a:xfrm>
          <a:prstGeom prst="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816" y="3937587"/>
            <a:ext cx="3290664" cy="975012"/>
          </a:xfrm>
          <a:prstGeom prst="rect">
            <a:avLst/>
          </a:prstGeom>
        </p:spPr>
      </p:pic>
      <p:sp>
        <p:nvSpPr>
          <p:cNvPr id="7" name="内容占位符 1"/>
          <p:cNvSpPr txBox="1"/>
          <p:nvPr/>
        </p:nvSpPr>
        <p:spPr>
          <a:xfrm>
            <a:off x="2248402" y="3591375"/>
            <a:ext cx="2038020" cy="7401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Light" panose="020B0502040204020203" pitchFamily="34" charset="-122"/>
                <a:ea typeface="微软雅黑 Light" panose="020B0502040204020203"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zh-CN" altLang="en-US" sz="3200" b="1" dirty="0" smtClean="0">
                <a:solidFill>
                  <a:srgbClr val="0070C0"/>
                </a:solidFill>
              </a:rPr>
              <a:t>数据分析</a:t>
            </a:r>
            <a:endParaRPr kumimoji="1" lang="zh-CN" altLang="en-US" sz="3200" b="1" dirty="0">
              <a:solidFill>
                <a:srgbClr val="0070C0"/>
              </a:solidFill>
            </a:endParaRPr>
          </a:p>
        </p:txBody>
      </p:sp>
      <p:sp>
        <p:nvSpPr>
          <p:cNvPr id="8" name="内容占位符 1"/>
          <p:cNvSpPr txBox="1"/>
          <p:nvPr/>
        </p:nvSpPr>
        <p:spPr>
          <a:xfrm>
            <a:off x="987191" y="4699142"/>
            <a:ext cx="3992254" cy="8072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Light" panose="020B0502040204020203" pitchFamily="34" charset="-122"/>
                <a:ea typeface="微软雅黑 Light" panose="020B0502040204020203"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zh-CN" altLang="en-US" sz="2000" dirty="0" smtClean="0"/>
              <a:t>创建复杂的</a:t>
            </a:r>
            <a:r>
              <a:rPr kumimoji="1" lang="en-US" altLang="zh-CN" sz="2000" dirty="0" smtClean="0"/>
              <a:t>Web</a:t>
            </a:r>
            <a:r>
              <a:rPr kumimoji="1" lang="zh-CN" altLang="en-US" sz="2000" dirty="0" smtClean="0"/>
              <a:t>应用程序</a:t>
            </a:r>
            <a:endParaRPr kumimoji="1" lang="zh-CN" altLang="en-US" sz="2000" dirty="0"/>
          </a:p>
        </p:txBody>
      </p:sp>
      <p:sp>
        <p:nvSpPr>
          <p:cNvPr id="9" name="内容占位符 1"/>
          <p:cNvSpPr txBox="1"/>
          <p:nvPr/>
        </p:nvSpPr>
        <p:spPr>
          <a:xfrm>
            <a:off x="5829293" y="5124341"/>
            <a:ext cx="2502278" cy="5085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Light" panose="020B0502040204020203" pitchFamily="34" charset="-122"/>
                <a:ea typeface="微软雅黑 Light" panose="020B0502040204020203"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zh-CN" altLang="en-US" sz="2400" b="1" dirty="0" smtClean="0"/>
              <a:t>游戏开发</a:t>
            </a:r>
            <a:endParaRPr kumimoji="1" lang="zh-CN" altLang="en-US" sz="2400" b="1" dirty="0"/>
          </a:p>
        </p:txBody>
      </p:sp>
      <p:sp>
        <p:nvSpPr>
          <p:cNvPr id="10" name="内容占位符 1"/>
          <p:cNvSpPr txBox="1"/>
          <p:nvPr/>
        </p:nvSpPr>
        <p:spPr>
          <a:xfrm>
            <a:off x="8004886" y="3848327"/>
            <a:ext cx="2771634" cy="4832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Light" panose="020B0502040204020203" pitchFamily="34" charset="-122"/>
                <a:ea typeface="微软雅黑 Light" panose="020B0502040204020203"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zh-CN" altLang="en-US" b="1" dirty="0" smtClean="0">
                <a:solidFill>
                  <a:srgbClr val="C00000"/>
                </a:solidFill>
              </a:rPr>
              <a:t>动画电影效果</a:t>
            </a:r>
            <a:endParaRPr kumimoji="1" lang="zh-CN" altLang="en-US" b="1" dirty="0">
              <a:solidFill>
                <a:srgbClr val="C00000"/>
              </a:solidFill>
            </a:endParaRPr>
          </a:p>
        </p:txBody>
      </p:sp>
      <p:sp>
        <p:nvSpPr>
          <p:cNvPr id="11" name="内容占位符 1"/>
          <p:cNvSpPr txBox="1"/>
          <p:nvPr/>
        </p:nvSpPr>
        <p:spPr>
          <a:xfrm>
            <a:off x="8003723" y="4594165"/>
            <a:ext cx="2502278" cy="5085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Light" panose="020B0502040204020203" pitchFamily="34" charset="-122"/>
                <a:ea typeface="微软雅黑 Light" panose="020B0502040204020203"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en-US" altLang="zh-CN" sz="3600" dirty="0" smtClean="0">
                <a:solidFill>
                  <a:srgbClr val="3BBC5D"/>
                </a:solidFill>
              </a:rPr>
              <a:t>……</a:t>
            </a:r>
            <a:endParaRPr kumimoji="1" lang="zh-CN" altLang="en-US" sz="3600" dirty="0">
              <a:solidFill>
                <a:srgbClr val="3BBC5D"/>
              </a:solidFill>
            </a:endParaRPr>
          </a:p>
        </p:txBody>
      </p:sp>
      <p:sp>
        <p:nvSpPr>
          <p:cNvPr id="12" name="内容占位符 1"/>
          <p:cNvSpPr txBox="1"/>
          <p:nvPr/>
        </p:nvSpPr>
        <p:spPr>
          <a:xfrm>
            <a:off x="3267412" y="5280193"/>
            <a:ext cx="2783938" cy="7054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Light" panose="020B0502040204020203" pitchFamily="34" charset="-122"/>
                <a:ea typeface="微软雅黑 Light" panose="020B0502040204020203"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zh-CN" altLang="en-US" dirty="0" smtClean="0">
                <a:solidFill>
                  <a:schemeClr val="accent2">
                    <a:lumMod val="75000"/>
                  </a:schemeClr>
                </a:solidFill>
              </a:rPr>
              <a:t>网站开发</a:t>
            </a:r>
            <a:endParaRPr kumimoji="1" lang="zh-CN" altLang="en-US" dirty="0">
              <a:solidFill>
                <a:schemeClr val="accent2">
                  <a:lumMod val="75000"/>
                </a:schemeClr>
              </a:solidFill>
            </a:endParaRPr>
          </a:p>
        </p:txBody>
      </p:sp>
      <p:sp>
        <p:nvSpPr>
          <p:cNvPr id="13" name="内容占位符 1"/>
          <p:cNvSpPr txBox="1"/>
          <p:nvPr/>
        </p:nvSpPr>
        <p:spPr>
          <a:xfrm>
            <a:off x="7971173" y="5378634"/>
            <a:ext cx="2502278" cy="5085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Light" panose="020B0502040204020203" pitchFamily="34" charset="-122"/>
                <a:ea typeface="微软雅黑 Light" panose="020B0502040204020203"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zh-CN" altLang="en-US" sz="2400" b="1" dirty="0" smtClean="0"/>
              <a:t>智能硬件开发</a:t>
            </a:r>
            <a:endParaRPr kumimoji="1" lang="zh-CN" altLang="en-US" sz="2400" b="1" dirty="0"/>
          </a:p>
        </p:txBody>
      </p:sp>
      <p:sp>
        <p:nvSpPr>
          <p:cNvPr id="14" name="灯片编号占位符 13"/>
          <p:cNvSpPr>
            <a:spLocks noGrp="1"/>
          </p:cNvSpPr>
          <p:nvPr>
            <p:ph type="sldNum" sz="quarter" idx="4294967295"/>
          </p:nvPr>
        </p:nvSpPr>
        <p:spPr>
          <a:xfrm>
            <a:off x="10228895" y="6520259"/>
            <a:ext cx="2743200" cy="365125"/>
          </a:xfrm>
          <a:prstGeom prst="rect">
            <a:avLst/>
          </a:prstGeom>
        </p:spPr>
        <p:txBody>
          <a:bodyPr/>
          <a:lstStyle/>
          <a:p>
            <a:fld id="{370D8578-DDD4-487D-A316-C8E65CC577E1}" type="slidenum">
              <a:rPr lang="zh-CN" altLang="en-US" smtClean="0"/>
              <a:t>1</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xEl>
                                              <p:pRg st="0" end="0"/>
                                            </p:txEl>
                                          </p:spTgt>
                                        </p:tgtEl>
                                      </p:cBhvr>
                                    </p:animEffect>
                                    <p:animScale>
                                      <p:cBhvr>
                                        <p:cTn id="7" dur="250" autoRev="1" fill="hold"/>
                                        <p:tgtEl>
                                          <p:spTgt spid="1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711852" y="325822"/>
            <a:ext cx="7792865" cy="326197"/>
          </a:xfrm>
        </p:spPr>
        <p:txBody>
          <a:bodyPr/>
          <a:lstStyle/>
          <a:p>
            <a:r>
              <a:rPr lang="en-US" altLang="zh-CN" sz="3200" b="0" dirty="0">
                <a:solidFill>
                  <a:srgbClr val="C00000"/>
                </a:solidFill>
              </a:rPr>
              <a:t>P</a:t>
            </a:r>
            <a:r>
              <a:rPr lang="en-US" altLang="zh-CN" sz="3200" b="0" dirty="0" smtClean="0">
                <a:solidFill>
                  <a:srgbClr val="C00000"/>
                </a:solidFill>
              </a:rPr>
              <a:t>ython</a:t>
            </a:r>
            <a:r>
              <a:rPr lang="zh-CN" altLang="en-US" sz="3200" dirty="0" smtClean="0">
                <a:solidFill>
                  <a:srgbClr val="C00000"/>
                </a:solidFill>
              </a:rPr>
              <a:t>与集成开发环境</a:t>
            </a:r>
            <a:endParaRPr lang="zh-CN" altLang="en-US" sz="3200" dirty="0">
              <a:solidFill>
                <a:srgbClr val="C00000"/>
              </a:solidFill>
            </a:endParaRPr>
          </a:p>
        </p:txBody>
      </p:sp>
      <p:sp>
        <p:nvSpPr>
          <p:cNvPr id="4" name="AutoShape 30"/>
          <p:cNvSpPr>
            <a:spLocks noChangeArrowheads="1"/>
          </p:cNvSpPr>
          <p:nvPr/>
        </p:nvSpPr>
        <p:spPr bwMode="gray">
          <a:xfrm>
            <a:off x="2463948" y="1922021"/>
            <a:ext cx="6653213" cy="1887539"/>
          </a:xfrm>
          <a:prstGeom prst="roundRect">
            <a:avLst>
              <a:gd name="adj" fmla="val 11921"/>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w="25400">
            <a:solidFill>
              <a:srgbClr val="FEFEFE"/>
            </a:solidFill>
            <a:round/>
            <a:headEnd/>
            <a:tailEnd/>
          </a:ln>
          <a:effectLst>
            <a:outerShdw dist="53882" dir="2700000" algn="ctr" rotWithShape="0">
              <a:srgbClr val="000000">
                <a:alpha val="50000"/>
              </a:srgbClr>
            </a:outerShdw>
          </a:effectLst>
        </p:spPr>
        <p:txBody>
          <a:bodyPr wrap="none" anchor="ct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zh-CN" altLang="en-US" dirty="0">
              <a:solidFill>
                <a:schemeClr val="accent6">
                  <a:lumMod val="50000"/>
                </a:schemeClr>
              </a:solidFill>
            </a:endParaRPr>
          </a:p>
        </p:txBody>
      </p:sp>
      <p:sp>
        <p:nvSpPr>
          <p:cNvPr id="5" name="AutoShape 31"/>
          <p:cNvSpPr>
            <a:spLocks noChangeArrowheads="1"/>
          </p:cNvSpPr>
          <p:nvPr/>
        </p:nvSpPr>
        <p:spPr bwMode="gray">
          <a:xfrm>
            <a:off x="2467123" y="4250886"/>
            <a:ext cx="6653213" cy="2130442"/>
          </a:xfrm>
          <a:prstGeom prst="roundRect">
            <a:avLst>
              <a:gd name="adj" fmla="val 11921"/>
            </a:avLst>
          </a:prstGeom>
          <a:gradFill flip="none" rotWithShape="1">
            <a:gsLst>
              <a:gs pos="0">
                <a:schemeClr val="accent3">
                  <a:lumMod val="25000"/>
                  <a:shade val="30000"/>
                  <a:satMod val="115000"/>
                </a:schemeClr>
              </a:gs>
              <a:gs pos="50000">
                <a:schemeClr val="accent3">
                  <a:lumMod val="25000"/>
                  <a:shade val="67500"/>
                  <a:satMod val="115000"/>
                </a:schemeClr>
              </a:gs>
              <a:gs pos="100000">
                <a:schemeClr val="accent3">
                  <a:lumMod val="25000"/>
                  <a:shade val="100000"/>
                  <a:satMod val="115000"/>
                </a:schemeClr>
              </a:gs>
            </a:gsLst>
            <a:lin ang="16200000" scaled="1"/>
            <a:tileRect/>
          </a:gradFill>
          <a:ln w="25400">
            <a:solidFill>
              <a:srgbClr val="FEFEFE"/>
            </a:solidFill>
            <a:round/>
            <a:headEnd/>
            <a:tailEnd/>
          </a:ln>
          <a:effectLst>
            <a:outerShdw dist="53882" dir="2700000" algn="ctr" rotWithShape="0">
              <a:srgbClr val="000000">
                <a:alpha val="50000"/>
              </a:srgbClr>
            </a:outerShdw>
          </a:effectLst>
        </p:spPr>
        <p:txBody>
          <a:bodyPr wrap="none" anchor="ct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zh-CN" altLang="en-US"/>
          </a:p>
        </p:txBody>
      </p:sp>
      <p:sp>
        <p:nvSpPr>
          <p:cNvPr id="6" name="AutoShape 33"/>
          <p:cNvSpPr>
            <a:spLocks noChangeArrowheads="1"/>
          </p:cNvSpPr>
          <p:nvPr/>
        </p:nvSpPr>
        <p:spPr bwMode="gray">
          <a:xfrm flipV="1">
            <a:off x="2638573" y="3809560"/>
            <a:ext cx="6397625" cy="361950"/>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folHlink">
                  <a:alpha val="39999"/>
                </a:schemeClr>
              </a:gs>
              <a:gs pos="100000">
                <a:schemeClr val="folHlink">
                  <a:gamma/>
                  <a:tint val="0"/>
                  <a:invGamma/>
                  <a:alpha val="0"/>
                </a:schemeClr>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zh-CN" altLang="en-US"/>
          </a:p>
        </p:txBody>
      </p:sp>
      <p:sp>
        <p:nvSpPr>
          <p:cNvPr id="7" name="AutoShape 34"/>
          <p:cNvSpPr>
            <a:spLocks noChangeArrowheads="1"/>
          </p:cNvSpPr>
          <p:nvPr/>
        </p:nvSpPr>
        <p:spPr bwMode="gray">
          <a:xfrm flipV="1">
            <a:off x="2541736" y="1552133"/>
            <a:ext cx="6502400" cy="363538"/>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w="9525" algn="ctr">
            <a:noFill/>
            <a:miter lim="800000"/>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zh-CN" altLang="en-US"/>
          </a:p>
        </p:txBody>
      </p:sp>
      <p:pic>
        <p:nvPicPr>
          <p:cNvPr id="8" name="Picture 36" descr="Picture4"/>
          <p:cNvPicPr>
            <a:picLocks noChangeAspect="1" noChangeArrowheads="1"/>
          </p:cNvPicPr>
          <p:nvPr/>
        </p:nvPicPr>
        <p:blipFill>
          <a:blip r:embed="rId2"/>
          <a:srcRect/>
          <a:stretch>
            <a:fillRect/>
          </a:stretch>
        </p:blipFill>
        <p:spPr bwMode="auto">
          <a:xfrm>
            <a:off x="2521098" y="1964883"/>
            <a:ext cx="674688" cy="574675"/>
          </a:xfrm>
          <a:prstGeom prst="rect">
            <a:avLst/>
          </a:prstGeom>
          <a:noFill/>
        </p:spPr>
      </p:pic>
      <p:pic>
        <p:nvPicPr>
          <p:cNvPr id="9" name="Picture 37" descr="Picture4"/>
          <p:cNvPicPr>
            <a:picLocks noChangeAspect="1" noChangeArrowheads="1"/>
          </p:cNvPicPr>
          <p:nvPr/>
        </p:nvPicPr>
        <p:blipFill>
          <a:blip r:embed="rId2"/>
          <a:srcRect/>
          <a:stretch>
            <a:fillRect/>
          </a:stretch>
        </p:blipFill>
        <p:spPr bwMode="auto">
          <a:xfrm>
            <a:off x="2517923" y="4296923"/>
            <a:ext cx="676275" cy="573088"/>
          </a:xfrm>
          <a:prstGeom prst="rect">
            <a:avLst/>
          </a:prstGeom>
          <a:noFill/>
        </p:spPr>
      </p:pic>
      <p:sp>
        <p:nvSpPr>
          <p:cNvPr id="10" name="AutoShape 39"/>
          <p:cNvSpPr>
            <a:spLocks noChangeArrowheads="1"/>
          </p:cNvSpPr>
          <p:nvPr/>
        </p:nvSpPr>
        <p:spPr bwMode="gray">
          <a:xfrm>
            <a:off x="2951311" y="1695008"/>
            <a:ext cx="5791200" cy="457200"/>
          </a:xfrm>
          <a:prstGeom prst="roundRect">
            <a:avLst>
              <a:gd name="adj" fmla="val 16667"/>
            </a:avLst>
          </a:prstGeom>
          <a:solidFill>
            <a:srgbClr val="FEFFFF"/>
          </a:solidFill>
          <a:ln w="28575">
            <a:solidFill>
              <a:schemeClr val="accent2"/>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zh-CN" altLang="en-US"/>
          </a:p>
        </p:txBody>
      </p:sp>
      <p:sp>
        <p:nvSpPr>
          <p:cNvPr id="11" name="AutoShape 40"/>
          <p:cNvSpPr>
            <a:spLocks noChangeArrowheads="1"/>
          </p:cNvSpPr>
          <p:nvPr/>
        </p:nvSpPr>
        <p:spPr bwMode="gray">
          <a:xfrm>
            <a:off x="2951311" y="4042923"/>
            <a:ext cx="5791200" cy="457200"/>
          </a:xfrm>
          <a:prstGeom prst="roundRect">
            <a:avLst>
              <a:gd name="adj" fmla="val 16667"/>
            </a:avLst>
          </a:prstGeom>
          <a:solidFill>
            <a:srgbClr val="FEFFFF"/>
          </a:solidFill>
          <a:ln w="28575">
            <a:solidFill>
              <a:schemeClr val="folHlink"/>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zh-CN" altLang="en-US"/>
          </a:p>
        </p:txBody>
      </p:sp>
      <p:sp>
        <p:nvSpPr>
          <p:cNvPr id="12" name="Text Box 42"/>
          <p:cNvSpPr txBox="1">
            <a:spLocks noChangeArrowheads="1"/>
          </p:cNvSpPr>
          <p:nvPr/>
        </p:nvSpPr>
        <p:spPr bwMode="gray">
          <a:xfrm>
            <a:off x="2875111" y="2237924"/>
            <a:ext cx="6019800" cy="1477328"/>
          </a:xfrm>
          <a:prstGeom prst="rect">
            <a:avLst/>
          </a:prstGeom>
          <a:noFill/>
          <a:ln w="9525" algn="ctr">
            <a:noFill/>
            <a:miter lim="800000"/>
            <a:headEnd/>
            <a:tailEnd/>
          </a:ln>
          <a:effectLst/>
        </p:spPr>
        <p:txBody>
          <a:bodyPr>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eaLnBrk="0" hangingPunct="0"/>
            <a:r>
              <a:rPr lang="en-US" altLang="zh-CN" sz="1800" dirty="0" smtClean="0">
                <a:solidFill>
                  <a:srgbClr val="FEFFFF"/>
                </a:solidFill>
                <a:ea typeface="宋体" charset="-122"/>
              </a:rPr>
              <a:t>Python is a programming language that lets you work more quickly and integrate your systems more effectively. You can learn to use Python and see almost immediate gains in productivity and lower maintenance costs.</a:t>
            </a:r>
          </a:p>
        </p:txBody>
      </p:sp>
      <p:sp>
        <p:nvSpPr>
          <p:cNvPr id="13" name="Text Box 43"/>
          <p:cNvSpPr txBox="1">
            <a:spLocks noChangeArrowheads="1"/>
          </p:cNvSpPr>
          <p:nvPr/>
        </p:nvSpPr>
        <p:spPr bwMode="gray">
          <a:xfrm>
            <a:off x="2875111" y="4595378"/>
            <a:ext cx="6019800" cy="1754326"/>
          </a:xfrm>
          <a:prstGeom prst="rect">
            <a:avLst/>
          </a:prstGeom>
          <a:noFill/>
          <a:ln w="9525" algn="ctr">
            <a:noFill/>
            <a:miter lim="800000"/>
            <a:headEnd/>
            <a:tailEnd/>
          </a:ln>
          <a:effectLst/>
        </p:spPr>
        <p:txBody>
          <a:bodyPr>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eaLnBrk="0" hangingPunct="0"/>
            <a:r>
              <a:rPr lang="en-US" altLang="zh-CN" sz="1800" dirty="0" smtClean="0">
                <a:solidFill>
                  <a:srgbClr val="FEFFFF"/>
                </a:solidFill>
                <a:ea typeface="宋体" charset="-122"/>
              </a:rPr>
              <a:t>Python</a:t>
            </a:r>
            <a:r>
              <a:rPr lang="zh-CN" altLang="en-US" sz="1800" dirty="0" smtClean="0">
                <a:solidFill>
                  <a:srgbClr val="FEFFFF"/>
                </a:solidFill>
                <a:ea typeface="宋体" charset="-122"/>
              </a:rPr>
              <a:t>是一种简单易学，功能强大的编程语言。它有高效率的高层数据结构，能够简单、有效地实现面向对象编程。</a:t>
            </a:r>
          </a:p>
          <a:p>
            <a:pPr eaLnBrk="0" hangingPunct="0"/>
            <a:r>
              <a:rPr lang="en-US" altLang="zh-CN" sz="1800" dirty="0" smtClean="0">
                <a:solidFill>
                  <a:srgbClr val="FEFFFF"/>
                </a:solidFill>
                <a:ea typeface="宋体" charset="-122"/>
              </a:rPr>
              <a:t>Python</a:t>
            </a:r>
            <a:r>
              <a:rPr lang="zh-CN" altLang="en-US" sz="1800" dirty="0" smtClean="0">
                <a:solidFill>
                  <a:srgbClr val="FEFFFF"/>
                </a:solidFill>
                <a:ea typeface="宋体" charset="-122"/>
              </a:rPr>
              <a:t>语法简洁，支持动态输入，是解释性语言。</a:t>
            </a:r>
          </a:p>
          <a:p>
            <a:pPr eaLnBrk="0" hangingPunct="0"/>
            <a:r>
              <a:rPr lang="zh-CN" altLang="en-US" sz="1800" dirty="0" smtClean="0">
                <a:solidFill>
                  <a:srgbClr val="FEFFFF"/>
                </a:solidFill>
                <a:ea typeface="宋体" charset="-122"/>
              </a:rPr>
              <a:t>在大多数平台上，对于众多领域，</a:t>
            </a:r>
            <a:r>
              <a:rPr lang="en-US" altLang="zh-CN" sz="1800" dirty="0" smtClean="0">
                <a:solidFill>
                  <a:srgbClr val="FEFFFF"/>
                </a:solidFill>
                <a:ea typeface="宋体" charset="-122"/>
              </a:rPr>
              <a:t>Python</a:t>
            </a:r>
            <a:r>
              <a:rPr lang="zh-CN" altLang="en-US" sz="1800" dirty="0" smtClean="0">
                <a:solidFill>
                  <a:srgbClr val="FEFFFF"/>
                </a:solidFill>
                <a:ea typeface="宋体" charset="-122"/>
              </a:rPr>
              <a:t>都是一个理想的开发语言，特别适合于应用程序的 快速开发。</a:t>
            </a:r>
          </a:p>
        </p:txBody>
      </p:sp>
      <p:sp>
        <p:nvSpPr>
          <p:cNvPr id="14" name="Rectangle 45"/>
          <p:cNvSpPr>
            <a:spLocks noChangeArrowheads="1"/>
          </p:cNvSpPr>
          <p:nvPr/>
        </p:nvSpPr>
        <p:spPr bwMode="black">
          <a:xfrm>
            <a:off x="3332311" y="1695008"/>
            <a:ext cx="5029200" cy="461665"/>
          </a:xfrm>
          <a:prstGeom prst="rect">
            <a:avLst/>
          </a:prstGeom>
          <a:noFill/>
          <a:ln w="9525">
            <a:noFill/>
            <a:miter lim="800000"/>
            <a:headEnd/>
            <a:tailEnd/>
          </a:ln>
          <a:effectLst/>
        </p:spPr>
        <p:txBody>
          <a:bodyPr>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lnSpc>
                <a:spcPct val="120000"/>
              </a:lnSpc>
            </a:pPr>
            <a:r>
              <a:rPr lang="en-US" altLang="zh-CN" sz="2000" dirty="0" smtClean="0">
                <a:solidFill>
                  <a:schemeClr val="accent6">
                    <a:lumMod val="75000"/>
                  </a:schemeClr>
                </a:solidFill>
                <a:ea typeface="宋体" charset="-122"/>
              </a:rPr>
              <a:t>Python </a:t>
            </a:r>
            <a:r>
              <a:rPr lang="zh-CN" altLang="en-US" sz="2000" dirty="0" smtClean="0">
                <a:solidFill>
                  <a:schemeClr val="accent6">
                    <a:lumMod val="75000"/>
                  </a:schemeClr>
                </a:solidFill>
                <a:ea typeface="宋体" charset="-122"/>
              </a:rPr>
              <a:t>官方网站的描述</a:t>
            </a:r>
            <a:endParaRPr lang="en-US" altLang="zh-CN" sz="2000" dirty="0">
              <a:solidFill>
                <a:schemeClr val="accent6">
                  <a:lumMod val="75000"/>
                </a:schemeClr>
              </a:solidFill>
              <a:ea typeface="宋体" charset="-122"/>
            </a:endParaRPr>
          </a:p>
        </p:txBody>
      </p:sp>
      <p:sp>
        <p:nvSpPr>
          <p:cNvPr id="15" name="Rectangle 46"/>
          <p:cNvSpPr>
            <a:spLocks noChangeArrowheads="1"/>
          </p:cNvSpPr>
          <p:nvPr/>
        </p:nvSpPr>
        <p:spPr bwMode="black">
          <a:xfrm>
            <a:off x="3332311" y="4052448"/>
            <a:ext cx="5029200" cy="461665"/>
          </a:xfrm>
          <a:prstGeom prst="rect">
            <a:avLst/>
          </a:prstGeom>
          <a:noFill/>
          <a:ln w="9525">
            <a:noFill/>
            <a:miter lim="800000"/>
            <a:headEnd/>
            <a:tailEnd/>
          </a:ln>
          <a:effectLst/>
        </p:spPr>
        <p:txBody>
          <a:bodyPr>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lnSpc>
                <a:spcPct val="120000"/>
              </a:lnSpc>
            </a:pPr>
            <a:r>
              <a:rPr lang="en-US" altLang="zh-CN" sz="2000" dirty="0" smtClean="0">
                <a:solidFill>
                  <a:schemeClr val="accent3">
                    <a:lumMod val="25000"/>
                  </a:schemeClr>
                </a:solidFill>
                <a:ea typeface="宋体" charset="-122"/>
              </a:rPr>
              <a:t>《</a:t>
            </a:r>
            <a:r>
              <a:rPr lang="zh-CN" altLang="en-US" sz="2000" dirty="0" smtClean="0">
                <a:solidFill>
                  <a:schemeClr val="accent3">
                    <a:lumMod val="25000"/>
                  </a:schemeClr>
                </a:solidFill>
                <a:ea typeface="宋体" charset="-122"/>
              </a:rPr>
              <a:t>简明</a:t>
            </a:r>
            <a:r>
              <a:rPr lang="en-US" altLang="zh-CN" sz="2000" dirty="0" smtClean="0">
                <a:solidFill>
                  <a:schemeClr val="accent3">
                    <a:lumMod val="25000"/>
                  </a:schemeClr>
                </a:solidFill>
                <a:ea typeface="宋体" charset="-122"/>
              </a:rPr>
              <a:t>Python</a:t>
            </a:r>
            <a:r>
              <a:rPr lang="zh-CN" altLang="en-US" sz="2000" dirty="0">
                <a:solidFill>
                  <a:schemeClr val="accent3">
                    <a:lumMod val="25000"/>
                  </a:schemeClr>
                </a:solidFill>
                <a:ea typeface="宋体" charset="-122"/>
              </a:rPr>
              <a:t>教</a:t>
            </a:r>
            <a:r>
              <a:rPr lang="zh-CN" altLang="en-US" sz="2000" dirty="0" smtClean="0">
                <a:solidFill>
                  <a:schemeClr val="accent3">
                    <a:lumMod val="25000"/>
                  </a:schemeClr>
                </a:solidFill>
                <a:ea typeface="宋体" charset="-122"/>
              </a:rPr>
              <a:t>程</a:t>
            </a:r>
            <a:r>
              <a:rPr lang="en-US" altLang="zh-CN" sz="2000" dirty="0" smtClean="0">
                <a:solidFill>
                  <a:schemeClr val="accent3">
                    <a:lumMod val="25000"/>
                  </a:schemeClr>
                </a:solidFill>
                <a:ea typeface="宋体" charset="-122"/>
              </a:rPr>
              <a:t>》</a:t>
            </a:r>
            <a:r>
              <a:rPr lang="zh-CN" altLang="en-US" sz="2000" dirty="0" smtClean="0">
                <a:solidFill>
                  <a:schemeClr val="accent3">
                    <a:lumMod val="25000"/>
                  </a:schemeClr>
                </a:solidFill>
                <a:ea typeface="宋体" charset="-122"/>
              </a:rPr>
              <a:t>的描述</a:t>
            </a:r>
            <a:endParaRPr lang="en-US" altLang="zh-CN" sz="2000" dirty="0">
              <a:solidFill>
                <a:schemeClr val="accent3">
                  <a:lumMod val="25000"/>
                </a:schemeClr>
              </a:solidFill>
              <a:ea typeface="宋体" charset="-122"/>
            </a:endParaRPr>
          </a:p>
        </p:txBody>
      </p:sp>
      <p:sp>
        <p:nvSpPr>
          <p:cNvPr id="16" name="矩形 15"/>
          <p:cNvSpPr/>
          <p:nvPr/>
        </p:nvSpPr>
        <p:spPr>
          <a:xfrm>
            <a:off x="3366172" y="1147627"/>
            <a:ext cx="4676858" cy="461665"/>
          </a:xfrm>
          <a:prstGeom prst="rect">
            <a:avLst/>
          </a:prstGeom>
        </p:spPr>
        <p:txBody>
          <a:bodyPr wrap="none">
            <a:spAutoFit/>
          </a:bodyPr>
          <a:lstStyle/>
          <a:p>
            <a:r>
              <a:rPr lang="zh-CN" altLang="en-US" b="1" dirty="0" smtClean="0">
                <a:solidFill>
                  <a:schemeClr val="accent3">
                    <a:lumMod val="25000"/>
                  </a:schemeClr>
                </a:solidFill>
                <a:latin typeface="微软雅黑" panose="020B0503020204020204" pitchFamily="34" charset="-122"/>
                <a:ea typeface="微软雅黑" panose="020B0503020204020204" pitchFamily="34" charset="-122"/>
              </a:rPr>
              <a:t>为什么选择</a:t>
            </a:r>
            <a:r>
              <a:rPr lang="en-US" altLang="zh-CN" b="1" dirty="0" smtClean="0">
                <a:solidFill>
                  <a:schemeClr val="accent3">
                    <a:lumMod val="25000"/>
                  </a:schemeClr>
                </a:solidFill>
                <a:latin typeface="微软雅黑" panose="020B0503020204020204" pitchFamily="34" charset="-122"/>
                <a:ea typeface="微软雅黑" panose="020B0503020204020204" pitchFamily="34" charset="-122"/>
              </a:rPr>
              <a:t>Python</a:t>
            </a:r>
            <a:r>
              <a:rPr lang="zh-CN" altLang="en-US" b="1" dirty="0" smtClean="0">
                <a:solidFill>
                  <a:schemeClr val="accent3">
                    <a:lumMod val="25000"/>
                  </a:schemeClr>
                </a:solidFill>
                <a:latin typeface="微软雅黑" panose="020B0503020204020204" pitchFamily="34" charset="-122"/>
                <a:ea typeface="微软雅黑" panose="020B0503020204020204" pitchFamily="34" charset="-122"/>
              </a:rPr>
              <a:t>作为开发工具</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32998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91316" y="2132857"/>
            <a:ext cx="4530250" cy="4176463"/>
          </a:xfrm>
        </p:spPr>
        <p:txBody>
          <a:bodyPr>
            <a:normAutofit/>
          </a:bodyPr>
          <a:lstStyle/>
          <a:p>
            <a:pPr>
              <a:lnSpc>
                <a:spcPct val="150000"/>
              </a:lnSpc>
            </a:pPr>
            <a:r>
              <a:rPr kumimoji="1" lang="en-US" altLang="zh-CN" sz="2400" dirty="0" smtClean="0"/>
              <a:t>Python</a:t>
            </a:r>
            <a:r>
              <a:rPr kumimoji="1" lang="zh-CN" altLang="en-US" sz="2400" dirty="0" smtClean="0"/>
              <a:t>与蟒蛇有关？</a:t>
            </a:r>
            <a:endParaRPr kumimoji="1" lang="en-US" altLang="zh-CN" sz="2400" dirty="0" smtClean="0"/>
          </a:p>
          <a:p>
            <a:pPr>
              <a:lnSpc>
                <a:spcPct val="150000"/>
              </a:lnSpc>
            </a:pPr>
            <a:r>
              <a:rPr kumimoji="1" lang="en-US" altLang="zh-CN" sz="2400" dirty="0" smtClean="0"/>
              <a:t>Guido</a:t>
            </a:r>
            <a:r>
              <a:rPr kumimoji="1" lang="zh-CN" altLang="en-US" sz="2400" dirty="0" smtClean="0"/>
              <a:t> </a:t>
            </a:r>
            <a:r>
              <a:rPr kumimoji="1" lang="en-US" altLang="zh-CN" sz="2400" dirty="0" smtClean="0"/>
              <a:t>van</a:t>
            </a:r>
            <a:r>
              <a:rPr kumimoji="1" lang="zh-CN" altLang="en-US" sz="2400" dirty="0" smtClean="0"/>
              <a:t> </a:t>
            </a:r>
            <a:r>
              <a:rPr kumimoji="1" lang="en-US" altLang="zh-CN" sz="2400" dirty="0" err="1" smtClean="0"/>
              <a:t>Rossum</a:t>
            </a:r>
            <a:r>
              <a:rPr kumimoji="1" lang="zh-CN" altLang="en-US" sz="2400" dirty="0" smtClean="0"/>
              <a:t> 于</a:t>
            </a:r>
            <a:r>
              <a:rPr kumimoji="1" lang="en-US" altLang="zh-CN" sz="2400" dirty="0"/>
              <a:t>1989</a:t>
            </a:r>
            <a:r>
              <a:rPr kumimoji="1" lang="zh-CN" altLang="en-US" sz="2400" dirty="0"/>
              <a:t>年在荷兰国家数学和计算机科学研究所设计出来</a:t>
            </a:r>
            <a:r>
              <a:rPr kumimoji="1" lang="zh-CN" altLang="en-US" sz="2400" dirty="0" smtClean="0"/>
              <a:t>的。</a:t>
            </a:r>
            <a:endParaRPr kumimoji="1" lang="zh-CN" altLang="en-US" sz="2400" dirty="0"/>
          </a:p>
        </p:txBody>
      </p:sp>
      <p:sp>
        <p:nvSpPr>
          <p:cNvPr id="5" name="矩形 28"/>
          <p:cNvSpPr/>
          <p:nvPr/>
        </p:nvSpPr>
        <p:spPr>
          <a:xfrm>
            <a:off x="-18898" y="671163"/>
            <a:ext cx="510214" cy="598302"/>
          </a:xfrm>
          <a:prstGeom prst="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7" name="矩形 6"/>
          <p:cNvSpPr/>
          <p:nvPr/>
        </p:nvSpPr>
        <p:spPr>
          <a:xfrm>
            <a:off x="479376" y="671163"/>
            <a:ext cx="3960440" cy="59830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Freeform 83"/>
          <p:cNvSpPr>
            <a:spLocks noChangeArrowheads="1"/>
          </p:cNvSpPr>
          <p:nvPr/>
        </p:nvSpPr>
        <p:spPr bwMode="auto">
          <a:xfrm>
            <a:off x="92209" y="826314"/>
            <a:ext cx="288000" cy="288000"/>
          </a:xfrm>
          <a:custGeom>
            <a:avLst/>
            <a:gdLst>
              <a:gd name="T0" fmla="*/ 38764526 w 602"/>
              <a:gd name="T1" fmla="*/ 78442719 h 602"/>
              <a:gd name="T2" fmla="*/ 38764526 w 602"/>
              <a:gd name="T3" fmla="*/ 78442719 h 602"/>
              <a:gd name="T4" fmla="*/ 0 w 602"/>
              <a:gd name="T5" fmla="*/ 38764526 h 602"/>
              <a:gd name="T6" fmla="*/ 38764526 w 602"/>
              <a:gd name="T7" fmla="*/ 0 h 602"/>
              <a:gd name="T8" fmla="*/ 78442719 w 602"/>
              <a:gd name="T9" fmla="*/ 38764526 h 602"/>
              <a:gd name="T10" fmla="*/ 38764526 w 602"/>
              <a:gd name="T11" fmla="*/ 78442719 h 602"/>
              <a:gd name="T12" fmla="*/ 61866665 w 602"/>
              <a:gd name="T13" fmla="*/ 16576054 h 602"/>
              <a:gd name="T14" fmla="*/ 61866665 w 602"/>
              <a:gd name="T15" fmla="*/ 16576054 h 602"/>
              <a:gd name="T16" fmla="*/ 38764526 w 602"/>
              <a:gd name="T17" fmla="*/ 38764526 h 602"/>
              <a:gd name="T18" fmla="*/ 38764526 w 602"/>
              <a:gd name="T19" fmla="*/ 7308970 h 602"/>
              <a:gd name="T20" fmla="*/ 7439751 w 602"/>
              <a:gd name="T21" fmla="*/ 38764526 h 602"/>
              <a:gd name="T22" fmla="*/ 38764526 w 602"/>
              <a:gd name="T23" fmla="*/ 71002968 h 602"/>
              <a:gd name="T24" fmla="*/ 71002968 w 602"/>
              <a:gd name="T25" fmla="*/ 38764526 h 602"/>
              <a:gd name="T26" fmla="*/ 61866665 w 602"/>
              <a:gd name="T27" fmla="*/ 16576054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2" h="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474" y="127"/>
                </a:moveTo>
                <a:lnTo>
                  <a:pt x="474" y="127"/>
                </a:lnTo>
                <a:cubicBezTo>
                  <a:pt x="297" y="297"/>
                  <a:pt x="297" y="297"/>
                  <a:pt x="297" y="297"/>
                </a:cubicBezTo>
                <a:cubicBezTo>
                  <a:pt x="297" y="56"/>
                  <a:pt x="297" y="56"/>
                  <a:pt x="297" y="56"/>
                </a:cubicBezTo>
                <a:cubicBezTo>
                  <a:pt x="163" y="56"/>
                  <a:pt x="57" y="162"/>
                  <a:pt x="57" y="297"/>
                </a:cubicBezTo>
                <a:cubicBezTo>
                  <a:pt x="57" y="431"/>
                  <a:pt x="163" y="544"/>
                  <a:pt x="297" y="544"/>
                </a:cubicBezTo>
                <a:cubicBezTo>
                  <a:pt x="431" y="544"/>
                  <a:pt x="544" y="431"/>
                  <a:pt x="544" y="297"/>
                </a:cubicBezTo>
                <a:cubicBezTo>
                  <a:pt x="544" y="233"/>
                  <a:pt x="516" y="169"/>
                  <a:pt x="474" y="1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solidFill>
                <a:prstClr val="black"/>
              </a:solidFill>
            </a:endParaRPr>
          </a:p>
        </p:txBody>
      </p:sp>
      <p:sp>
        <p:nvSpPr>
          <p:cNvPr id="9" name="文本框 5"/>
          <p:cNvSpPr txBox="1"/>
          <p:nvPr/>
        </p:nvSpPr>
        <p:spPr>
          <a:xfrm>
            <a:off x="953786" y="709485"/>
            <a:ext cx="3774062" cy="523220"/>
          </a:xfrm>
          <a:prstGeom prst="rect">
            <a:avLst/>
          </a:prstGeom>
          <a:noFill/>
        </p:spPr>
        <p:txBody>
          <a:bodyPr wrap="square" rtlCol="0">
            <a:spAutoFit/>
          </a:bodyPr>
          <a:lstStyle/>
          <a:p>
            <a:r>
              <a:rPr lang="en-US" altLang="zh-CN" sz="2800" dirty="0" smtClean="0">
                <a:solidFill>
                  <a:prstClr val="white"/>
                </a:solidFill>
                <a:latin typeface="微软雅黑 Light" panose="020B0502040204020203" pitchFamily="34" charset="-122"/>
                <a:ea typeface="微软雅黑 Light" panose="020B0502040204020203" pitchFamily="34" charset="-122"/>
              </a:rPr>
              <a:t>Python</a:t>
            </a:r>
            <a:r>
              <a:rPr lang="zh-CN" altLang="en-US" sz="2800" dirty="0" smtClean="0">
                <a:solidFill>
                  <a:prstClr val="white"/>
                </a:solidFill>
                <a:latin typeface="微软雅黑 Light" panose="020B0502040204020203" pitchFamily="34" charset="-122"/>
                <a:ea typeface="微软雅黑 Light" panose="020B0502040204020203" pitchFamily="34" charset="-122"/>
              </a:rPr>
              <a:t>语言的诞生</a:t>
            </a:r>
            <a:endParaRPr lang="zh-CN" altLang="en-US" sz="2800" dirty="0">
              <a:solidFill>
                <a:prstClr val="white"/>
              </a:solidFill>
              <a:latin typeface="微软雅黑 Light" panose="020B0502040204020203" pitchFamily="34" charset="-122"/>
              <a:ea typeface="微软雅黑 Light" panose="020B0502040204020203" pitchFamily="3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838" y="377440"/>
            <a:ext cx="2489952" cy="3850441"/>
          </a:xfrm>
          <a:prstGeom prst="rect">
            <a:avLst/>
          </a:prstGeom>
        </p:spPr>
      </p:pic>
      <p:sp>
        <p:nvSpPr>
          <p:cNvPr id="10" name="内容占位符 1"/>
          <p:cNvSpPr txBox="1"/>
          <p:nvPr/>
        </p:nvSpPr>
        <p:spPr>
          <a:xfrm>
            <a:off x="5755838" y="4566952"/>
            <a:ext cx="2952328" cy="97705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Light" panose="020B0502040204020203" pitchFamily="34" charset="-122"/>
                <a:ea typeface="微软雅黑 Light" panose="020B0502040204020203"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en-US" altLang="zh-CN" sz="2000" dirty="0" smtClean="0"/>
              <a:t>BBC</a:t>
            </a:r>
            <a:r>
              <a:rPr kumimoji="1" lang="zh-CN" altLang="en-US" sz="2000" dirty="0" smtClean="0"/>
              <a:t> </a:t>
            </a:r>
            <a:r>
              <a:rPr kumimoji="1" lang="en-US" altLang="zh-CN" sz="2000" dirty="0" smtClean="0"/>
              <a:t>“Monty Python‘s </a:t>
            </a:r>
            <a:r>
              <a:rPr kumimoji="1" lang="en-US" altLang="zh-CN" sz="2000" dirty="0"/>
              <a:t>Flying Circus</a:t>
            </a:r>
            <a:r>
              <a:rPr kumimoji="1" lang="en-US" altLang="zh-CN" sz="2000" dirty="0" smtClean="0"/>
              <a:t>”</a:t>
            </a:r>
            <a:r>
              <a:rPr kumimoji="1" lang="zh-CN" altLang="en-US" sz="2000" dirty="0" smtClean="0"/>
              <a:t>（</a:t>
            </a:r>
            <a:r>
              <a:rPr lang="zh-CN" altLang="en-US" sz="2000" dirty="0"/>
              <a:t>蒙提</a:t>
            </a:r>
            <a:r>
              <a:rPr lang="en-US" altLang="zh-CN" sz="2000" dirty="0"/>
              <a:t>·</a:t>
            </a:r>
            <a:r>
              <a:rPr lang="zh-CN" altLang="en-US" sz="2000" dirty="0"/>
              <a:t>派森的飞行马戏团</a:t>
            </a:r>
            <a:r>
              <a:rPr kumimoji="1" lang="zh-CN" altLang="en-US" sz="2000" dirty="0" smtClean="0"/>
              <a:t>）</a:t>
            </a:r>
            <a:endParaRPr kumimoji="1" lang="zh-CN" altLang="en-US" sz="2000" dirty="0"/>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2824" y="1354495"/>
            <a:ext cx="2478021" cy="3717032"/>
          </a:xfrm>
          <a:prstGeom prst="rect">
            <a:avLst/>
          </a:prstGeom>
        </p:spPr>
      </p:pic>
      <p:sp>
        <p:nvSpPr>
          <p:cNvPr id="11" name="内容占位符 1"/>
          <p:cNvSpPr txBox="1"/>
          <p:nvPr/>
        </p:nvSpPr>
        <p:spPr>
          <a:xfrm>
            <a:off x="9120667" y="377440"/>
            <a:ext cx="2952328" cy="977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Light" panose="020B0502040204020203" pitchFamily="34" charset="-122"/>
                <a:ea typeface="微软雅黑 Light" panose="020B0502040204020203"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en-US" altLang="zh-CN" sz="2000" dirty="0"/>
              <a:t>Guido van </a:t>
            </a:r>
            <a:r>
              <a:rPr kumimoji="1" lang="en-US" altLang="zh-CN" sz="2000" dirty="0" err="1" smtClean="0"/>
              <a:t>Rossum</a:t>
            </a:r>
            <a:endParaRPr kumimoji="1" lang="en-US" altLang="zh-CN" sz="2000" dirty="0" smtClean="0"/>
          </a:p>
          <a:p>
            <a:pPr marL="0" indent="0">
              <a:buNone/>
            </a:pPr>
            <a:r>
              <a:rPr kumimoji="1" lang="zh-CN" altLang="en-US" sz="2000" dirty="0" smtClean="0"/>
              <a:t>（</a:t>
            </a:r>
            <a:r>
              <a:rPr kumimoji="1" lang="zh-CN" altLang="en-US" sz="2000" dirty="0"/>
              <a:t>人称“龟叔”）</a:t>
            </a:r>
          </a:p>
        </p:txBody>
      </p:sp>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39916">
            <a:off x="1469521" y="4997787"/>
            <a:ext cx="1823936" cy="13679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来自龟叔的问候</a:t>
            </a:r>
            <a:endParaRPr lang="zh-CN" altLang="en-US" dirty="0"/>
          </a:p>
        </p:txBody>
      </p:sp>
      <p:pic>
        <p:nvPicPr>
          <p:cNvPr id="4" name="龟叔的问候：欢迎学习python">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28056" y="1690688"/>
            <a:ext cx="7735888" cy="4351338"/>
          </a:xfrm>
        </p:spPr>
      </p:pic>
    </p:spTree>
    <p:extLst>
      <p:ext uri="{BB962C8B-B14F-4D97-AF65-F5344CB8AC3E}">
        <p14:creationId xmlns:p14="http://schemas.microsoft.com/office/powerpoint/2010/main" val="6602900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97314" y="2132858"/>
            <a:ext cx="5388660" cy="2310556"/>
          </a:xfrm>
        </p:spPr>
        <p:txBody>
          <a:bodyPr>
            <a:normAutofit/>
          </a:bodyPr>
          <a:lstStyle/>
          <a:p>
            <a:r>
              <a:rPr lang="en-US" altLang="zh-CN" sz="2400" dirty="0"/>
              <a:t>Python</a:t>
            </a:r>
            <a:r>
              <a:rPr lang="zh-CN" altLang="zh-CN" sz="2400" dirty="0"/>
              <a:t>于</a:t>
            </a:r>
            <a:r>
              <a:rPr lang="en-US" altLang="zh-CN" sz="2400" dirty="0"/>
              <a:t>1994</a:t>
            </a:r>
            <a:r>
              <a:rPr lang="zh-CN" altLang="zh-CN" sz="2400" dirty="0"/>
              <a:t>年</a:t>
            </a:r>
            <a:r>
              <a:rPr lang="en-US" altLang="zh-CN" sz="2400" dirty="0"/>
              <a:t>1</a:t>
            </a:r>
            <a:r>
              <a:rPr lang="zh-CN" altLang="zh-CN" sz="2400" dirty="0"/>
              <a:t>月发布了</a:t>
            </a:r>
            <a:r>
              <a:rPr lang="en-US" altLang="zh-CN" sz="2400" dirty="0"/>
              <a:t>1.0</a:t>
            </a:r>
            <a:r>
              <a:rPr lang="zh-CN" altLang="zh-CN" sz="2400" dirty="0"/>
              <a:t>版本。</a:t>
            </a:r>
          </a:p>
          <a:p>
            <a:r>
              <a:rPr lang="en-US" altLang="zh-CN" sz="2400" dirty="0"/>
              <a:t>Python</a:t>
            </a:r>
            <a:r>
              <a:rPr lang="zh-CN" altLang="zh-CN" sz="2400" dirty="0"/>
              <a:t>于</a:t>
            </a:r>
            <a:r>
              <a:rPr lang="en-US" altLang="zh-CN" sz="2400" dirty="0"/>
              <a:t>2000</a:t>
            </a:r>
            <a:r>
              <a:rPr lang="zh-CN" altLang="zh-CN" sz="2400" dirty="0"/>
              <a:t>年</a:t>
            </a:r>
            <a:r>
              <a:rPr lang="en-US" altLang="zh-CN" sz="2400" dirty="0"/>
              <a:t>10</a:t>
            </a:r>
            <a:r>
              <a:rPr lang="zh-CN" altLang="zh-CN" sz="2400" dirty="0"/>
              <a:t>月正式发布了</a:t>
            </a:r>
            <a:r>
              <a:rPr lang="en-US" altLang="zh-CN" sz="2400" dirty="0"/>
              <a:t>2.0</a:t>
            </a:r>
            <a:r>
              <a:rPr lang="zh-CN" altLang="zh-CN" sz="2400" dirty="0"/>
              <a:t>版本。</a:t>
            </a:r>
          </a:p>
          <a:p>
            <a:r>
              <a:rPr lang="en-US" altLang="zh-CN" sz="2400" dirty="0"/>
              <a:t>Python</a:t>
            </a:r>
            <a:r>
              <a:rPr lang="zh-CN" altLang="zh-CN" sz="2400" dirty="0"/>
              <a:t>于</a:t>
            </a:r>
            <a:r>
              <a:rPr lang="en-US" altLang="zh-CN" sz="2400" dirty="0"/>
              <a:t>2008</a:t>
            </a:r>
            <a:r>
              <a:rPr lang="zh-CN" altLang="zh-CN" sz="2400" dirty="0"/>
              <a:t>年</a:t>
            </a:r>
            <a:r>
              <a:rPr lang="en-US" altLang="zh-CN" sz="2400" dirty="0"/>
              <a:t>12</a:t>
            </a:r>
            <a:r>
              <a:rPr lang="zh-CN" altLang="zh-CN" sz="2400" dirty="0"/>
              <a:t>月发布了</a:t>
            </a:r>
            <a:r>
              <a:rPr lang="en-US" altLang="zh-CN" sz="2400" dirty="0"/>
              <a:t>3.0</a:t>
            </a:r>
            <a:r>
              <a:rPr lang="zh-CN" altLang="zh-CN" sz="2400" dirty="0"/>
              <a:t>版本。</a:t>
            </a:r>
          </a:p>
        </p:txBody>
      </p:sp>
      <p:sp>
        <p:nvSpPr>
          <p:cNvPr id="5" name="矩形 28"/>
          <p:cNvSpPr/>
          <p:nvPr/>
        </p:nvSpPr>
        <p:spPr>
          <a:xfrm>
            <a:off x="-18898" y="671163"/>
            <a:ext cx="510214" cy="598302"/>
          </a:xfrm>
          <a:prstGeom prst="rect">
            <a:avLst/>
          </a:prstGeom>
          <a:solidFill>
            <a:srgbClr val="94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prstClr val="white"/>
              </a:solidFill>
            </a:endParaRPr>
          </a:p>
        </p:txBody>
      </p:sp>
      <p:sp>
        <p:nvSpPr>
          <p:cNvPr id="7" name="矩形 6"/>
          <p:cNvSpPr/>
          <p:nvPr/>
        </p:nvSpPr>
        <p:spPr>
          <a:xfrm>
            <a:off x="479376" y="671163"/>
            <a:ext cx="4824536" cy="59830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Freeform 83"/>
          <p:cNvSpPr>
            <a:spLocks noChangeArrowheads="1"/>
          </p:cNvSpPr>
          <p:nvPr/>
        </p:nvSpPr>
        <p:spPr bwMode="auto">
          <a:xfrm>
            <a:off x="92209" y="826314"/>
            <a:ext cx="288000" cy="288000"/>
          </a:xfrm>
          <a:custGeom>
            <a:avLst/>
            <a:gdLst>
              <a:gd name="T0" fmla="*/ 38764526 w 602"/>
              <a:gd name="T1" fmla="*/ 78442719 h 602"/>
              <a:gd name="T2" fmla="*/ 38764526 w 602"/>
              <a:gd name="T3" fmla="*/ 78442719 h 602"/>
              <a:gd name="T4" fmla="*/ 0 w 602"/>
              <a:gd name="T5" fmla="*/ 38764526 h 602"/>
              <a:gd name="T6" fmla="*/ 38764526 w 602"/>
              <a:gd name="T7" fmla="*/ 0 h 602"/>
              <a:gd name="T8" fmla="*/ 78442719 w 602"/>
              <a:gd name="T9" fmla="*/ 38764526 h 602"/>
              <a:gd name="T10" fmla="*/ 38764526 w 602"/>
              <a:gd name="T11" fmla="*/ 78442719 h 602"/>
              <a:gd name="T12" fmla="*/ 61866665 w 602"/>
              <a:gd name="T13" fmla="*/ 16576054 h 602"/>
              <a:gd name="T14" fmla="*/ 61866665 w 602"/>
              <a:gd name="T15" fmla="*/ 16576054 h 602"/>
              <a:gd name="T16" fmla="*/ 38764526 w 602"/>
              <a:gd name="T17" fmla="*/ 38764526 h 602"/>
              <a:gd name="T18" fmla="*/ 38764526 w 602"/>
              <a:gd name="T19" fmla="*/ 7308970 h 602"/>
              <a:gd name="T20" fmla="*/ 7439751 w 602"/>
              <a:gd name="T21" fmla="*/ 38764526 h 602"/>
              <a:gd name="T22" fmla="*/ 38764526 w 602"/>
              <a:gd name="T23" fmla="*/ 71002968 h 602"/>
              <a:gd name="T24" fmla="*/ 71002968 w 602"/>
              <a:gd name="T25" fmla="*/ 38764526 h 602"/>
              <a:gd name="T26" fmla="*/ 61866665 w 602"/>
              <a:gd name="T27" fmla="*/ 16576054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2" h="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474" y="127"/>
                </a:moveTo>
                <a:lnTo>
                  <a:pt x="474" y="127"/>
                </a:lnTo>
                <a:cubicBezTo>
                  <a:pt x="297" y="297"/>
                  <a:pt x="297" y="297"/>
                  <a:pt x="297" y="297"/>
                </a:cubicBezTo>
                <a:cubicBezTo>
                  <a:pt x="297" y="56"/>
                  <a:pt x="297" y="56"/>
                  <a:pt x="297" y="56"/>
                </a:cubicBezTo>
                <a:cubicBezTo>
                  <a:pt x="163" y="56"/>
                  <a:pt x="57" y="162"/>
                  <a:pt x="57" y="297"/>
                </a:cubicBezTo>
                <a:cubicBezTo>
                  <a:pt x="57" y="431"/>
                  <a:pt x="163" y="544"/>
                  <a:pt x="297" y="544"/>
                </a:cubicBezTo>
                <a:cubicBezTo>
                  <a:pt x="431" y="544"/>
                  <a:pt x="544" y="431"/>
                  <a:pt x="544" y="297"/>
                </a:cubicBezTo>
                <a:cubicBezTo>
                  <a:pt x="544" y="233"/>
                  <a:pt x="516" y="169"/>
                  <a:pt x="474" y="1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solidFill>
                <a:prstClr val="black"/>
              </a:solidFill>
            </a:endParaRPr>
          </a:p>
        </p:txBody>
      </p:sp>
      <p:sp>
        <p:nvSpPr>
          <p:cNvPr id="9" name="文本框 5"/>
          <p:cNvSpPr txBox="1"/>
          <p:nvPr/>
        </p:nvSpPr>
        <p:spPr>
          <a:xfrm>
            <a:off x="953786" y="709485"/>
            <a:ext cx="4710166" cy="523220"/>
          </a:xfrm>
          <a:prstGeom prst="rect">
            <a:avLst/>
          </a:prstGeom>
          <a:noFill/>
        </p:spPr>
        <p:txBody>
          <a:bodyPr wrap="square" rtlCol="0">
            <a:spAutoFit/>
          </a:bodyPr>
          <a:lstStyle/>
          <a:p>
            <a:r>
              <a:rPr lang="en-US" altLang="zh-CN" sz="2800" dirty="0" smtClean="0">
                <a:solidFill>
                  <a:prstClr val="white"/>
                </a:solidFill>
                <a:latin typeface="微软雅黑 Light" panose="020B0502040204020203" pitchFamily="34" charset="-122"/>
                <a:ea typeface="微软雅黑 Light" panose="020B0502040204020203" pitchFamily="34" charset="-122"/>
              </a:rPr>
              <a:t>Python</a:t>
            </a:r>
            <a:r>
              <a:rPr lang="zh-CN" altLang="en-US" sz="2800" dirty="0" smtClean="0">
                <a:solidFill>
                  <a:prstClr val="white"/>
                </a:solidFill>
                <a:latin typeface="微软雅黑 Light" panose="020B0502040204020203" pitchFamily="34" charset="-122"/>
                <a:ea typeface="微软雅黑 Light" panose="020B0502040204020203" pitchFamily="34" charset="-122"/>
              </a:rPr>
              <a:t>语言的发展历史</a:t>
            </a:r>
            <a:endParaRPr lang="zh-CN" altLang="en-US" sz="2800" dirty="0">
              <a:solidFill>
                <a:prstClr val="white"/>
              </a:solidFill>
              <a:latin typeface="微软雅黑 Light" panose="020B0502040204020203" pitchFamily="34" charset="-122"/>
              <a:ea typeface="微软雅黑 Light" panose="020B0502040204020203" pitchFamily="34" charset="-122"/>
            </a:endParaRPr>
          </a:p>
        </p:txBody>
      </p:sp>
      <p:sp>
        <p:nvSpPr>
          <p:cNvPr id="6" name="文本框 5"/>
          <p:cNvSpPr txBox="1"/>
          <p:nvPr/>
        </p:nvSpPr>
        <p:spPr>
          <a:xfrm>
            <a:off x="2455817" y="-1776549"/>
            <a:ext cx="184731" cy="369332"/>
          </a:xfrm>
          <a:prstGeom prst="rect">
            <a:avLst/>
          </a:prstGeom>
          <a:noFill/>
        </p:spPr>
        <p:txBody>
          <a:bodyPr wrap="none" rtlCol="0">
            <a:spAutoFit/>
          </a:bodyPr>
          <a:lstStyle/>
          <a:p>
            <a:endParaRPr kumimoji="1" lang="zh-CN" altLang="en-US" dirty="0"/>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976" y="2132857"/>
            <a:ext cx="6058849" cy="27163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别了！</a:t>
            </a:r>
            <a:r>
              <a:rPr lang="en-US" altLang="zh-CN" dirty="0"/>
              <a:t>Python</a:t>
            </a:r>
            <a:r>
              <a:rPr lang="zh-CN" altLang="en-US" dirty="0"/>
              <a:t>之父！</a:t>
            </a:r>
          </a:p>
        </p:txBody>
      </p:sp>
      <p:pic>
        <p:nvPicPr>
          <p:cNvPr id="6" name="图片 5"/>
          <p:cNvPicPr>
            <a:picLocks noChangeAspect="1"/>
          </p:cNvPicPr>
          <p:nvPr/>
        </p:nvPicPr>
        <p:blipFill>
          <a:blip r:embed="rId2"/>
          <a:stretch>
            <a:fillRect/>
          </a:stretch>
        </p:blipFill>
        <p:spPr>
          <a:xfrm>
            <a:off x="838200" y="1690688"/>
            <a:ext cx="3042169" cy="4030524"/>
          </a:xfrm>
          <a:prstGeom prst="rect">
            <a:avLst/>
          </a:prstGeom>
        </p:spPr>
      </p:pic>
      <p:sp>
        <p:nvSpPr>
          <p:cNvPr id="7" name="矩形 6"/>
          <p:cNvSpPr/>
          <p:nvPr/>
        </p:nvSpPr>
        <p:spPr>
          <a:xfrm>
            <a:off x="4419598" y="1622150"/>
            <a:ext cx="7258879" cy="707886"/>
          </a:xfrm>
          <a:prstGeom prst="rect">
            <a:avLst/>
          </a:prstGeom>
        </p:spPr>
        <p:txBody>
          <a:bodyPr wrap="square">
            <a:spAutoFit/>
          </a:bodyPr>
          <a:lstStyle/>
          <a:p>
            <a:r>
              <a:rPr lang="zh-CN" altLang="zh-CN" sz="2000" dirty="0"/>
              <a:t>吉多·范罗苏姆于</a:t>
            </a:r>
            <a:r>
              <a:rPr lang="en-US" altLang="zh-CN" sz="2000" dirty="0"/>
              <a:t>2018</a:t>
            </a:r>
            <a:r>
              <a:rPr lang="zh-CN" altLang="zh-CN" sz="2000" dirty="0"/>
              <a:t>年</a:t>
            </a:r>
            <a:r>
              <a:rPr lang="en-US" altLang="zh-CN" sz="2000" dirty="0"/>
              <a:t>7</a:t>
            </a:r>
            <a:r>
              <a:rPr lang="zh-CN" altLang="zh-CN" sz="2000" dirty="0"/>
              <a:t>月</a:t>
            </a:r>
            <a:r>
              <a:rPr lang="en-US" altLang="zh-CN" sz="2000" dirty="0"/>
              <a:t>12</a:t>
            </a:r>
            <a:r>
              <a:rPr lang="zh-CN" altLang="zh-CN" sz="2000" dirty="0"/>
              <a:t>日辞去了</a:t>
            </a:r>
            <a:r>
              <a:rPr lang="en-US" altLang="zh-CN" sz="2000" dirty="0"/>
              <a:t>Python</a:t>
            </a:r>
            <a:r>
              <a:rPr lang="zh-CN" altLang="zh-CN" sz="2000" dirty="0"/>
              <a:t>的领导职务，不再参与</a:t>
            </a:r>
            <a:r>
              <a:rPr lang="en-US" altLang="zh-CN" sz="2000" dirty="0"/>
              <a:t>Python</a:t>
            </a:r>
            <a:r>
              <a:rPr lang="zh-CN" altLang="zh-CN" sz="2000" dirty="0"/>
              <a:t>未来发展相关的决策。</a:t>
            </a:r>
            <a:endParaRPr lang="zh-CN" altLang="en-US" sz="2000" b="0" i="0" dirty="0">
              <a:solidFill>
                <a:srgbClr val="434343"/>
              </a:solidFill>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822752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1008</TotalTime>
  <Words>311</Words>
  <Application>Microsoft Office PowerPoint</Application>
  <PresentationFormat>自定义</PresentationFormat>
  <Paragraphs>35</Paragraphs>
  <Slides>6</Slides>
  <Notes>3</Notes>
  <HiddenSlides>0</HiddenSlides>
  <MMClips>1</MMClips>
  <ScaleCrop>false</ScaleCrop>
  <HeadingPairs>
    <vt:vector size="4" baseType="variant">
      <vt:variant>
        <vt:lpstr>主题</vt:lpstr>
      </vt:variant>
      <vt:variant>
        <vt:i4>1</vt:i4>
      </vt:variant>
      <vt:variant>
        <vt:lpstr>幻灯片标题</vt:lpstr>
      </vt:variant>
      <vt:variant>
        <vt:i4>6</vt:i4>
      </vt:variant>
    </vt:vector>
  </HeadingPairs>
  <TitlesOfParts>
    <vt:vector size="7" baseType="lpstr">
      <vt:lpstr>Office 主题​​</vt:lpstr>
      <vt:lpstr>PowerPoint 演示文稿</vt:lpstr>
      <vt:lpstr>PowerPoint 演示文稿</vt:lpstr>
      <vt:lpstr>PowerPoint 演示文稿</vt:lpstr>
      <vt:lpstr>来自龟叔的问候</vt:lpstr>
      <vt:lpstr>PowerPoint 演示文稿</vt:lpstr>
      <vt:lpstr>别了！Python之父！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byr</dc:creator>
  <cp:lastModifiedBy>陈艳宁</cp:lastModifiedBy>
  <cp:revision>16</cp:revision>
  <dcterms:created xsi:type="dcterms:W3CDTF">2018-03-13T06:39:00Z</dcterms:created>
  <dcterms:modified xsi:type="dcterms:W3CDTF">2020-01-10T01:39:23Z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