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90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6C9F-367A-4B3F-909D-A6AB94C37EF5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17F22-6DD8-4D78-BD92-0547BA3637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112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1BC9A-A3CF-4B21-95A7-EAAAA5DD65EA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B4BA9-CE09-495D-B37F-85EAEF18B12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数据文件操作</a:t>
            </a:r>
            <a:r>
              <a:rPr lang="en-US" altLang="zh-CN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——</a:t>
            </a:r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读入数据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7" name="内容占位符 11"/>
          <p:cNvSpPr>
            <a:spLocks noGrp="1"/>
          </p:cNvSpPr>
          <p:nvPr>
            <p:ph idx="4294967295"/>
          </p:nvPr>
        </p:nvSpPr>
        <p:spPr>
          <a:xfrm>
            <a:off x="435736" y="1526227"/>
            <a:ext cx="8900624" cy="4525963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CN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pandas</a:t>
            </a: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提供了一些用于将表格型数据读取为</a:t>
            </a:r>
            <a:r>
              <a:rPr lang="en-US" altLang="zh-CN" sz="22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DataFrame</a:t>
            </a: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对象的函数，常用的函数为</a:t>
            </a:r>
            <a:r>
              <a:rPr lang="en-US" altLang="zh-CN" sz="22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read_csv</a:t>
            </a: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</a:t>
            </a:r>
            <a:r>
              <a:rPr lang="en-US" altLang="zh-CN" sz="22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read_table</a:t>
            </a:r>
            <a:endParaRPr lang="en-US" altLang="zh-CN" sz="2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eaLnBrk="1" hangingPunct="1">
              <a:lnSpc>
                <a:spcPct val="130000"/>
              </a:lnSpc>
            </a:pP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函数的选项可以划分为几个大类</a:t>
            </a:r>
            <a:endParaRPr lang="en-US" altLang="zh-CN" sz="22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 eaLnBrk="1" hangingPunct="1">
              <a:lnSpc>
                <a:spcPct val="130000"/>
              </a:lnSpc>
            </a:pP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索引：将一个或多个列当做返回的</a:t>
            </a:r>
            <a:r>
              <a:rPr lang="en-US" altLang="zh-CN" sz="19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DataFrame</a:t>
            </a: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处理，以及是否从文件、用户获取列名</a:t>
            </a:r>
            <a:endParaRPr lang="en-US" altLang="zh-CN" sz="19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 eaLnBrk="1" hangingPunct="1">
              <a:lnSpc>
                <a:spcPct val="130000"/>
              </a:lnSpc>
            </a:pP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类型推断和数据转换：包括用户定义值的转换、缺失值标记列表等</a:t>
            </a:r>
            <a:endParaRPr lang="en-US" altLang="zh-CN" sz="19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 eaLnBrk="1" hangingPunct="1">
              <a:lnSpc>
                <a:spcPct val="130000"/>
              </a:lnSpc>
            </a:pP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日期解析：包括组合功能，比如将分散在多个列中的日期时间信息组合起来</a:t>
            </a:r>
            <a:endParaRPr lang="en-US" altLang="zh-CN" sz="19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 eaLnBrk="1" hangingPunct="1">
              <a:lnSpc>
                <a:spcPct val="130000"/>
              </a:lnSpc>
            </a:pP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迭代：支持对大文件进行逐块迭代</a:t>
            </a:r>
            <a:endParaRPr lang="en-US" altLang="zh-CN" sz="19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 eaLnBrk="1" hangingPunct="1">
              <a:lnSpc>
                <a:spcPct val="130000"/>
              </a:lnSpc>
            </a:pPr>
            <a:r>
              <a:rPr lang="zh-CN" altLang="en-US" sz="19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不规整数据问题：跳过一些行、页脚、注释或其他一些不重要的东西</a:t>
            </a:r>
            <a:endParaRPr lang="en-US" altLang="zh-CN" sz="19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3359697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文件读写小结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8" y="2492896"/>
            <a:ext cx="6007100" cy="31623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868" y="2492896"/>
            <a:ext cx="52070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3359697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文件读写小结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98" y="1759621"/>
            <a:ext cx="6667500" cy="15621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98" y="3700312"/>
            <a:ext cx="6121400" cy="276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23218" y="1556792"/>
            <a:ext cx="8929166" cy="144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Pandas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提供了一些用于将表格型数据读取位</a:t>
            </a:r>
            <a:r>
              <a:rPr lang="en-US" altLang="zh-CN" sz="22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DataFrame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对象的函数。其中最常用的为</a:t>
            </a:r>
            <a:r>
              <a:rPr lang="en-US" altLang="zh-CN" sz="22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read_csv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</a:t>
            </a:r>
            <a:r>
              <a:rPr lang="en-US" altLang="zh-CN" sz="22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read_table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。</a:t>
            </a:r>
            <a:r>
              <a:rPr lang="en-US" altLang="zh-CN" sz="22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read_csv</a:t>
            </a:r>
            <a:r>
              <a:rPr lang="en-US" altLang="zh-CN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从文件、</a:t>
            </a:r>
            <a:r>
              <a:rPr lang="en-US" altLang="zh-CN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URL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、文件型对象中加载带分隔符的数据。默认分隔符为逗号。</a:t>
            </a:r>
            <a:r>
              <a:rPr lang="en-US" altLang="zh-CN" sz="22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read_table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从文件、</a:t>
            </a:r>
            <a:r>
              <a:rPr lang="en-US" altLang="zh-CN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URL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、文件型对象中加载带分隔符的数据。默认分隔符为制表符（“</a:t>
            </a:r>
            <a:r>
              <a:rPr lang="en-US" altLang="zh-CN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\t”</a:t>
            </a:r>
            <a:r>
              <a:rPr lang="zh-CN" altLang="en-US" sz="22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）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4655" y="3188742"/>
            <a:ext cx="5976938" cy="29765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dirty="0"/>
              <a:t>In[19]:</a:t>
            </a:r>
            <a:r>
              <a:rPr lang="en-US" altLang="zh-CN" dirty="0" err="1"/>
              <a:t>df</a:t>
            </a:r>
            <a:r>
              <a:rPr lang="en-US" altLang="zh-CN" dirty="0"/>
              <a:t> = </a:t>
            </a:r>
            <a:r>
              <a:rPr lang="en-US" altLang="zh-CN" dirty="0" err="1"/>
              <a:t>pd.read_csv</a:t>
            </a:r>
            <a:r>
              <a:rPr lang="en-US" altLang="zh-CN" dirty="0"/>
              <a:t>('</a:t>
            </a:r>
            <a:r>
              <a:rPr lang="en-US" altLang="zh-CN" dirty="0" err="1"/>
              <a:t>iris.csv</a:t>
            </a:r>
            <a:r>
              <a:rPr lang="en-US" altLang="zh-CN" dirty="0"/>
              <a:t>')</a:t>
            </a:r>
          </a:p>
          <a:p>
            <a:r>
              <a:rPr lang="en-US" altLang="zh-CN" dirty="0" err="1"/>
              <a:t>df.head</a:t>
            </a:r>
            <a:r>
              <a:rPr lang="en-US" altLang="zh-CN" dirty="0"/>
              <a:t>()</a:t>
            </a:r>
          </a:p>
          <a:p>
            <a:r>
              <a:rPr lang="en-US" altLang="zh-CN" dirty="0"/>
              <a:t>Out[19]: </a:t>
            </a:r>
          </a:p>
          <a:p>
            <a:r>
              <a:rPr lang="en-US" altLang="zh-CN" dirty="0"/>
              <a:t>   </a:t>
            </a:r>
            <a:r>
              <a:rPr lang="en-US" altLang="zh-CN" dirty="0" err="1"/>
              <a:t>sepal_len</a:t>
            </a:r>
            <a:r>
              <a:rPr lang="en-US" altLang="zh-CN" dirty="0"/>
              <a:t>  </a:t>
            </a:r>
            <a:r>
              <a:rPr lang="en-US" altLang="zh-CN" dirty="0" err="1"/>
              <a:t>sepal_wh</a:t>
            </a:r>
            <a:r>
              <a:rPr lang="en-US" altLang="zh-CN" dirty="0"/>
              <a:t>  </a:t>
            </a:r>
            <a:r>
              <a:rPr lang="en-US" altLang="zh-CN" dirty="0" err="1"/>
              <a:t>petal_len</a:t>
            </a:r>
            <a:r>
              <a:rPr lang="en-US" altLang="zh-CN" dirty="0"/>
              <a:t>  </a:t>
            </a:r>
            <a:r>
              <a:rPr lang="en-US" altLang="zh-CN" dirty="0" err="1"/>
              <a:t>petal_wh</a:t>
            </a:r>
            <a:r>
              <a:rPr lang="en-US" altLang="zh-CN" dirty="0"/>
              <a:t>  target</a:t>
            </a:r>
          </a:p>
          <a:p>
            <a:r>
              <a:rPr lang="en-US" altLang="zh-CN" dirty="0"/>
              <a:t>0        5.1       3.5        1.4       0.2       0</a:t>
            </a:r>
          </a:p>
          <a:p>
            <a:r>
              <a:rPr lang="en-US" altLang="zh-CN" dirty="0"/>
              <a:t>1        4.9       3.0        1.4       0.2       0</a:t>
            </a:r>
          </a:p>
          <a:p>
            <a:r>
              <a:rPr lang="en-US" altLang="zh-CN" dirty="0"/>
              <a:t>2        4.7       3.2        1.3       0.2       0</a:t>
            </a:r>
          </a:p>
          <a:p>
            <a:r>
              <a:rPr lang="en-US" altLang="zh-CN" dirty="0"/>
              <a:t>3        4.6       3.1        1.5       0.2       0</a:t>
            </a:r>
          </a:p>
          <a:p>
            <a:r>
              <a:rPr lang="en-US" altLang="zh-CN" dirty="0"/>
              <a:t>4        5.0       3.6        1.4       0.2       0</a:t>
            </a:r>
          </a:p>
          <a:p>
            <a:pPr>
              <a:spcBef>
                <a:spcPct val="50000"/>
              </a:spcBef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2" name="Rectangle 3"/>
          <p:cNvSpPr txBox="1"/>
          <p:nvPr/>
        </p:nvSpPr>
        <p:spPr>
          <a:xfrm>
            <a:off x="530696" y="1597818"/>
            <a:ext cx="85176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  </a:t>
            </a:r>
            <a:r>
              <a:rPr lang="zh-CN" altLang="en-US" sz="2200" dirty="0" smtClean="0"/>
              <a:t>使用</a:t>
            </a:r>
            <a:r>
              <a:rPr lang="en-US" altLang="zh-CN" sz="2200" dirty="0" err="1" smtClean="0"/>
              <a:t>read_table</a:t>
            </a:r>
            <a:r>
              <a:rPr lang="zh-CN" altLang="en-US" sz="2200" dirty="0" smtClean="0"/>
              <a:t>从文件、</a:t>
            </a:r>
            <a:r>
              <a:rPr lang="en-US" altLang="zh-CN" sz="2200" dirty="0" smtClean="0"/>
              <a:t>URL</a:t>
            </a:r>
            <a:r>
              <a:rPr lang="zh-CN" altLang="en-US" sz="2200" dirty="0" smtClean="0"/>
              <a:t>、文件型对象中加载带分隔符的数据。默认分隔符为制表符（“</a:t>
            </a:r>
            <a:r>
              <a:rPr lang="en-US" altLang="zh-CN" sz="2200" dirty="0" smtClean="0"/>
              <a:t>\t”</a:t>
            </a:r>
            <a:r>
              <a:rPr lang="zh-CN" altLang="en-US" sz="2200" dirty="0" smtClean="0"/>
              <a:t>）</a:t>
            </a:r>
          </a:p>
          <a:p>
            <a:pPr>
              <a:buFont typeface="Arial" panose="020B0604020202020204" pitchFamily="34" charset="0"/>
              <a:buNone/>
            </a:pPr>
            <a:endParaRPr lang="zh-CN" altLang="en-US" sz="2200" dirty="0" smtClean="0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67408" y="2565400"/>
            <a:ext cx="5905500" cy="2976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</a:rPr>
              <a:t>In[20]:</a:t>
            </a:r>
            <a:r>
              <a:rPr lang="en-US" altLang="zh-CN" dirty="0" err="1">
                <a:latin typeface="Arial" panose="020B0604020202020204" pitchFamily="34" charset="0"/>
              </a:rPr>
              <a:t>df</a:t>
            </a:r>
            <a:r>
              <a:rPr lang="en-US" altLang="zh-CN" dirty="0">
                <a:latin typeface="Arial" panose="020B0604020202020204" pitchFamily="34" charset="0"/>
              </a:rPr>
              <a:t> = </a:t>
            </a:r>
            <a:r>
              <a:rPr lang="en-US" altLang="zh-CN" dirty="0" err="1">
                <a:latin typeface="Arial" panose="020B0604020202020204" pitchFamily="34" charset="0"/>
              </a:rPr>
              <a:t>pd.read_table</a:t>
            </a:r>
            <a:r>
              <a:rPr lang="en-US" altLang="zh-CN" dirty="0">
                <a:latin typeface="Arial" panose="020B0604020202020204" pitchFamily="34" charset="0"/>
              </a:rPr>
              <a:t>('./iris.csv',</a:t>
            </a:r>
            <a:r>
              <a:rPr lang="en-US" altLang="zh-CN" dirty="0" err="1">
                <a:latin typeface="Arial" panose="020B0604020202020204" pitchFamily="34" charset="0"/>
              </a:rPr>
              <a:t>sep</a:t>
            </a:r>
            <a:r>
              <a:rPr lang="en-US" altLang="zh-CN" dirty="0">
                <a:latin typeface="Arial" panose="020B0604020202020204" pitchFamily="34" charset="0"/>
              </a:rPr>
              <a:t>=',')</a:t>
            </a:r>
          </a:p>
          <a:p>
            <a:r>
              <a:rPr lang="en-US" altLang="zh-CN" dirty="0" err="1">
                <a:latin typeface="Arial" panose="020B0604020202020204" pitchFamily="34" charset="0"/>
              </a:rPr>
              <a:t>df.head</a:t>
            </a:r>
            <a:r>
              <a:rPr lang="en-US" altLang="zh-CN" dirty="0">
                <a:latin typeface="Arial" panose="020B0604020202020204" pitchFamily="34" charset="0"/>
              </a:rPr>
              <a:t>()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Out[20]: 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   </a:t>
            </a:r>
            <a:r>
              <a:rPr lang="en-US" altLang="zh-CN" dirty="0" err="1">
                <a:latin typeface="Arial" panose="020B0604020202020204" pitchFamily="34" charset="0"/>
              </a:rPr>
              <a:t>sepal_len</a:t>
            </a:r>
            <a:r>
              <a:rPr lang="en-US" altLang="zh-CN" dirty="0">
                <a:latin typeface="Arial" panose="020B0604020202020204" pitchFamily="34" charset="0"/>
              </a:rPr>
              <a:t>  </a:t>
            </a:r>
            <a:r>
              <a:rPr lang="en-US" altLang="zh-CN" dirty="0" err="1">
                <a:latin typeface="Arial" panose="020B0604020202020204" pitchFamily="34" charset="0"/>
              </a:rPr>
              <a:t>sepal_wh</a:t>
            </a:r>
            <a:r>
              <a:rPr lang="en-US" altLang="zh-CN" dirty="0">
                <a:latin typeface="Arial" panose="020B0604020202020204" pitchFamily="34" charset="0"/>
              </a:rPr>
              <a:t>  </a:t>
            </a:r>
            <a:r>
              <a:rPr lang="en-US" altLang="zh-CN" dirty="0" err="1">
                <a:latin typeface="Arial" panose="020B0604020202020204" pitchFamily="34" charset="0"/>
              </a:rPr>
              <a:t>petal_len</a:t>
            </a:r>
            <a:r>
              <a:rPr lang="en-US" altLang="zh-CN" dirty="0">
                <a:latin typeface="Arial" panose="020B0604020202020204" pitchFamily="34" charset="0"/>
              </a:rPr>
              <a:t>  </a:t>
            </a:r>
            <a:r>
              <a:rPr lang="en-US" altLang="zh-CN" dirty="0" err="1">
                <a:latin typeface="Arial" panose="020B0604020202020204" pitchFamily="34" charset="0"/>
              </a:rPr>
              <a:t>petal_wh</a:t>
            </a:r>
            <a:r>
              <a:rPr lang="en-US" altLang="zh-CN" dirty="0">
                <a:latin typeface="Arial" panose="020B0604020202020204" pitchFamily="34" charset="0"/>
              </a:rPr>
              <a:t>  target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0        5.1       3.5        1.4       0.2       0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1        4.9       3.0        1.4       0.2       0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2        4.7       3.2        1.3       0.2       0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3        4.6       3.1        1.5       0.2       0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4        5.0       3.6        1.4       0.2       0</a:t>
            </a:r>
            <a:endParaRPr lang="zh-CN" altLang="en-US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Rectangle 3"/>
          <p:cNvSpPr txBox="1"/>
          <p:nvPr/>
        </p:nvSpPr>
        <p:spPr>
          <a:xfrm>
            <a:off x="670752" y="1597818"/>
            <a:ext cx="10897855" cy="4758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2200" dirty="0" err="1" smtClean="0"/>
              <a:t>read_csv</a:t>
            </a:r>
            <a:r>
              <a:rPr lang="en-US" altLang="zh-CN" sz="2200" dirty="0" smtClean="0"/>
              <a:t>/</a:t>
            </a:r>
            <a:r>
              <a:rPr lang="en-US" altLang="zh-CN" sz="2200" dirty="0" err="1" smtClean="0"/>
              <a:t>read_table</a:t>
            </a:r>
            <a:r>
              <a:rPr lang="zh-CN" altLang="en-US" sz="2200" dirty="0" smtClean="0"/>
              <a:t>常用参数介绍：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smtClean="0"/>
              <a:t>path </a:t>
            </a:r>
            <a:r>
              <a:rPr lang="zh-CN" altLang="en-US" sz="2200" dirty="0" smtClean="0"/>
              <a:t>：表示文件系统位置、</a:t>
            </a:r>
            <a:r>
              <a:rPr lang="en-US" altLang="zh-CN" sz="2200" dirty="0" smtClean="0"/>
              <a:t>URL</a:t>
            </a:r>
            <a:r>
              <a:rPr lang="zh-CN" altLang="en-US" sz="2200" dirty="0" smtClean="0"/>
              <a:t>、文件型对象的字符串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err="1" smtClean="0"/>
              <a:t>sep</a:t>
            </a:r>
            <a:r>
              <a:rPr lang="en-US" altLang="zh-CN" sz="2200" dirty="0" smtClean="0"/>
              <a:t>/delimiter</a:t>
            </a:r>
            <a:r>
              <a:rPr lang="zh-CN" altLang="en-US" sz="2200" dirty="0" smtClean="0"/>
              <a:t>：用于对行中个字段进行拆分的字符序列或正则表达式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smtClean="0"/>
              <a:t>header</a:t>
            </a:r>
            <a:r>
              <a:rPr lang="zh-CN" altLang="en-US" sz="2200" dirty="0" smtClean="0"/>
              <a:t>：用做列名的行号。默认为</a:t>
            </a:r>
            <a:r>
              <a:rPr lang="en-US" altLang="zh-CN" sz="2200" dirty="0" smtClean="0"/>
              <a:t>0</a:t>
            </a:r>
            <a:r>
              <a:rPr lang="zh-CN" altLang="en-US" sz="2200" dirty="0" smtClean="0"/>
              <a:t>（第一行），若无</a:t>
            </a:r>
            <a:r>
              <a:rPr lang="en-US" altLang="zh-CN" sz="2200" dirty="0" smtClean="0"/>
              <a:t>header</a:t>
            </a:r>
            <a:r>
              <a:rPr lang="zh-CN" altLang="en-US" sz="2200" dirty="0" smtClean="0"/>
              <a:t>行，设为</a:t>
            </a:r>
            <a:r>
              <a:rPr lang="en-US" altLang="zh-CN" sz="2200" dirty="0" smtClean="0"/>
              <a:t>None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smtClean="0"/>
              <a:t>names</a:t>
            </a:r>
            <a:r>
              <a:rPr lang="zh-CN" altLang="en-US" sz="2200" dirty="0" smtClean="0"/>
              <a:t>：用于结果的列名列表，结合</a:t>
            </a:r>
            <a:r>
              <a:rPr lang="en-US" altLang="zh-CN" sz="2200" dirty="0" smtClean="0"/>
              <a:t>header=None </a:t>
            </a:r>
          </a:p>
          <a:p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skiprows</a:t>
            </a:r>
            <a:r>
              <a:rPr lang="en-US" altLang="zh-CN" sz="2200" dirty="0" smtClean="0"/>
              <a:t>: </a:t>
            </a:r>
            <a:r>
              <a:rPr lang="zh-CN" altLang="en-US" sz="2200" dirty="0" smtClean="0"/>
              <a:t>需要忽略的行数  </a:t>
            </a:r>
          </a:p>
          <a:p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na_values</a:t>
            </a:r>
            <a:r>
              <a:rPr lang="zh-CN" altLang="en-US" sz="2200" dirty="0" smtClean="0"/>
              <a:t>：一组用于替换</a:t>
            </a:r>
            <a:r>
              <a:rPr lang="en-US" altLang="zh-CN" sz="2200" dirty="0" smtClean="0"/>
              <a:t>NA</a:t>
            </a:r>
            <a:r>
              <a:rPr lang="zh-CN" altLang="en-US" sz="2200" dirty="0" smtClean="0"/>
              <a:t>的值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err="1" smtClean="0"/>
              <a:t>nrows</a:t>
            </a:r>
            <a:r>
              <a:rPr lang="zh-CN" altLang="en-US" sz="2200" dirty="0" smtClean="0"/>
              <a:t>：需要读取的行数（从文件开始处算起）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smtClean="0"/>
              <a:t>verbose</a:t>
            </a:r>
            <a:r>
              <a:rPr lang="zh-CN" altLang="en-US" sz="2200" dirty="0" smtClean="0"/>
              <a:t>：打印各种解析器信息，比如“非数值列中缺失值的数量”</a:t>
            </a:r>
          </a:p>
          <a:p>
            <a:r>
              <a:rPr lang="zh-CN" altLang="en-US" sz="2200" dirty="0" smtClean="0"/>
              <a:t> </a:t>
            </a:r>
            <a:r>
              <a:rPr lang="en-US" altLang="zh-CN" sz="2200" dirty="0" smtClean="0"/>
              <a:t>encoding</a:t>
            </a:r>
            <a:r>
              <a:rPr lang="zh-CN" altLang="en-US" sz="2200" dirty="0" smtClean="0"/>
              <a:t>：用于</a:t>
            </a:r>
            <a:r>
              <a:rPr lang="en-US" altLang="zh-CN" sz="2200" dirty="0" err="1" smtClean="0"/>
              <a:t>unicode</a:t>
            </a:r>
            <a:r>
              <a:rPr lang="zh-CN" altLang="en-US" sz="2200" dirty="0" smtClean="0"/>
              <a:t>的文本格式编码。例如，“</a:t>
            </a:r>
            <a:r>
              <a:rPr lang="en-US" altLang="zh-CN" sz="2200" dirty="0" smtClean="0"/>
              <a:t>utf-8”</a:t>
            </a:r>
            <a:r>
              <a:rPr lang="zh-CN" altLang="en-US" sz="2200" dirty="0" smtClean="0"/>
              <a:t>表示用</a:t>
            </a:r>
            <a:r>
              <a:rPr lang="en-US" altLang="zh-CN" sz="2200" dirty="0" smtClean="0"/>
              <a:t>UTF-8 </a:t>
            </a:r>
            <a:r>
              <a:rPr lang="zh-CN" altLang="en-US" sz="2200" dirty="0" smtClean="0"/>
              <a:t>编码的文本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Rectangle 3"/>
          <p:cNvSpPr txBox="1"/>
          <p:nvPr/>
        </p:nvSpPr>
        <p:spPr>
          <a:xfrm>
            <a:off x="335376" y="1824041"/>
            <a:ext cx="92289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200" dirty="0" smtClean="0"/>
              <a:t>    在处理不规则文件时，</a:t>
            </a:r>
            <a:r>
              <a:rPr lang="en-US" altLang="zh-CN" sz="2200" dirty="0" err="1" smtClean="0"/>
              <a:t>skiprows</a:t>
            </a:r>
            <a:r>
              <a:rPr lang="zh-CN" altLang="en-US" sz="2200" dirty="0" smtClean="0"/>
              <a:t>可以帮助跳过文件中的若干行。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90364" y="2420888"/>
            <a:ext cx="4608513" cy="2563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dirty="0" err="1"/>
              <a:t>df</a:t>
            </a:r>
            <a:r>
              <a:rPr lang="en-US" altLang="zh-CN" dirty="0"/>
              <a:t> = </a:t>
            </a:r>
            <a:r>
              <a:rPr lang="en-US" altLang="zh-CN" dirty="0" err="1"/>
              <a:t>pd.read_csv</a:t>
            </a:r>
            <a:r>
              <a:rPr lang="en-US" altLang="zh-CN" dirty="0"/>
              <a:t>('iris.csv',</a:t>
            </a:r>
            <a:r>
              <a:rPr lang="en-US" altLang="zh-CN" dirty="0" err="1"/>
              <a:t>skiprows</a:t>
            </a:r>
            <a:r>
              <a:rPr lang="en-US" altLang="zh-CN" dirty="0"/>
              <a:t>=[0,2,3])</a:t>
            </a:r>
          </a:p>
          <a:p>
            <a:r>
              <a:rPr lang="en-US" altLang="zh-CN" dirty="0" err="1"/>
              <a:t>df.head</a:t>
            </a:r>
            <a:r>
              <a:rPr lang="en-US" altLang="zh-CN" dirty="0"/>
              <a:t>()</a:t>
            </a:r>
          </a:p>
          <a:p>
            <a:r>
              <a:rPr lang="en-US" altLang="zh-CN" dirty="0"/>
              <a:t>Out[57]: </a:t>
            </a:r>
          </a:p>
          <a:p>
            <a:r>
              <a:rPr lang="en-US" altLang="zh-CN" dirty="0"/>
              <a:t>   5.1  3.5  1.4  0.2  0</a:t>
            </a:r>
          </a:p>
          <a:p>
            <a:r>
              <a:rPr lang="en-US" altLang="zh-CN" dirty="0"/>
              <a:t>0  4.6  3.1  1.5  0.2  0</a:t>
            </a:r>
          </a:p>
          <a:p>
            <a:r>
              <a:rPr lang="en-US" altLang="zh-CN" dirty="0"/>
              <a:t>1  5.0  3.6  1.4  0.2  0</a:t>
            </a:r>
          </a:p>
          <a:p>
            <a:r>
              <a:rPr lang="en-US" altLang="zh-CN" dirty="0"/>
              <a:t>2  5.4  3.9  1.7  0.4  0</a:t>
            </a:r>
          </a:p>
          <a:p>
            <a:r>
              <a:rPr lang="en-US" altLang="zh-CN" dirty="0"/>
              <a:t>3  4.6  3.4  1.4  0.3  0</a:t>
            </a:r>
          </a:p>
          <a:p>
            <a:r>
              <a:rPr lang="en-US" altLang="zh-CN" dirty="0"/>
              <a:t>4  5.0  3.4  1.5  0.2  0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Rectangle 3"/>
          <p:cNvSpPr txBox="1"/>
          <p:nvPr/>
        </p:nvSpPr>
        <p:spPr>
          <a:xfrm>
            <a:off x="156336" y="1597818"/>
            <a:ext cx="9252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dirty="0" smtClean="0"/>
              <a:t>     </a:t>
            </a:r>
            <a:r>
              <a:rPr lang="zh-CN" altLang="en-US" sz="2200" dirty="0" smtClean="0"/>
              <a:t>可以在读取文件时处理数据中的缺失值，要用到参数</a:t>
            </a:r>
            <a:r>
              <a:rPr lang="en-US" altLang="zh-CN" sz="2200" dirty="0" err="1" smtClean="0"/>
              <a:t>na_values</a:t>
            </a:r>
            <a:r>
              <a:rPr lang="zh-CN" altLang="en-US" sz="2200" dirty="0" smtClean="0"/>
              <a:t>。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70753" y="2276872"/>
            <a:ext cx="7416800" cy="25638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/>
              <a:t>tips = </a:t>
            </a:r>
            <a:r>
              <a:rPr lang="en-US" altLang="zh-CN" dirty="0" err="1"/>
              <a:t>pd.read_csv</a:t>
            </a:r>
            <a:r>
              <a:rPr lang="en-US" altLang="zh-CN" dirty="0"/>
              <a:t>('</a:t>
            </a:r>
            <a:r>
              <a:rPr lang="en-US" altLang="zh-CN" dirty="0" err="1"/>
              <a:t>tips.csv</a:t>
            </a:r>
            <a:r>
              <a:rPr lang="en-US" altLang="zh-CN" dirty="0"/>
              <a:t>')</a:t>
            </a:r>
          </a:p>
          <a:p>
            <a:r>
              <a:rPr lang="en-US" altLang="zh-CN" dirty="0" err="1"/>
              <a:t>tips.head</a:t>
            </a:r>
            <a:r>
              <a:rPr lang="en-US" altLang="zh-CN" dirty="0"/>
              <a:t>()</a:t>
            </a:r>
          </a:p>
          <a:p>
            <a:r>
              <a:rPr lang="en-US" altLang="zh-CN" dirty="0"/>
              <a:t>Out[70]: </a:t>
            </a:r>
          </a:p>
          <a:p>
            <a:r>
              <a:rPr lang="en-US" altLang="zh-CN" dirty="0"/>
              <a:t>   Unnamed: 0  </a:t>
            </a:r>
            <a:r>
              <a:rPr lang="en-US" altLang="zh-CN" dirty="0" err="1"/>
              <a:t>total_bill</a:t>
            </a:r>
            <a:r>
              <a:rPr lang="en-US" altLang="zh-CN" dirty="0"/>
              <a:t>   tip     sex smoker  day    time  size</a:t>
            </a:r>
          </a:p>
          <a:p>
            <a:r>
              <a:rPr lang="en-US" altLang="zh-CN" dirty="0"/>
              <a:t>0           0       16.99  1.01  Female     No  Sun  Dinner     2</a:t>
            </a:r>
          </a:p>
          <a:p>
            <a:r>
              <a:rPr lang="en-US" altLang="zh-CN" dirty="0"/>
              <a:t>1           1       10.34  1.66    Male     No  Sun  Dinner     3</a:t>
            </a:r>
          </a:p>
          <a:p>
            <a:r>
              <a:rPr lang="en-US" altLang="zh-CN" dirty="0"/>
              <a:t>2           2       21.01  3.50    Male     No  Sun  Dinner     3</a:t>
            </a:r>
          </a:p>
          <a:p>
            <a:r>
              <a:rPr lang="en-US" altLang="zh-CN" dirty="0"/>
              <a:t>3           3       23.68  3.31    Male     No  Sun  Dinner     2</a:t>
            </a:r>
          </a:p>
          <a:p>
            <a:r>
              <a:rPr lang="en-US" altLang="zh-CN" dirty="0"/>
              <a:t>4           4       24.59  3.61  Female     No  Sun  Dinner     4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Rectangle 3"/>
          <p:cNvSpPr txBox="1"/>
          <p:nvPr/>
        </p:nvSpPr>
        <p:spPr>
          <a:xfrm>
            <a:off x="335376" y="1597818"/>
            <a:ext cx="1153266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mtClean="0"/>
              <a:t>    </a:t>
            </a:r>
            <a:r>
              <a:rPr lang="en-US" altLang="zh-CN" sz="2400" smtClean="0"/>
              <a:t>na_values</a:t>
            </a:r>
            <a:r>
              <a:rPr lang="zh-CN" altLang="en-US" sz="2400" smtClean="0"/>
              <a:t>可以接受一组表示缺失值的字符串，用字典将列的特定值指定为</a:t>
            </a:r>
            <a:r>
              <a:rPr lang="en-US" altLang="zh-CN" sz="2400" smtClean="0"/>
              <a:t>NaN</a:t>
            </a:r>
            <a:r>
              <a:rPr lang="zh-CN" altLang="en-US" sz="2400" smtClean="0"/>
              <a:t>。</a:t>
            </a:r>
            <a:r>
              <a:rPr lang="zh-CN" altLang="en-US" smtClean="0"/>
              <a:t>    </a:t>
            </a:r>
            <a:endParaRPr lang="zh-CN" altLang="en-US" dirty="0" smtClean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67408" y="2351280"/>
            <a:ext cx="6985000" cy="283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>
                <a:latin typeface="Arial" panose="020B0604020202020204" pitchFamily="34" charset="0"/>
              </a:rPr>
              <a:t>map_id</a:t>
            </a:r>
            <a:r>
              <a:rPr lang="en-US" altLang="zh-CN" dirty="0">
                <a:latin typeface="Arial" panose="020B0604020202020204" pitchFamily="34" charset="0"/>
              </a:rPr>
              <a:t> = {'sex':['Female'],'size':[3]}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tips = </a:t>
            </a:r>
            <a:r>
              <a:rPr lang="en-US" altLang="zh-CN" dirty="0" err="1">
                <a:latin typeface="Arial" panose="020B0604020202020204" pitchFamily="34" charset="0"/>
              </a:rPr>
              <a:t>pd.read_csv</a:t>
            </a:r>
            <a:r>
              <a:rPr lang="en-US" altLang="zh-CN" dirty="0">
                <a:latin typeface="Arial" panose="020B0604020202020204" pitchFamily="34" charset="0"/>
              </a:rPr>
              <a:t>('tips.csv',</a:t>
            </a:r>
            <a:r>
              <a:rPr lang="en-US" altLang="zh-CN" dirty="0" err="1">
                <a:latin typeface="Arial" panose="020B0604020202020204" pitchFamily="34" charset="0"/>
              </a:rPr>
              <a:t>na_values</a:t>
            </a:r>
            <a:r>
              <a:rPr lang="en-US" altLang="zh-CN" dirty="0">
                <a:latin typeface="Arial" panose="020B0604020202020204" pitchFamily="34" charset="0"/>
              </a:rPr>
              <a:t>=</a:t>
            </a:r>
            <a:r>
              <a:rPr lang="en-US" altLang="zh-CN" dirty="0" err="1">
                <a:latin typeface="Arial" panose="020B0604020202020204" pitchFamily="34" charset="0"/>
              </a:rPr>
              <a:t>map_id</a:t>
            </a:r>
            <a:r>
              <a:rPr lang="en-US" altLang="zh-CN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CN" dirty="0" err="1">
                <a:latin typeface="Arial" panose="020B0604020202020204" pitchFamily="34" charset="0"/>
              </a:rPr>
              <a:t>tips.head</a:t>
            </a:r>
            <a:r>
              <a:rPr lang="en-US" altLang="zh-CN" dirty="0">
                <a:latin typeface="Arial" panose="020B0604020202020204" pitchFamily="34" charset="0"/>
              </a:rPr>
              <a:t>()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Out[71]: 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   Unnamed: 0  </a:t>
            </a:r>
            <a:r>
              <a:rPr lang="en-US" altLang="zh-CN" dirty="0" err="1">
                <a:latin typeface="Arial" panose="020B0604020202020204" pitchFamily="34" charset="0"/>
              </a:rPr>
              <a:t>total_bill</a:t>
            </a:r>
            <a:r>
              <a:rPr lang="en-US" altLang="zh-CN" dirty="0">
                <a:latin typeface="Arial" panose="020B0604020202020204" pitchFamily="34" charset="0"/>
              </a:rPr>
              <a:t>   tip   sex smoker  day    time  size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0           0       16.99  1.01   </a:t>
            </a:r>
            <a:r>
              <a:rPr lang="en-US" altLang="zh-CN" dirty="0" err="1">
                <a:latin typeface="Arial" panose="020B0604020202020204" pitchFamily="34" charset="0"/>
              </a:rPr>
              <a:t>NaN</a:t>
            </a:r>
            <a:r>
              <a:rPr lang="en-US" altLang="zh-CN" dirty="0">
                <a:latin typeface="Arial" panose="020B0604020202020204" pitchFamily="34" charset="0"/>
              </a:rPr>
              <a:t>     No  Sun  Dinner     2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1           1       10.34  1.66  Male     No  Sun  Dinner   </a:t>
            </a:r>
            <a:r>
              <a:rPr lang="en-US" altLang="zh-CN" dirty="0" err="1">
                <a:latin typeface="Arial" panose="020B0604020202020204" pitchFamily="34" charset="0"/>
              </a:rPr>
              <a:t>NaN</a:t>
            </a:r>
            <a:endParaRPr lang="en-US" altLang="zh-CN" dirty="0">
              <a:latin typeface="Arial" panose="020B0604020202020204" pitchFamily="34" charset="0"/>
            </a:endParaRPr>
          </a:p>
          <a:p>
            <a:r>
              <a:rPr lang="en-US" altLang="zh-CN" dirty="0">
                <a:latin typeface="Arial" panose="020B0604020202020204" pitchFamily="34" charset="0"/>
              </a:rPr>
              <a:t>2           2       21.01  3.50  Male     No  Sun  Dinner   </a:t>
            </a:r>
            <a:r>
              <a:rPr lang="en-US" altLang="zh-CN" dirty="0" err="1">
                <a:latin typeface="Arial" panose="020B0604020202020204" pitchFamily="34" charset="0"/>
              </a:rPr>
              <a:t>NaN</a:t>
            </a:r>
            <a:endParaRPr lang="en-US" altLang="zh-CN" dirty="0">
              <a:latin typeface="Arial" panose="020B0604020202020204" pitchFamily="34" charset="0"/>
            </a:endParaRPr>
          </a:p>
          <a:p>
            <a:r>
              <a:rPr lang="en-US" altLang="zh-CN" dirty="0">
                <a:latin typeface="Arial" panose="020B0604020202020204" pitchFamily="34" charset="0"/>
              </a:rPr>
              <a:t>3           3       23.68  3.31  Male     No  Sun  Dinner     2</a:t>
            </a:r>
          </a:p>
          <a:p>
            <a:r>
              <a:rPr lang="en-US" altLang="zh-CN" dirty="0">
                <a:latin typeface="Arial" panose="020B0604020202020204" pitchFamily="34" charset="0"/>
              </a:rPr>
              <a:t>4           4       24.59  3.61   </a:t>
            </a:r>
            <a:r>
              <a:rPr lang="en-US" altLang="zh-CN" dirty="0" err="1">
                <a:latin typeface="Arial" panose="020B0604020202020204" pitchFamily="34" charset="0"/>
              </a:rPr>
              <a:t>NaN</a:t>
            </a:r>
            <a:r>
              <a:rPr lang="en-US" altLang="zh-CN" dirty="0">
                <a:latin typeface="Arial" panose="020B0604020202020204" pitchFamily="34" charset="0"/>
              </a:rPr>
              <a:t>     No  Sun  Dinner     4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文件读写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Rectangle 3"/>
          <p:cNvSpPr txBox="1"/>
          <p:nvPr/>
        </p:nvSpPr>
        <p:spPr>
          <a:xfrm>
            <a:off x="335376" y="1597818"/>
            <a:ext cx="125047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200" dirty="0" smtClean="0"/>
              <a:t>     在处理较大文件时，有两种方式：通过</a:t>
            </a:r>
            <a:r>
              <a:rPr lang="en-US" altLang="zh-CN" sz="2200" dirty="0" err="1" smtClean="0"/>
              <a:t>nrows</a:t>
            </a:r>
            <a:r>
              <a:rPr lang="zh-CN" altLang="en-US" sz="2200" dirty="0" smtClean="0"/>
              <a:t>指定读取的行；</a:t>
            </a:r>
            <a:endParaRPr lang="en-US" altLang="zh-CN" sz="22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zh-CN" sz="2200" dirty="0"/>
              <a:t> </a:t>
            </a:r>
            <a:r>
              <a:rPr lang="en-US" altLang="zh-CN" sz="2200" dirty="0" smtClean="0"/>
              <a:t>    </a:t>
            </a:r>
            <a:r>
              <a:rPr lang="zh-CN" altLang="en-US" sz="2200" dirty="0" smtClean="0"/>
              <a:t>通过设置</a:t>
            </a:r>
            <a:r>
              <a:rPr lang="en-US" altLang="zh-CN" sz="2200" dirty="0" err="1" smtClean="0"/>
              <a:t>chunksize</a:t>
            </a:r>
            <a:r>
              <a:rPr lang="zh-CN" altLang="en-US" sz="2200" dirty="0" smtClean="0"/>
              <a:t>，逐块读取。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838944" y="2565400"/>
            <a:ext cx="6553200" cy="2289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/>
              <a:t>In[66]:</a:t>
            </a:r>
            <a:r>
              <a:rPr lang="en-US" altLang="zh-CN" dirty="0" err="1"/>
              <a:t>chunker</a:t>
            </a:r>
            <a:r>
              <a:rPr lang="en-US" altLang="zh-CN" dirty="0"/>
              <a:t> = </a:t>
            </a:r>
            <a:r>
              <a:rPr lang="en-US" altLang="zh-CN" dirty="0" err="1"/>
              <a:t>pd.read_csv</a:t>
            </a:r>
            <a:r>
              <a:rPr lang="en-US" altLang="zh-CN" dirty="0"/>
              <a:t>('</a:t>
            </a:r>
            <a:r>
              <a:rPr lang="en-US" altLang="zh-CN" dirty="0" err="1"/>
              <a:t>iris.csv</a:t>
            </a:r>
            <a:r>
              <a:rPr lang="en-US" altLang="zh-CN" dirty="0"/>
              <a:t>', </a:t>
            </a:r>
            <a:r>
              <a:rPr lang="en-US" altLang="zh-CN" dirty="0" err="1"/>
              <a:t>chunksize</a:t>
            </a:r>
            <a:r>
              <a:rPr lang="en-US" altLang="zh-CN" dirty="0"/>
              <a:t>=50)</a:t>
            </a:r>
          </a:p>
          <a:p>
            <a:r>
              <a:rPr lang="en-US" altLang="zh-CN" dirty="0"/>
              <a:t>#</a:t>
            </a:r>
            <a:r>
              <a:rPr lang="zh-CN" altLang="en-US" dirty="0"/>
              <a:t>输出每一块的长度</a:t>
            </a:r>
          </a:p>
          <a:p>
            <a:r>
              <a:rPr lang="en-US" altLang="zh-CN" dirty="0"/>
              <a:t>for piece in </a:t>
            </a:r>
            <a:r>
              <a:rPr lang="en-US" altLang="zh-CN" dirty="0" err="1"/>
              <a:t>chunker</a:t>
            </a:r>
            <a:r>
              <a:rPr lang="en-US" altLang="zh-CN" dirty="0"/>
              <a:t>:</a:t>
            </a:r>
          </a:p>
          <a:p>
            <a:r>
              <a:rPr lang="en-US" altLang="zh-CN" dirty="0"/>
              <a:t>    print </a:t>
            </a:r>
            <a:r>
              <a:rPr lang="en-US" altLang="zh-CN" dirty="0" err="1"/>
              <a:t>len</a:t>
            </a:r>
            <a:r>
              <a:rPr lang="en-US" altLang="zh-CN" dirty="0"/>
              <a:t>(piece)</a:t>
            </a:r>
          </a:p>
          <a:p>
            <a:r>
              <a:rPr lang="en-US" altLang="zh-CN" dirty="0"/>
              <a:t>Out[66]:</a:t>
            </a:r>
          </a:p>
          <a:p>
            <a:r>
              <a:rPr lang="en-US" altLang="zh-CN" dirty="0"/>
              <a:t>50</a:t>
            </a:r>
          </a:p>
          <a:p>
            <a:r>
              <a:rPr lang="en-US" altLang="zh-CN" dirty="0"/>
              <a:t>50</a:t>
            </a:r>
          </a:p>
          <a:p>
            <a:r>
              <a:rPr lang="en-US" altLang="zh-CN" dirty="0"/>
              <a:t>50</a:t>
            </a:r>
            <a:endParaRPr lang="zh-CN" altLang="en-US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698000" y="3669802"/>
            <a:ext cx="4967288" cy="2289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/>
              <a:t>In[79]:</a:t>
            </a:r>
            <a:r>
              <a:rPr lang="en-US" altLang="zh-CN" dirty="0" err="1"/>
              <a:t>pd.read_csv</a:t>
            </a:r>
            <a:r>
              <a:rPr lang="en-US" altLang="zh-CN" dirty="0"/>
              <a:t>('iris.csv',</a:t>
            </a:r>
            <a:r>
              <a:rPr lang="en-US" altLang="zh-CN" dirty="0" err="1"/>
              <a:t>nrows</a:t>
            </a:r>
            <a:r>
              <a:rPr lang="en-US" altLang="zh-CN" dirty="0"/>
              <a:t>=5)</a:t>
            </a:r>
          </a:p>
          <a:p>
            <a:r>
              <a:rPr lang="en-US" altLang="zh-CN" dirty="0"/>
              <a:t>Out[79]: </a:t>
            </a:r>
          </a:p>
          <a:p>
            <a:r>
              <a:rPr lang="en-US" altLang="zh-CN" dirty="0"/>
              <a:t>   </a:t>
            </a:r>
            <a:r>
              <a:rPr lang="en-US" altLang="zh-CN" dirty="0" err="1"/>
              <a:t>sepal_len</a:t>
            </a:r>
            <a:r>
              <a:rPr lang="en-US" altLang="zh-CN" dirty="0"/>
              <a:t>  </a:t>
            </a:r>
            <a:r>
              <a:rPr lang="en-US" altLang="zh-CN" dirty="0" err="1"/>
              <a:t>sepal_wh</a:t>
            </a:r>
            <a:r>
              <a:rPr lang="en-US" altLang="zh-CN" dirty="0"/>
              <a:t>  </a:t>
            </a:r>
            <a:r>
              <a:rPr lang="en-US" altLang="zh-CN" dirty="0" err="1"/>
              <a:t>petal_len</a:t>
            </a:r>
            <a:r>
              <a:rPr lang="en-US" altLang="zh-CN" dirty="0"/>
              <a:t>  </a:t>
            </a:r>
            <a:r>
              <a:rPr lang="en-US" altLang="zh-CN" dirty="0" err="1"/>
              <a:t>petal_wh</a:t>
            </a:r>
            <a:r>
              <a:rPr lang="en-US" altLang="zh-CN" dirty="0"/>
              <a:t>  target</a:t>
            </a:r>
          </a:p>
          <a:p>
            <a:r>
              <a:rPr lang="en-US" altLang="zh-CN" dirty="0"/>
              <a:t>0        5.1       3.5        1.4       0.2       0</a:t>
            </a:r>
          </a:p>
          <a:p>
            <a:r>
              <a:rPr lang="en-US" altLang="zh-CN" dirty="0"/>
              <a:t>1        4.9       3.0        1.4       0.2       0</a:t>
            </a:r>
          </a:p>
          <a:p>
            <a:r>
              <a:rPr lang="en-US" altLang="zh-CN" dirty="0"/>
              <a:t>2        4.7       3.2        1.3       0.2       0</a:t>
            </a:r>
          </a:p>
          <a:p>
            <a:r>
              <a:rPr lang="en-US" altLang="zh-CN" dirty="0"/>
              <a:t>3        4.6       3.1        1.5       0.2       0</a:t>
            </a:r>
          </a:p>
          <a:p>
            <a:r>
              <a:rPr lang="en-US" altLang="zh-CN" dirty="0"/>
              <a:t>4        5.0       3.6        1.4       0.2       0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4"/>
          <p:cNvSpPr/>
          <p:nvPr/>
        </p:nvSpPr>
        <p:spPr>
          <a:xfrm>
            <a:off x="-1" y="674237"/>
            <a:ext cx="7464153" cy="602366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灯片编号占位符 25"/>
          <p:cNvSpPr txBox="1"/>
          <p:nvPr/>
        </p:nvSpPr>
        <p:spPr>
          <a:xfrm>
            <a:off x="10243712" y="6350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>
              <a:solidFill>
                <a:srgbClr val="3BBC5D"/>
              </a:solidFill>
            </a:endParaRPr>
          </a:p>
        </p:txBody>
      </p:sp>
      <p:sp>
        <p:nvSpPr>
          <p:cNvPr id="25" name="Freeform 81"/>
          <p:cNvSpPr>
            <a:spLocks noChangeArrowheads="1"/>
          </p:cNvSpPr>
          <p:nvPr/>
        </p:nvSpPr>
        <p:spPr bwMode="auto">
          <a:xfrm>
            <a:off x="191376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10228895" y="6520259"/>
            <a:ext cx="2743200" cy="365125"/>
          </a:xfrm>
          <a:prstGeom prst="rect">
            <a:avLst/>
          </a:prstGeom>
        </p:spPr>
        <p:txBody>
          <a:bodyPr/>
          <a:lstStyle/>
          <a:p>
            <a:fld id="{370D8578-DDD4-487D-A316-C8E65CC577E1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13" name="Title 1"/>
          <p:cNvSpPr txBox="1"/>
          <p:nvPr/>
        </p:nvSpPr>
        <p:spPr>
          <a:xfrm>
            <a:off x="670753" y="579020"/>
            <a:ext cx="6510891" cy="79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数据文件操作</a:t>
            </a:r>
            <a:r>
              <a:rPr lang="en-US" altLang="zh-CN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——</a:t>
            </a:r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写出数据</a:t>
            </a:r>
            <a:endParaRPr lang="en-US" sz="2800" dirty="0">
              <a:solidFill>
                <a:srgbClr val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内容占位符 11"/>
          <p:cNvSpPr>
            <a:spLocks noGrp="1"/>
          </p:cNvSpPr>
          <p:nvPr>
            <p:ph idx="4294967295"/>
          </p:nvPr>
        </p:nvSpPr>
        <p:spPr>
          <a:xfrm>
            <a:off x="692150" y="1469367"/>
            <a:ext cx="8356178" cy="138356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200" dirty="0" smtClean="0"/>
              <a:t>使用</a:t>
            </a:r>
            <a:r>
              <a:rPr lang="en-US" altLang="zh-CN" sz="2200" dirty="0" err="1" smtClean="0"/>
              <a:t>to_csv</a:t>
            </a:r>
            <a:r>
              <a:rPr lang="zh-CN" altLang="en-US" sz="2200" dirty="0" smtClean="0"/>
              <a:t>写出数据到文件，默认会写出行和列的标签，</a:t>
            </a:r>
            <a:endParaRPr lang="en-US" altLang="zh-CN" sz="2200" dirty="0"/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200" dirty="0" smtClean="0"/>
              <a:t>可以设置</a:t>
            </a:r>
            <a:r>
              <a:rPr lang="en-US" altLang="zh-CN" sz="2200" dirty="0" smtClean="0"/>
              <a:t> index</a:t>
            </a:r>
            <a:r>
              <a:rPr lang="zh-CN" altLang="en-US" sz="2200" dirty="0" smtClean="0"/>
              <a:t>和</a:t>
            </a:r>
            <a:r>
              <a:rPr lang="en-US" altLang="zh-CN" sz="2200" dirty="0" smtClean="0"/>
              <a:t>header</a:t>
            </a:r>
            <a:r>
              <a:rPr lang="zh-CN" altLang="en-US" sz="2200" dirty="0" smtClean="0"/>
              <a:t>选项进行选择。</a:t>
            </a:r>
            <a:endParaRPr lang="en-US" altLang="zh-CN" sz="2200" dirty="0" smtClean="0"/>
          </a:p>
        </p:txBody>
      </p:sp>
      <p:sp>
        <p:nvSpPr>
          <p:cNvPr id="12" name="文本框 2"/>
          <p:cNvSpPr txBox="1">
            <a:spLocks noChangeArrowheads="1"/>
          </p:cNvSpPr>
          <p:nvPr/>
        </p:nvSpPr>
        <p:spPr bwMode="auto">
          <a:xfrm>
            <a:off x="767408" y="2822798"/>
            <a:ext cx="8686800" cy="283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dirty="0"/>
              <a:t>In[10]:</a:t>
            </a:r>
            <a:r>
              <a:rPr lang="en-US" altLang="zh-CN" dirty="0" err="1"/>
              <a:t>df</a:t>
            </a:r>
            <a:r>
              <a:rPr lang="en-US" altLang="zh-CN" dirty="0"/>
              <a:t> = </a:t>
            </a:r>
            <a:r>
              <a:rPr lang="en-US" altLang="zh-CN" dirty="0" err="1"/>
              <a:t>pd.read_csv</a:t>
            </a:r>
            <a:r>
              <a:rPr lang="en-US" altLang="zh-CN" dirty="0"/>
              <a:t>('</a:t>
            </a:r>
            <a:r>
              <a:rPr lang="en-US" altLang="zh-CN" dirty="0" err="1"/>
              <a:t>iris.csv</a:t>
            </a:r>
            <a:r>
              <a:rPr lang="en-US" altLang="zh-CN" dirty="0"/>
              <a:t>')</a:t>
            </a:r>
          </a:p>
          <a:p>
            <a:r>
              <a:rPr lang="en-US" altLang="zh-CN" dirty="0" err="1"/>
              <a:t>df.to_csv</a:t>
            </a:r>
            <a:r>
              <a:rPr lang="en-US" altLang="zh-CN" dirty="0"/>
              <a:t>('</a:t>
            </a:r>
            <a:r>
              <a:rPr lang="en-US" altLang="zh-CN" dirty="0" err="1"/>
              <a:t>out.csv</a:t>
            </a:r>
            <a:r>
              <a:rPr lang="en-US" altLang="zh-CN" dirty="0"/>
              <a:t>')</a:t>
            </a:r>
          </a:p>
          <a:p>
            <a:r>
              <a:rPr lang="en-US" altLang="zh-CN" dirty="0"/>
              <a:t>!type </a:t>
            </a:r>
            <a:r>
              <a:rPr lang="en-US" altLang="zh-CN" dirty="0" err="1"/>
              <a:t>out.csv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Out[10]:,</a:t>
            </a:r>
            <a:r>
              <a:rPr lang="en-US" altLang="zh-CN" dirty="0" err="1"/>
              <a:t>a,b,c,d</a:t>
            </a:r>
            <a:endParaRPr lang="en-US" altLang="zh-CN" dirty="0"/>
          </a:p>
          <a:p>
            <a:r>
              <a:rPr lang="en-US" altLang="zh-CN" dirty="0" err="1"/>
              <a:t>Sepal_len,sepal_wh,petal_len,petal</a:t>
            </a:r>
            <a:r>
              <a:rPr lang="en-US" altLang="zh-CN" dirty="0"/>
              <a:t> </a:t>
            </a:r>
            <a:r>
              <a:rPr lang="en-US" altLang="zh-CN" dirty="0" err="1"/>
              <a:t>wh,target</a:t>
            </a:r>
            <a:endParaRPr lang="en-US" altLang="zh-CN" dirty="0"/>
          </a:p>
          <a:p>
            <a:r>
              <a:rPr lang="en-US" altLang="zh-CN" dirty="0"/>
              <a:t>5.1,3.5,1.4,0.2,0</a:t>
            </a:r>
          </a:p>
          <a:p>
            <a:r>
              <a:rPr lang="en-US" altLang="zh-CN" dirty="0"/>
              <a:t>4.9,3.0,1.4,0.2,0</a:t>
            </a:r>
          </a:p>
          <a:p>
            <a:r>
              <a:rPr lang="en-US" altLang="zh-CN" dirty="0"/>
              <a:t>4.7,3.2,1.3,0.2,0</a:t>
            </a:r>
          </a:p>
          <a:p>
            <a:r>
              <a:rPr lang="en-US" altLang="zh-CN" dirty="0"/>
              <a:t>4.6,3.1,1.5,0.2,0</a:t>
            </a:r>
            <a:endParaRPr lang="zh-CN" altLang="en-US" dirty="0"/>
          </a:p>
        </p:txBody>
      </p:sp>
      <p:sp>
        <p:nvSpPr>
          <p:cNvPr id="14" name="文本框 3"/>
          <p:cNvSpPr txBox="1">
            <a:spLocks noChangeArrowheads="1"/>
          </p:cNvSpPr>
          <p:nvPr/>
        </p:nvSpPr>
        <p:spPr bwMode="auto">
          <a:xfrm>
            <a:off x="4368014" y="4857366"/>
            <a:ext cx="7056438" cy="1739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dirty="0"/>
              <a:t>In[11]:</a:t>
            </a:r>
            <a:r>
              <a:rPr lang="en-US" altLang="zh-CN" dirty="0" err="1"/>
              <a:t>df.to_csv</a:t>
            </a:r>
            <a:r>
              <a:rPr lang="en-US" altLang="zh-CN" dirty="0"/>
              <a:t>('</a:t>
            </a:r>
            <a:r>
              <a:rPr lang="en-US" altLang="zh-CN" dirty="0" err="1"/>
              <a:t>out.csv',index</a:t>
            </a:r>
            <a:r>
              <a:rPr lang="en-US" altLang="zh-CN" dirty="0"/>
              <a:t>=</a:t>
            </a:r>
            <a:r>
              <a:rPr lang="en-US" altLang="zh-CN" dirty="0" err="1"/>
              <a:t>False,header</a:t>
            </a:r>
            <a:r>
              <a:rPr lang="en-US" altLang="zh-CN" dirty="0"/>
              <a:t>=False)</a:t>
            </a:r>
          </a:p>
          <a:p>
            <a:r>
              <a:rPr lang="en-US" altLang="zh-CN" dirty="0"/>
              <a:t>!type </a:t>
            </a:r>
            <a:r>
              <a:rPr lang="en-US" altLang="zh-CN" dirty="0" err="1"/>
              <a:t>out.csv</a:t>
            </a:r>
            <a:endParaRPr lang="en-US" altLang="zh-CN" dirty="0"/>
          </a:p>
          <a:p>
            <a:r>
              <a:rPr lang="en-US" altLang="zh-CN" dirty="0"/>
              <a:t>5.1,3.5,1.4,0.2,0</a:t>
            </a:r>
          </a:p>
          <a:p>
            <a:r>
              <a:rPr lang="en-US" altLang="zh-CN" dirty="0"/>
              <a:t>4.9,3.0,1.4,0.2,0</a:t>
            </a:r>
          </a:p>
          <a:p>
            <a:r>
              <a:rPr lang="en-US" altLang="zh-CN" dirty="0"/>
              <a:t>4.7,3.2,1.3,0.2,0</a:t>
            </a:r>
          </a:p>
          <a:p>
            <a:r>
              <a:rPr lang="en-US" altLang="zh-CN" dirty="0"/>
              <a:t>4.6,3.1,1.5,0.2,0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922</Words>
  <Application>Microsoft Office PowerPoint</Application>
  <PresentationFormat>自定义</PresentationFormat>
  <Paragraphs>126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3</cp:revision>
  <dcterms:created xsi:type="dcterms:W3CDTF">2018-03-13T05:43:00Z</dcterms:created>
  <dcterms:modified xsi:type="dcterms:W3CDTF">2020-01-13T03:17:16Z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