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63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-90" y="-6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BB6C9F-367A-4B3F-909D-A6AB94C37EF5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017F22-6DD8-4D78-BD92-0547BA3637C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1120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1BC9A-A3CF-4B21-95A7-EAAAA5DD65EA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4BA9-CE09-495D-B37F-85EAEF18B12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1BC9A-A3CF-4B21-95A7-EAAAA5DD65EA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4BA9-CE09-495D-B37F-85EAEF18B12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1BC9A-A3CF-4B21-95A7-EAAAA5DD65EA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4BA9-CE09-495D-B37F-85EAEF18B12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1BC9A-A3CF-4B21-95A7-EAAAA5DD65EA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4BA9-CE09-495D-B37F-85EAEF18B12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1BC9A-A3CF-4B21-95A7-EAAAA5DD65EA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4BA9-CE09-495D-B37F-85EAEF18B12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1BC9A-A3CF-4B21-95A7-EAAAA5DD65EA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4BA9-CE09-495D-B37F-85EAEF18B12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1BC9A-A3CF-4B21-95A7-EAAAA5DD65EA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4BA9-CE09-495D-B37F-85EAEF18B12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1BC9A-A3CF-4B21-95A7-EAAAA5DD65EA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4BA9-CE09-495D-B37F-85EAEF18B12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1BC9A-A3CF-4B21-95A7-EAAAA5DD65EA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4BA9-CE09-495D-B37F-85EAEF18B12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1BC9A-A3CF-4B21-95A7-EAAAA5DD65EA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4BA9-CE09-495D-B37F-85EAEF18B12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1BC9A-A3CF-4B21-95A7-EAAAA5DD65EA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4BA9-CE09-495D-B37F-85EAEF18B12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31BC9A-A3CF-4B21-95A7-EAAAA5DD65EA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AB4BA9-CE09-495D-B37F-85EAEF18B12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4"/>
          <p:cNvSpPr/>
          <p:nvPr/>
        </p:nvSpPr>
        <p:spPr>
          <a:xfrm>
            <a:off x="-1" y="674237"/>
            <a:ext cx="7464153" cy="602366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灯片编号占位符 25"/>
          <p:cNvSpPr txBox="1"/>
          <p:nvPr/>
        </p:nvSpPr>
        <p:spPr>
          <a:xfrm>
            <a:off x="10243712" y="635000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400" kern="120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dirty="0">
              <a:solidFill>
                <a:srgbClr val="3BBC5D"/>
              </a:solidFill>
            </a:endParaRPr>
          </a:p>
        </p:txBody>
      </p:sp>
      <p:sp>
        <p:nvSpPr>
          <p:cNvPr id="25" name="Freeform 81"/>
          <p:cNvSpPr>
            <a:spLocks noChangeArrowheads="1"/>
          </p:cNvSpPr>
          <p:nvPr/>
        </p:nvSpPr>
        <p:spPr bwMode="auto">
          <a:xfrm>
            <a:off x="191376" y="826314"/>
            <a:ext cx="288000" cy="288000"/>
          </a:xfrm>
          <a:custGeom>
            <a:avLst/>
            <a:gdLst>
              <a:gd name="T0" fmla="*/ 39678193 w 602"/>
              <a:gd name="T1" fmla="*/ 78442719 h 602"/>
              <a:gd name="T2" fmla="*/ 39678193 w 602"/>
              <a:gd name="T3" fmla="*/ 78442719 h 602"/>
              <a:gd name="T4" fmla="*/ 0 w 602"/>
              <a:gd name="T5" fmla="*/ 38764526 h 602"/>
              <a:gd name="T6" fmla="*/ 39678193 w 602"/>
              <a:gd name="T7" fmla="*/ 0 h 602"/>
              <a:gd name="T8" fmla="*/ 78442719 w 602"/>
              <a:gd name="T9" fmla="*/ 38764526 h 602"/>
              <a:gd name="T10" fmla="*/ 39678193 w 602"/>
              <a:gd name="T11" fmla="*/ 78442719 h 602"/>
              <a:gd name="T12" fmla="*/ 7439751 w 602"/>
              <a:gd name="T13" fmla="*/ 38764526 h 602"/>
              <a:gd name="T14" fmla="*/ 7439751 w 602"/>
              <a:gd name="T15" fmla="*/ 38764526 h 602"/>
              <a:gd name="T16" fmla="*/ 39678193 w 602"/>
              <a:gd name="T17" fmla="*/ 71002968 h 602"/>
              <a:gd name="T18" fmla="*/ 61866665 w 602"/>
              <a:gd name="T19" fmla="*/ 61735884 h 602"/>
              <a:gd name="T20" fmla="*/ 39678193 w 602"/>
              <a:gd name="T21" fmla="*/ 38764526 h 602"/>
              <a:gd name="T22" fmla="*/ 39678193 w 602"/>
              <a:gd name="T23" fmla="*/ 7308970 h 602"/>
              <a:gd name="T24" fmla="*/ 7439751 w 602"/>
              <a:gd name="T25" fmla="*/ 38764526 h 60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602" h="602">
                <a:moveTo>
                  <a:pt x="304" y="601"/>
                </a:moveTo>
                <a:lnTo>
                  <a:pt x="304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304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304" y="601"/>
                </a:cubicBezTo>
                <a:close/>
                <a:moveTo>
                  <a:pt x="57" y="297"/>
                </a:moveTo>
                <a:lnTo>
                  <a:pt x="57" y="297"/>
                </a:lnTo>
                <a:cubicBezTo>
                  <a:pt x="57" y="431"/>
                  <a:pt x="170" y="544"/>
                  <a:pt x="304" y="544"/>
                </a:cubicBezTo>
                <a:cubicBezTo>
                  <a:pt x="368" y="544"/>
                  <a:pt x="431" y="516"/>
                  <a:pt x="474" y="473"/>
                </a:cubicBezTo>
                <a:cubicBezTo>
                  <a:pt x="304" y="297"/>
                  <a:pt x="304" y="297"/>
                  <a:pt x="304" y="297"/>
                </a:cubicBezTo>
                <a:cubicBezTo>
                  <a:pt x="304" y="56"/>
                  <a:pt x="304" y="56"/>
                  <a:pt x="304" y="56"/>
                </a:cubicBezTo>
                <a:cubicBezTo>
                  <a:pt x="170" y="56"/>
                  <a:pt x="57" y="162"/>
                  <a:pt x="57" y="2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4294967295"/>
          </p:nvPr>
        </p:nvSpPr>
        <p:spPr>
          <a:xfrm>
            <a:off x="10228895" y="6520259"/>
            <a:ext cx="2743200" cy="365125"/>
          </a:xfrm>
          <a:prstGeom prst="rect">
            <a:avLst/>
          </a:prstGeom>
        </p:spPr>
        <p:txBody>
          <a:bodyPr/>
          <a:lstStyle/>
          <a:p>
            <a:fld id="{370D8578-DDD4-487D-A316-C8E65CC577E1}" type="slidenum">
              <a:rPr lang="zh-CN" altLang="en-US" smtClean="0"/>
              <a:t>1</a:t>
            </a:fld>
            <a:endParaRPr lang="zh-CN" altLang="en-US"/>
          </a:p>
        </p:txBody>
      </p:sp>
      <p:sp>
        <p:nvSpPr>
          <p:cNvPr id="13" name="Title 1"/>
          <p:cNvSpPr txBox="1"/>
          <p:nvPr/>
        </p:nvSpPr>
        <p:spPr>
          <a:xfrm>
            <a:off x="670753" y="579020"/>
            <a:ext cx="6510891" cy="7951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800" dirty="0" smtClean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数据文件操作</a:t>
            </a:r>
            <a:r>
              <a:rPr lang="en-US" altLang="zh-CN" sz="2800" dirty="0" smtClean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——</a:t>
            </a:r>
            <a:r>
              <a:rPr lang="zh-CN" altLang="en-US" sz="2800" dirty="0" smtClean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读入数据</a:t>
            </a:r>
            <a:endParaRPr lang="en-US" sz="2800" dirty="0">
              <a:solidFill>
                <a:srgbClr val="FFFFFF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</p:txBody>
      </p:sp>
      <p:sp>
        <p:nvSpPr>
          <p:cNvPr id="17" name="内容占位符 11"/>
          <p:cNvSpPr>
            <a:spLocks noGrp="1"/>
          </p:cNvSpPr>
          <p:nvPr>
            <p:ph idx="4294967295"/>
          </p:nvPr>
        </p:nvSpPr>
        <p:spPr>
          <a:xfrm>
            <a:off x="435736" y="1526227"/>
            <a:ext cx="8900624" cy="4525963"/>
          </a:xfrm>
        </p:spPr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en-US" altLang="zh-CN" sz="22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pandas</a:t>
            </a:r>
            <a:r>
              <a:rPr lang="zh-CN" altLang="en-US" sz="22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提供了一些用于将表格型数据读取为</a:t>
            </a:r>
            <a:r>
              <a:rPr lang="en-US" altLang="zh-CN" sz="2200" dirty="0" err="1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DataFrame</a:t>
            </a:r>
            <a:r>
              <a:rPr lang="zh-CN" altLang="en-US" sz="22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对象的函数，常用的函数为</a:t>
            </a:r>
            <a:r>
              <a:rPr lang="en-US" altLang="zh-CN" sz="2200" dirty="0" err="1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read_csv</a:t>
            </a:r>
            <a:r>
              <a:rPr lang="zh-CN" altLang="en-US" sz="22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和</a:t>
            </a:r>
            <a:r>
              <a:rPr lang="en-US" altLang="zh-CN" sz="2200" dirty="0" err="1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read_table</a:t>
            </a:r>
            <a:endParaRPr lang="en-US" altLang="zh-CN" sz="2200" dirty="0" smtClean="0"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  <a:p>
            <a:pPr eaLnBrk="1" hangingPunct="1">
              <a:lnSpc>
                <a:spcPct val="130000"/>
              </a:lnSpc>
            </a:pPr>
            <a:r>
              <a:rPr lang="zh-CN" altLang="en-US" sz="22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函数的选项可以划分为几个大类</a:t>
            </a:r>
            <a:endParaRPr lang="en-US" altLang="zh-CN" sz="2200" dirty="0" smtClean="0"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  <a:p>
            <a:pPr lvl="1" eaLnBrk="1" hangingPunct="1">
              <a:lnSpc>
                <a:spcPct val="130000"/>
              </a:lnSpc>
            </a:pPr>
            <a:r>
              <a:rPr lang="zh-CN" altLang="en-US" sz="19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索引：将一个或多个列当做返回的</a:t>
            </a:r>
            <a:r>
              <a:rPr lang="en-US" altLang="zh-CN" sz="1900" dirty="0" err="1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DataFrame</a:t>
            </a:r>
            <a:r>
              <a:rPr lang="zh-CN" altLang="en-US" sz="19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处理，以及是否从文件、用户获取列名</a:t>
            </a:r>
            <a:endParaRPr lang="en-US" altLang="zh-CN" sz="1900" dirty="0" smtClean="0"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  <a:p>
            <a:pPr lvl="1" eaLnBrk="1" hangingPunct="1">
              <a:lnSpc>
                <a:spcPct val="130000"/>
              </a:lnSpc>
            </a:pPr>
            <a:r>
              <a:rPr lang="zh-CN" altLang="en-US" sz="19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类型推断和数据转换：包括用户定义值的转换、缺失值标记列表等</a:t>
            </a:r>
            <a:endParaRPr lang="en-US" altLang="zh-CN" sz="1900" dirty="0" smtClean="0"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  <a:p>
            <a:pPr lvl="1" eaLnBrk="1" hangingPunct="1">
              <a:lnSpc>
                <a:spcPct val="130000"/>
              </a:lnSpc>
            </a:pPr>
            <a:r>
              <a:rPr lang="zh-CN" altLang="en-US" sz="19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日期解析：包括组合功能，比如将分散在多个列中的日期时间信息组合起来</a:t>
            </a:r>
            <a:endParaRPr lang="en-US" altLang="zh-CN" sz="1900" dirty="0" smtClean="0"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  <a:p>
            <a:pPr lvl="1" eaLnBrk="1" hangingPunct="1">
              <a:lnSpc>
                <a:spcPct val="130000"/>
              </a:lnSpc>
            </a:pPr>
            <a:r>
              <a:rPr lang="zh-CN" altLang="en-US" sz="19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迭代：支持对大文件进行逐块迭代</a:t>
            </a:r>
            <a:endParaRPr lang="en-US" altLang="zh-CN" sz="1900" dirty="0" smtClean="0"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  <a:p>
            <a:pPr lvl="1" eaLnBrk="1" hangingPunct="1">
              <a:lnSpc>
                <a:spcPct val="130000"/>
              </a:lnSpc>
            </a:pPr>
            <a:r>
              <a:rPr lang="zh-CN" altLang="en-US" sz="19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不规整数据问题：跳过一些行、页脚、注释或其他一些不重要的东西</a:t>
            </a:r>
            <a:endParaRPr lang="en-US" altLang="zh-CN" sz="1900" dirty="0" smtClean="0"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4"/>
          <p:cNvSpPr/>
          <p:nvPr/>
        </p:nvSpPr>
        <p:spPr>
          <a:xfrm>
            <a:off x="-1" y="674237"/>
            <a:ext cx="3359697" cy="602366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灯片编号占位符 25"/>
          <p:cNvSpPr txBox="1"/>
          <p:nvPr/>
        </p:nvSpPr>
        <p:spPr>
          <a:xfrm>
            <a:off x="10243712" y="635000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400" kern="120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dirty="0">
              <a:solidFill>
                <a:srgbClr val="3BBC5D"/>
              </a:solidFill>
            </a:endParaRPr>
          </a:p>
        </p:txBody>
      </p:sp>
      <p:sp>
        <p:nvSpPr>
          <p:cNvPr id="25" name="Freeform 81"/>
          <p:cNvSpPr>
            <a:spLocks noChangeArrowheads="1"/>
          </p:cNvSpPr>
          <p:nvPr/>
        </p:nvSpPr>
        <p:spPr bwMode="auto">
          <a:xfrm>
            <a:off x="191376" y="826314"/>
            <a:ext cx="288000" cy="288000"/>
          </a:xfrm>
          <a:custGeom>
            <a:avLst/>
            <a:gdLst>
              <a:gd name="T0" fmla="*/ 39678193 w 602"/>
              <a:gd name="T1" fmla="*/ 78442719 h 602"/>
              <a:gd name="T2" fmla="*/ 39678193 w 602"/>
              <a:gd name="T3" fmla="*/ 78442719 h 602"/>
              <a:gd name="T4" fmla="*/ 0 w 602"/>
              <a:gd name="T5" fmla="*/ 38764526 h 602"/>
              <a:gd name="T6" fmla="*/ 39678193 w 602"/>
              <a:gd name="T7" fmla="*/ 0 h 602"/>
              <a:gd name="T8" fmla="*/ 78442719 w 602"/>
              <a:gd name="T9" fmla="*/ 38764526 h 602"/>
              <a:gd name="T10" fmla="*/ 39678193 w 602"/>
              <a:gd name="T11" fmla="*/ 78442719 h 602"/>
              <a:gd name="T12" fmla="*/ 7439751 w 602"/>
              <a:gd name="T13" fmla="*/ 38764526 h 602"/>
              <a:gd name="T14" fmla="*/ 7439751 w 602"/>
              <a:gd name="T15" fmla="*/ 38764526 h 602"/>
              <a:gd name="T16" fmla="*/ 39678193 w 602"/>
              <a:gd name="T17" fmla="*/ 71002968 h 602"/>
              <a:gd name="T18" fmla="*/ 61866665 w 602"/>
              <a:gd name="T19" fmla="*/ 61735884 h 602"/>
              <a:gd name="T20" fmla="*/ 39678193 w 602"/>
              <a:gd name="T21" fmla="*/ 38764526 h 602"/>
              <a:gd name="T22" fmla="*/ 39678193 w 602"/>
              <a:gd name="T23" fmla="*/ 7308970 h 602"/>
              <a:gd name="T24" fmla="*/ 7439751 w 602"/>
              <a:gd name="T25" fmla="*/ 38764526 h 60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602" h="602">
                <a:moveTo>
                  <a:pt x="304" y="601"/>
                </a:moveTo>
                <a:lnTo>
                  <a:pt x="304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304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304" y="601"/>
                </a:cubicBezTo>
                <a:close/>
                <a:moveTo>
                  <a:pt x="57" y="297"/>
                </a:moveTo>
                <a:lnTo>
                  <a:pt x="57" y="297"/>
                </a:lnTo>
                <a:cubicBezTo>
                  <a:pt x="57" y="431"/>
                  <a:pt x="170" y="544"/>
                  <a:pt x="304" y="544"/>
                </a:cubicBezTo>
                <a:cubicBezTo>
                  <a:pt x="368" y="544"/>
                  <a:pt x="431" y="516"/>
                  <a:pt x="474" y="473"/>
                </a:cubicBezTo>
                <a:cubicBezTo>
                  <a:pt x="304" y="297"/>
                  <a:pt x="304" y="297"/>
                  <a:pt x="304" y="297"/>
                </a:cubicBezTo>
                <a:cubicBezTo>
                  <a:pt x="304" y="56"/>
                  <a:pt x="304" y="56"/>
                  <a:pt x="304" y="56"/>
                </a:cubicBezTo>
                <a:cubicBezTo>
                  <a:pt x="170" y="56"/>
                  <a:pt x="57" y="162"/>
                  <a:pt x="57" y="2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4294967295"/>
          </p:nvPr>
        </p:nvSpPr>
        <p:spPr>
          <a:xfrm>
            <a:off x="10228895" y="6520259"/>
            <a:ext cx="2743200" cy="365125"/>
          </a:xfrm>
          <a:prstGeom prst="rect">
            <a:avLst/>
          </a:prstGeom>
        </p:spPr>
        <p:txBody>
          <a:bodyPr/>
          <a:lstStyle/>
          <a:p>
            <a:fld id="{370D8578-DDD4-487D-A316-C8E65CC577E1}" type="slidenum">
              <a:rPr lang="zh-CN" altLang="en-US" smtClean="0"/>
              <a:t>10</a:t>
            </a:fld>
            <a:endParaRPr lang="zh-CN" altLang="en-US"/>
          </a:p>
        </p:txBody>
      </p:sp>
      <p:sp>
        <p:nvSpPr>
          <p:cNvPr id="13" name="Title 1"/>
          <p:cNvSpPr txBox="1"/>
          <p:nvPr/>
        </p:nvSpPr>
        <p:spPr>
          <a:xfrm>
            <a:off x="670753" y="579020"/>
            <a:ext cx="6510891" cy="7951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800" dirty="0" smtClean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文件读写小结</a:t>
            </a:r>
            <a:endParaRPr lang="en-US" sz="2800" dirty="0">
              <a:solidFill>
                <a:srgbClr val="FFFFFF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768" y="2492896"/>
            <a:ext cx="6007100" cy="31623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868" y="2492896"/>
            <a:ext cx="5207000" cy="182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4"/>
          <p:cNvSpPr/>
          <p:nvPr/>
        </p:nvSpPr>
        <p:spPr>
          <a:xfrm>
            <a:off x="-1" y="674237"/>
            <a:ext cx="3359697" cy="602366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灯片编号占位符 25"/>
          <p:cNvSpPr txBox="1"/>
          <p:nvPr/>
        </p:nvSpPr>
        <p:spPr>
          <a:xfrm>
            <a:off x="10243712" y="635000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400" kern="120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dirty="0">
              <a:solidFill>
                <a:srgbClr val="3BBC5D"/>
              </a:solidFill>
            </a:endParaRPr>
          </a:p>
        </p:txBody>
      </p:sp>
      <p:sp>
        <p:nvSpPr>
          <p:cNvPr id="25" name="Freeform 81"/>
          <p:cNvSpPr>
            <a:spLocks noChangeArrowheads="1"/>
          </p:cNvSpPr>
          <p:nvPr/>
        </p:nvSpPr>
        <p:spPr bwMode="auto">
          <a:xfrm>
            <a:off x="191376" y="826314"/>
            <a:ext cx="288000" cy="288000"/>
          </a:xfrm>
          <a:custGeom>
            <a:avLst/>
            <a:gdLst>
              <a:gd name="T0" fmla="*/ 39678193 w 602"/>
              <a:gd name="T1" fmla="*/ 78442719 h 602"/>
              <a:gd name="T2" fmla="*/ 39678193 w 602"/>
              <a:gd name="T3" fmla="*/ 78442719 h 602"/>
              <a:gd name="T4" fmla="*/ 0 w 602"/>
              <a:gd name="T5" fmla="*/ 38764526 h 602"/>
              <a:gd name="T6" fmla="*/ 39678193 w 602"/>
              <a:gd name="T7" fmla="*/ 0 h 602"/>
              <a:gd name="T8" fmla="*/ 78442719 w 602"/>
              <a:gd name="T9" fmla="*/ 38764526 h 602"/>
              <a:gd name="T10" fmla="*/ 39678193 w 602"/>
              <a:gd name="T11" fmla="*/ 78442719 h 602"/>
              <a:gd name="T12" fmla="*/ 7439751 w 602"/>
              <a:gd name="T13" fmla="*/ 38764526 h 602"/>
              <a:gd name="T14" fmla="*/ 7439751 w 602"/>
              <a:gd name="T15" fmla="*/ 38764526 h 602"/>
              <a:gd name="T16" fmla="*/ 39678193 w 602"/>
              <a:gd name="T17" fmla="*/ 71002968 h 602"/>
              <a:gd name="T18" fmla="*/ 61866665 w 602"/>
              <a:gd name="T19" fmla="*/ 61735884 h 602"/>
              <a:gd name="T20" fmla="*/ 39678193 w 602"/>
              <a:gd name="T21" fmla="*/ 38764526 h 602"/>
              <a:gd name="T22" fmla="*/ 39678193 w 602"/>
              <a:gd name="T23" fmla="*/ 7308970 h 602"/>
              <a:gd name="T24" fmla="*/ 7439751 w 602"/>
              <a:gd name="T25" fmla="*/ 38764526 h 60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602" h="602">
                <a:moveTo>
                  <a:pt x="304" y="601"/>
                </a:moveTo>
                <a:lnTo>
                  <a:pt x="304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304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304" y="601"/>
                </a:cubicBezTo>
                <a:close/>
                <a:moveTo>
                  <a:pt x="57" y="297"/>
                </a:moveTo>
                <a:lnTo>
                  <a:pt x="57" y="297"/>
                </a:lnTo>
                <a:cubicBezTo>
                  <a:pt x="57" y="431"/>
                  <a:pt x="170" y="544"/>
                  <a:pt x="304" y="544"/>
                </a:cubicBezTo>
                <a:cubicBezTo>
                  <a:pt x="368" y="544"/>
                  <a:pt x="431" y="516"/>
                  <a:pt x="474" y="473"/>
                </a:cubicBezTo>
                <a:cubicBezTo>
                  <a:pt x="304" y="297"/>
                  <a:pt x="304" y="297"/>
                  <a:pt x="304" y="297"/>
                </a:cubicBezTo>
                <a:cubicBezTo>
                  <a:pt x="304" y="56"/>
                  <a:pt x="304" y="56"/>
                  <a:pt x="304" y="56"/>
                </a:cubicBezTo>
                <a:cubicBezTo>
                  <a:pt x="170" y="56"/>
                  <a:pt x="57" y="162"/>
                  <a:pt x="57" y="2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4294967295"/>
          </p:nvPr>
        </p:nvSpPr>
        <p:spPr>
          <a:xfrm>
            <a:off x="10228895" y="6520259"/>
            <a:ext cx="2743200" cy="365125"/>
          </a:xfrm>
          <a:prstGeom prst="rect">
            <a:avLst/>
          </a:prstGeom>
        </p:spPr>
        <p:txBody>
          <a:bodyPr/>
          <a:lstStyle/>
          <a:p>
            <a:fld id="{370D8578-DDD4-487D-A316-C8E65CC577E1}" type="slidenum">
              <a:rPr lang="zh-CN" altLang="en-US" smtClean="0"/>
              <a:t>11</a:t>
            </a:fld>
            <a:endParaRPr lang="zh-CN" altLang="en-US"/>
          </a:p>
        </p:txBody>
      </p:sp>
      <p:sp>
        <p:nvSpPr>
          <p:cNvPr id="13" name="Title 1"/>
          <p:cNvSpPr txBox="1"/>
          <p:nvPr/>
        </p:nvSpPr>
        <p:spPr>
          <a:xfrm>
            <a:off x="670753" y="579020"/>
            <a:ext cx="6510891" cy="7951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800" dirty="0" smtClean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文件读写小结</a:t>
            </a:r>
            <a:endParaRPr lang="en-US" sz="2800" dirty="0">
              <a:solidFill>
                <a:srgbClr val="FFFFFF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498" y="1759621"/>
            <a:ext cx="6667500" cy="15621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498" y="3700312"/>
            <a:ext cx="6121400" cy="2768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4"/>
          <p:cNvSpPr/>
          <p:nvPr/>
        </p:nvSpPr>
        <p:spPr>
          <a:xfrm>
            <a:off x="-1" y="674237"/>
            <a:ext cx="7464153" cy="602366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灯片编号占位符 25"/>
          <p:cNvSpPr txBox="1"/>
          <p:nvPr/>
        </p:nvSpPr>
        <p:spPr>
          <a:xfrm>
            <a:off x="10243712" y="635000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400" kern="120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dirty="0">
              <a:solidFill>
                <a:srgbClr val="3BBC5D"/>
              </a:solidFill>
            </a:endParaRPr>
          </a:p>
        </p:txBody>
      </p:sp>
      <p:sp>
        <p:nvSpPr>
          <p:cNvPr id="25" name="Freeform 81"/>
          <p:cNvSpPr>
            <a:spLocks noChangeArrowheads="1"/>
          </p:cNvSpPr>
          <p:nvPr/>
        </p:nvSpPr>
        <p:spPr bwMode="auto">
          <a:xfrm>
            <a:off x="191376" y="826314"/>
            <a:ext cx="288000" cy="288000"/>
          </a:xfrm>
          <a:custGeom>
            <a:avLst/>
            <a:gdLst>
              <a:gd name="T0" fmla="*/ 39678193 w 602"/>
              <a:gd name="T1" fmla="*/ 78442719 h 602"/>
              <a:gd name="T2" fmla="*/ 39678193 w 602"/>
              <a:gd name="T3" fmla="*/ 78442719 h 602"/>
              <a:gd name="T4" fmla="*/ 0 w 602"/>
              <a:gd name="T5" fmla="*/ 38764526 h 602"/>
              <a:gd name="T6" fmla="*/ 39678193 w 602"/>
              <a:gd name="T7" fmla="*/ 0 h 602"/>
              <a:gd name="T8" fmla="*/ 78442719 w 602"/>
              <a:gd name="T9" fmla="*/ 38764526 h 602"/>
              <a:gd name="T10" fmla="*/ 39678193 w 602"/>
              <a:gd name="T11" fmla="*/ 78442719 h 602"/>
              <a:gd name="T12" fmla="*/ 7439751 w 602"/>
              <a:gd name="T13" fmla="*/ 38764526 h 602"/>
              <a:gd name="T14" fmla="*/ 7439751 w 602"/>
              <a:gd name="T15" fmla="*/ 38764526 h 602"/>
              <a:gd name="T16" fmla="*/ 39678193 w 602"/>
              <a:gd name="T17" fmla="*/ 71002968 h 602"/>
              <a:gd name="T18" fmla="*/ 61866665 w 602"/>
              <a:gd name="T19" fmla="*/ 61735884 h 602"/>
              <a:gd name="T20" fmla="*/ 39678193 w 602"/>
              <a:gd name="T21" fmla="*/ 38764526 h 602"/>
              <a:gd name="T22" fmla="*/ 39678193 w 602"/>
              <a:gd name="T23" fmla="*/ 7308970 h 602"/>
              <a:gd name="T24" fmla="*/ 7439751 w 602"/>
              <a:gd name="T25" fmla="*/ 38764526 h 60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602" h="602">
                <a:moveTo>
                  <a:pt x="304" y="601"/>
                </a:moveTo>
                <a:lnTo>
                  <a:pt x="304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304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304" y="601"/>
                </a:cubicBezTo>
                <a:close/>
                <a:moveTo>
                  <a:pt x="57" y="297"/>
                </a:moveTo>
                <a:lnTo>
                  <a:pt x="57" y="297"/>
                </a:lnTo>
                <a:cubicBezTo>
                  <a:pt x="57" y="431"/>
                  <a:pt x="170" y="544"/>
                  <a:pt x="304" y="544"/>
                </a:cubicBezTo>
                <a:cubicBezTo>
                  <a:pt x="368" y="544"/>
                  <a:pt x="431" y="516"/>
                  <a:pt x="474" y="473"/>
                </a:cubicBezTo>
                <a:cubicBezTo>
                  <a:pt x="304" y="297"/>
                  <a:pt x="304" y="297"/>
                  <a:pt x="304" y="297"/>
                </a:cubicBezTo>
                <a:cubicBezTo>
                  <a:pt x="304" y="56"/>
                  <a:pt x="304" y="56"/>
                  <a:pt x="304" y="56"/>
                </a:cubicBezTo>
                <a:cubicBezTo>
                  <a:pt x="170" y="56"/>
                  <a:pt x="57" y="162"/>
                  <a:pt x="57" y="2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4294967295"/>
          </p:nvPr>
        </p:nvSpPr>
        <p:spPr>
          <a:xfrm>
            <a:off x="10228895" y="6520259"/>
            <a:ext cx="2743200" cy="365125"/>
          </a:xfrm>
          <a:prstGeom prst="rect">
            <a:avLst/>
          </a:prstGeom>
        </p:spPr>
        <p:txBody>
          <a:bodyPr/>
          <a:lstStyle/>
          <a:p>
            <a:fld id="{370D8578-DDD4-487D-A316-C8E65CC577E1}" type="slidenum">
              <a:rPr lang="zh-CN" altLang="en-US" smtClean="0"/>
              <a:t>2</a:t>
            </a:fld>
            <a:endParaRPr lang="zh-CN" altLang="en-US"/>
          </a:p>
        </p:txBody>
      </p:sp>
      <p:sp>
        <p:nvSpPr>
          <p:cNvPr id="13" name="Title 1"/>
          <p:cNvSpPr txBox="1"/>
          <p:nvPr/>
        </p:nvSpPr>
        <p:spPr>
          <a:xfrm>
            <a:off x="670753" y="579020"/>
            <a:ext cx="6510891" cy="7951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文件读写</a:t>
            </a:r>
            <a:endParaRPr lang="en-US" sz="2800" dirty="0">
              <a:solidFill>
                <a:srgbClr val="FFFFFF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623218" y="1556792"/>
            <a:ext cx="8929166" cy="14465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2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Pandas</a:t>
            </a:r>
            <a:r>
              <a:rPr lang="zh-CN" altLang="en-US" sz="2200" dirty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提供了一些用于将表格型数据读取位</a:t>
            </a:r>
            <a:r>
              <a:rPr lang="en-US" altLang="zh-CN" sz="2200" dirty="0" err="1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DataFrame</a:t>
            </a:r>
            <a:r>
              <a:rPr lang="zh-CN" altLang="en-US" sz="2200" dirty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对象的函数。其中最常用的为</a:t>
            </a:r>
            <a:r>
              <a:rPr lang="en-US" altLang="zh-CN" sz="2200" dirty="0" err="1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read_csv</a:t>
            </a:r>
            <a:r>
              <a:rPr lang="zh-CN" altLang="en-US" sz="2200" dirty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和</a:t>
            </a:r>
            <a:r>
              <a:rPr lang="en-US" altLang="zh-CN" sz="2200" dirty="0" err="1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read_table</a:t>
            </a:r>
            <a:r>
              <a:rPr lang="zh-CN" altLang="en-US" sz="2200" dirty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。</a:t>
            </a:r>
            <a:r>
              <a:rPr lang="en-US" altLang="zh-CN" sz="2200" dirty="0" err="1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read_csv</a:t>
            </a:r>
            <a:r>
              <a:rPr lang="en-US" altLang="zh-CN" sz="2200" dirty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 </a:t>
            </a:r>
            <a:r>
              <a:rPr lang="zh-CN" altLang="en-US" sz="2200" dirty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从文件、</a:t>
            </a:r>
            <a:r>
              <a:rPr lang="en-US" altLang="zh-CN" sz="2200" dirty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URL</a:t>
            </a:r>
            <a:r>
              <a:rPr lang="zh-CN" altLang="en-US" sz="2200" dirty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、文件型对象中加载带分隔符的数据。默认分隔符为逗号。</a:t>
            </a:r>
            <a:r>
              <a:rPr lang="en-US" altLang="zh-CN" sz="2200" dirty="0" err="1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read_table</a:t>
            </a:r>
            <a:r>
              <a:rPr lang="zh-CN" altLang="en-US" sz="2200" dirty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从文件、</a:t>
            </a:r>
            <a:r>
              <a:rPr lang="en-US" altLang="zh-CN" sz="2200" dirty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URL</a:t>
            </a:r>
            <a:r>
              <a:rPr lang="zh-CN" altLang="en-US" sz="2200" dirty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、文件型对象中加载带分隔符的数据。默认分隔符为制表符（“</a:t>
            </a:r>
            <a:r>
              <a:rPr lang="en-US" altLang="zh-CN" sz="2200" dirty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\t”</a:t>
            </a:r>
            <a:r>
              <a:rPr lang="zh-CN" altLang="en-US" sz="2200" dirty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）</a:t>
            </a:r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694655" y="3188742"/>
            <a:ext cx="5976938" cy="29765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dirty="0"/>
              <a:t>In[19]:</a:t>
            </a:r>
            <a:r>
              <a:rPr lang="en-US" altLang="zh-CN" dirty="0" err="1"/>
              <a:t>df</a:t>
            </a:r>
            <a:r>
              <a:rPr lang="en-US" altLang="zh-CN" dirty="0"/>
              <a:t> = </a:t>
            </a:r>
            <a:r>
              <a:rPr lang="en-US" altLang="zh-CN" dirty="0" err="1"/>
              <a:t>pd.read_csv</a:t>
            </a:r>
            <a:r>
              <a:rPr lang="en-US" altLang="zh-CN" dirty="0"/>
              <a:t>('</a:t>
            </a:r>
            <a:r>
              <a:rPr lang="en-US" altLang="zh-CN" dirty="0" err="1"/>
              <a:t>iris.csv</a:t>
            </a:r>
            <a:r>
              <a:rPr lang="en-US" altLang="zh-CN" dirty="0"/>
              <a:t>')</a:t>
            </a:r>
          </a:p>
          <a:p>
            <a:r>
              <a:rPr lang="en-US" altLang="zh-CN" dirty="0" err="1"/>
              <a:t>df.head</a:t>
            </a:r>
            <a:r>
              <a:rPr lang="en-US" altLang="zh-CN" dirty="0"/>
              <a:t>()</a:t>
            </a:r>
          </a:p>
          <a:p>
            <a:r>
              <a:rPr lang="en-US" altLang="zh-CN" dirty="0"/>
              <a:t>Out[19]: </a:t>
            </a:r>
          </a:p>
          <a:p>
            <a:r>
              <a:rPr lang="en-US" altLang="zh-CN" dirty="0"/>
              <a:t>   </a:t>
            </a:r>
            <a:r>
              <a:rPr lang="en-US" altLang="zh-CN" dirty="0" err="1"/>
              <a:t>sepal_len</a:t>
            </a:r>
            <a:r>
              <a:rPr lang="en-US" altLang="zh-CN" dirty="0"/>
              <a:t>  </a:t>
            </a:r>
            <a:r>
              <a:rPr lang="en-US" altLang="zh-CN" dirty="0" err="1"/>
              <a:t>sepal_wh</a:t>
            </a:r>
            <a:r>
              <a:rPr lang="en-US" altLang="zh-CN" dirty="0"/>
              <a:t>  </a:t>
            </a:r>
            <a:r>
              <a:rPr lang="en-US" altLang="zh-CN" dirty="0" err="1"/>
              <a:t>petal_len</a:t>
            </a:r>
            <a:r>
              <a:rPr lang="en-US" altLang="zh-CN" dirty="0"/>
              <a:t>  </a:t>
            </a:r>
            <a:r>
              <a:rPr lang="en-US" altLang="zh-CN" dirty="0" err="1"/>
              <a:t>petal_wh</a:t>
            </a:r>
            <a:r>
              <a:rPr lang="en-US" altLang="zh-CN" dirty="0"/>
              <a:t>  target</a:t>
            </a:r>
          </a:p>
          <a:p>
            <a:r>
              <a:rPr lang="en-US" altLang="zh-CN" dirty="0"/>
              <a:t>0        5.1       3.5        1.4       0.2       0</a:t>
            </a:r>
          </a:p>
          <a:p>
            <a:r>
              <a:rPr lang="en-US" altLang="zh-CN" dirty="0"/>
              <a:t>1        4.9       3.0        1.4       0.2       0</a:t>
            </a:r>
          </a:p>
          <a:p>
            <a:r>
              <a:rPr lang="en-US" altLang="zh-CN" dirty="0"/>
              <a:t>2        4.7       3.2        1.3       0.2       0</a:t>
            </a:r>
          </a:p>
          <a:p>
            <a:r>
              <a:rPr lang="en-US" altLang="zh-CN" dirty="0"/>
              <a:t>3        4.6       3.1        1.5       0.2       0</a:t>
            </a:r>
          </a:p>
          <a:p>
            <a:r>
              <a:rPr lang="en-US" altLang="zh-CN" dirty="0"/>
              <a:t>4        5.0       3.6        1.4       0.2       0</a:t>
            </a:r>
          </a:p>
          <a:p>
            <a:pPr>
              <a:spcBef>
                <a:spcPct val="50000"/>
              </a:spcBef>
            </a:pP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4"/>
          <p:cNvSpPr/>
          <p:nvPr/>
        </p:nvSpPr>
        <p:spPr>
          <a:xfrm>
            <a:off x="-1" y="674237"/>
            <a:ext cx="7464153" cy="602366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灯片编号占位符 25"/>
          <p:cNvSpPr txBox="1"/>
          <p:nvPr/>
        </p:nvSpPr>
        <p:spPr>
          <a:xfrm>
            <a:off x="10243712" y="635000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400" kern="120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dirty="0">
              <a:solidFill>
                <a:srgbClr val="3BBC5D"/>
              </a:solidFill>
            </a:endParaRPr>
          </a:p>
        </p:txBody>
      </p:sp>
      <p:sp>
        <p:nvSpPr>
          <p:cNvPr id="25" name="Freeform 81"/>
          <p:cNvSpPr>
            <a:spLocks noChangeArrowheads="1"/>
          </p:cNvSpPr>
          <p:nvPr/>
        </p:nvSpPr>
        <p:spPr bwMode="auto">
          <a:xfrm>
            <a:off x="191376" y="826314"/>
            <a:ext cx="288000" cy="288000"/>
          </a:xfrm>
          <a:custGeom>
            <a:avLst/>
            <a:gdLst>
              <a:gd name="T0" fmla="*/ 39678193 w 602"/>
              <a:gd name="T1" fmla="*/ 78442719 h 602"/>
              <a:gd name="T2" fmla="*/ 39678193 w 602"/>
              <a:gd name="T3" fmla="*/ 78442719 h 602"/>
              <a:gd name="T4" fmla="*/ 0 w 602"/>
              <a:gd name="T5" fmla="*/ 38764526 h 602"/>
              <a:gd name="T6" fmla="*/ 39678193 w 602"/>
              <a:gd name="T7" fmla="*/ 0 h 602"/>
              <a:gd name="T8" fmla="*/ 78442719 w 602"/>
              <a:gd name="T9" fmla="*/ 38764526 h 602"/>
              <a:gd name="T10" fmla="*/ 39678193 w 602"/>
              <a:gd name="T11" fmla="*/ 78442719 h 602"/>
              <a:gd name="T12" fmla="*/ 7439751 w 602"/>
              <a:gd name="T13" fmla="*/ 38764526 h 602"/>
              <a:gd name="T14" fmla="*/ 7439751 w 602"/>
              <a:gd name="T15" fmla="*/ 38764526 h 602"/>
              <a:gd name="T16" fmla="*/ 39678193 w 602"/>
              <a:gd name="T17" fmla="*/ 71002968 h 602"/>
              <a:gd name="T18" fmla="*/ 61866665 w 602"/>
              <a:gd name="T19" fmla="*/ 61735884 h 602"/>
              <a:gd name="T20" fmla="*/ 39678193 w 602"/>
              <a:gd name="T21" fmla="*/ 38764526 h 602"/>
              <a:gd name="T22" fmla="*/ 39678193 w 602"/>
              <a:gd name="T23" fmla="*/ 7308970 h 602"/>
              <a:gd name="T24" fmla="*/ 7439751 w 602"/>
              <a:gd name="T25" fmla="*/ 38764526 h 60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602" h="602">
                <a:moveTo>
                  <a:pt x="304" y="601"/>
                </a:moveTo>
                <a:lnTo>
                  <a:pt x="304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304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304" y="601"/>
                </a:cubicBezTo>
                <a:close/>
                <a:moveTo>
                  <a:pt x="57" y="297"/>
                </a:moveTo>
                <a:lnTo>
                  <a:pt x="57" y="297"/>
                </a:lnTo>
                <a:cubicBezTo>
                  <a:pt x="57" y="431"/>
                  <a:pt x="170" y="544"/>
                  <a:pt x="304" y="544"/>
                </a:cubicBezTo>
                <a:cubicBezTo>
                  <a:pt x="368" y="544"/>
                  <a:pt x="431" y="516"/>
                  <a:pt x="474" y="473"/>
                </a:cubicBezTo>
                <a:cubicBezTo>
                  <a:pt x="304" y="297"/>
                  <a:pt x="304" y="297"/>
                  <a:pt x="304" y="297"/>
                </a:cubicBezTo>
                <a:cubicBezTo>
                  <a:pt x="304" y="56"/>
                  <a:pt x="304" y="56"/>
                  <a:pt x="304" y="56"/>
                </a:cubicBezTo>
                <a:cubicBezTo>
                  <a:pt x="170" y="56"/>
                  <a:pt x="57" y="162"/>
                  <a:pt x="57" y="2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4294967295"/>
          </p:nvPr>
        </p:nvSpPr>
        <p:spPr>
          <a:xfrm>
            <a:off x="10228895" y="6520259"/>
            <a:ext cx="2743200" cy="365125"/>
          </a:xfrm>
          <a:prstGeom prst="rect">
            <a:avLst/>
          </a:prstGeom>
        </p:spPr>
        <p:txBody>
          <a:bodyPr/>
          <a:lstStyle/>
          <a:p>
            <a:fld id="{370D8578-DDD4-487D-A316-C8E65CC577E1}" type="slidenum">
              <a:rPr lang="zh-CN" altLang="en-US" smtClean="0"/>
              <a:t>3</a:t>
            </a:fld>
            <a:endParaRPr lang="zh-CN" altLang="en-US"/>
          </a:p>
        </p:txBody>
      </p:sp>
      <p:sp>
        <p:nvSpPr>
          <p:cNvPr id="13" name="Title 1"/>
          <p:cNvSpPr txBox="1"/>
          <p:nvPr/>
        </p:nvSpPr>
        <p:spPr>
          <a:xfrm>
            <a:off x="670753" y="579020"/>
            <a:ext cx="6510891" cy="7951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文件读写</a:t>
            </a:r>
            <a:endParaRPr lang="en-US" sz="2800" dirty="0">
              <a:solidFill>
                <a:srgbClr val="FFFFFF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</p:txBody>
      </p:sp>
      <p:sp>
        <p:nvSpPr>
          <p:cNvPr id="12" name="Rectangle 3"/>
          <p:cNvSpPr txBox="1"/>
          <p:nvPr/>
        </p:nvSpPr>
        <p:spPr>
          <a:xfrm>
            <a:off x="530696" y="1597818"/>
            <a:ext cx="851763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zh-CN" sz="2400" dirty="0" smtClean="0"/>
              <a:t>  </a:t>
            </a:r>
            <a:r>
              <a:rPr lang="zh-CN" altLang="en-US" sz="2200" dirty="0" smtClean="0"/>
              <a:t>使用</a:t>
            </a:r>
            <a:r>
              <a:rPr lang="en-US" altLang="zh-CN" sz="2200" dirty="0" err="1" smtClean="0"/>
              <a:t>read_table</a:t>
            </a:r>
            <a:r>
              <a:rPr lang="zh-CN" altLang="en-US" sz="2200" dirty="0" smtClean="0"/>
              <a:t>从文件、</a:t>
            </a:r>
            <a:r>
              <a:rPr lang="en-US" altLang="zh-CN" sz="2200" dirty="0" smtClean="0"/>
              <a:t>URL</a:t>
            </a:r>
            <a:r>
              <a:rPr lang="zh-CN" altLang="en-US" sz="2200" dirty="0" smtClean="0"/>
              <a:t>、文件型对象中加载带分隔符的数据。默认分隔符为制表符（“</a:t>
            </a:r>
            <a:r>
              <a:rPr lang="en-US" altLang="zh-CN" sz="2200" dirty="0" smtClean="0"/>
              <a:t>\t”</a:t>
            </a:r>
            <a:r>
              <a:rPr lang="zh-CN" altLang="en-US" sz="2200" dirty="0" smtClean="0"/>
              <a:t>）</a:t>
            </a:r>
          </a:p>
          <a:p>
            <a:pPr>
              <a:buFont typeface="Arial" panose="020B0604020202020204" pitchFamily="34" charset="0"/>
              <a:buNone/>
            </a:pPr>
            <a:endParaRPr lang="zh-CN" altLang="en-US" sz="2200" dirty="0" smtClean="0"/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767408" y="2565400"/>
            <a:ext cx="5905500" cy="29765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</a:rPr>
              <a:t>In[20]:</a:t>
            </a:r>
            <a:r>
              <a:rPr lang="en-US" altLang="zh-CN" dirty="0" err="1">
                <a:latin typeface="Arial" panose="020B0604020202020204" pitchFamily="34" charset="0"/>
              </a:rPr>
              <a:t>df</a:t>
            </a:r>
            <a:r>
              <a:rPr lang="en-US" altLang="zh-CN" dirty="0">
                <a:latin typeface="Arial" panose="020B0604020202020204" pitchFamily="34" charset="0"/>
              </a:rPr>
              <a:t> = </a:t>
            </a:r>
            <a:r>
              <a:rPr lang="en-US" altLang="zh-CN" dirty="0" err="1">
                <a:latin typeface="Arial" panose="020B0604020202020204" pitchFamily="34" charset="0"/>
              </a:rPr>
              <a:t>pd.read_table</a:t>
            </a:r>
            <a:r>
              <a:rPr lang="en-US" altLang="zh-CN" dirty="0">
                <a:latin typeface="Arial" panose="020B0604020202020204" pitchFamily="34" charset="0"/>
              </a:rPr>
              <a:t>('./iris.csv',</a:t>
            </a:r>
            <a:r>
              <a:rPr lang="en-US" altLang="zh-CN" dirty="0" err="1">
                <a:latin typeface="Arial" panose="020B0604020202020204" pitchFamily="34" charset="0"/>
              </a:rPr>
              <a:t>sep</a:t>
            </a:r>
            <a:r>
              <a:rPr lang="en-US" altLang="zh-CN" dirty="0">
                <a:latin typeface="Arial" panose="020B0604020202020204" pitchFamily="34" charset="0"/>
              </a:rPr>
              <a:t>=',')</a:t>
            </a:r>
          </a:p>
          <a:p>
            <a:r>
              <a:rPr lang="en-US" altLang="zh-CN" dirty="0" err="1">
                <a:latin typeface="Arial" panose="020B0604020202020204" pitchFamily="34" charset="0"/>
              </a:rPr>
              <a:t>df.head</a:t>
            </a:r>
            <a:r>
              <a:rPr lang="en-US" altLang="zh-CN" dirty="0">
                <a:latin typeface="Arial" panose="020B0604020202020204" pitchFamily="34" charset="0"/>
              </a:rPr>
              <a:t>()</a:t>
            </a:r>
          </a:p>
          <a:p>
            <a:r>
              <a:rPr lang="en-US" altLang="zh-CN" dirty="0">
                <a:latin typeface="Arial" panose="020B0604020202020204" pitchFamily="34" charset="0"/>
              </a:rPr>
              <a:t>Out[20]: </a:t>
            </a:r>
          </a:p>
          <a:p>
            <a:r>
              <a:rPr lang="en-US" altLang="zh-CN" dirty="0">
                <a:latin typeface="Arial" panose="020B0604020202020204" pitchFamily="34" charset="0"/>
              </a:rPr>
              <a:t>   </a:t>
            </a:r>
            <a:r>
              <a:rPr lang="en-US" altLang="zh-CN" dirty="0" err="1">
                <a:latin typeface="Arial" panose="020B0604020202020204" pitchFamily="34" charset="0"/>
              </a:rPr>
              <a:t>sepal_len</a:t>
            </a:r>
            <a:r>
              <a:rPr lang="en-US" altLang="zh-CN" dirty="0">
                <a:latin typeface="Arial" panose="020B0604020202020204" pitchFamily="34" charset="0"/>
              </a:rPr>
              <a:t>  </a:t>
            </a:r>
            <a:r>
              <a:rPr lang="en-US" altLang="zh-CN" dirty="0" err="1">
                <a:latin typeface="Arial" panose="020B0604020202020204" pitchFamily="34" charset="0"/>
              </a:rPr>
              <a:t>sepal_wh</a:t>
            </a:r>
            <a:r>
              <a:rPr lang="en-US" altLang="zh-CN" dirty="0">
                <a:latin typeface="Arial" panose="020B0604020202020204" pitchFamily="34" charset="0"/>
              </a:rPr>
              <a:t>  </a:t>
            </a:r>
            <a:r>
              <a:rPr lang="en-US" altLang="zh-CN" dirty="0" err="1">
                <a:latin typeface="Arial" panose="020B0604020202020204" pitchFamily="34" charset="0"/>
              </a:rPr>
              <a:t>petal_len</a:t>
            </a:r>
            <a:r>
              <a:rPr lang="en-US" altLang="zh-CN" dirty="0">
                <a:latin typeface="Arial" panose="020B0604020202020204" pitchFamily="34" charset="0"/>
              </a:rPr>
              <a:t>  </a:t>
            </a:r>
            <a:r>
              <a:rPr lang="en-US" altLang="zh-CN" dirty="0" err="1">
                <a:latin typeface="Arial" panose="020B0604020202020204" pitchFamily="34" charset="0"/>
              </a:rPr>
              <a:t>petal_wh</a:t>
            </a:r>
            <a:r>
              <a:rPr lang="en-US" altLang="zh-CN" dirty="0">
                <a:latin typeface="Arial" panose="020B0604020202020204" pitchFamily="34" charset="0"/>
              </a:rPr>
              <a:t>  target</a:t>
            </a:r>
          </a:p>
          <a:p>
            <a:r>
              <a:rPr lang="en-US" altLang="zh-CN" dirty="0">
                <a:latin typeface="Arial" panose="020B0604020202020204" pitchFamily="34" charset="0"/>
              </a:rPr>
              <a:t>0        5.1       3.5        1.4       0.2       0</a:t>
            </a:r>
          </a:p>
          <a:p>
            <a:r>
              <a:rPr lang="en-US" altLang="zh-CN" dirty="0">
                <a:latin typeface="Arial" panose="020B0604020202020204" pitchFamily="34" charset="0"/>
              </a:rPr>
              <a:t>1        4.9       3.0        1.4       0.2       0</a:t>
            </a:r>
          </a:p>
          <a:p>
            <a:r>
              <a:rPr lang="en-US" altLang="zh-CN" dirty="0">
                <a:latin typeface="Arial" panose="020B0604020202020204" pitchFamily="34" charset="0"/>
              </a:rPr>
              <a:t>2        4.7       3.2        1.3       0.2       0</a:t>
            </a:r>
          </a:p>
          <a:p>
            <a:r>
              <a:rPr lang="en-US" altLang="zh-CN" dirty="0">
                <a:latin typeface="Arial" panose="020B0604020202020204" pitchFamily="34" charset="0"/>
              </a:rPr>
              <a:t>3        4.6       3.1        1.5       0.2       0</a:t>
            </a:r>
          </a:p>
          <a:p>
            <a:r>
              <a:rPr lang="en-US" altLang="zh-CN" dirty="0">
                <a:latin typeface="Arial" panose="020B0604020202020204" pitchFamily="34" charset="0"/>
              </a:rPr>
              <a:t>4        5.0       3.6        1.4       0.2       0</a:t>
            </a:r>
            <a:endParaRPr lang="zh-CN" altLang="en-US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4"/>
          <p:cNvSpPr/>
          <p:nvPr/>
        </p:nvSpPr>
        <p:spPr>
          <a:xfrm>
            <a:off x="-1" y="674237"/>
            <a:ext cx="7464153" cy="602366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灯片编号占位符 25"/>
          <p:cNvSpPr txBox="1"/>
          <p:nvPr/>
        </p:nvSpPr>
        <p:spPr>
          <a:xfrm>
            <a:off x="10243712" y="635000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400" kern="120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dirty="0">
              <a:solidFill>
                <a:srgbClr val="3BBC5D"/>
              </a:solidFill>
            </a:endParaRPr>
          </a:p>
        </p:txBody>
      </p:sp>
      <p:sp>
        <p:nvSpPr>
          <p:cNvPr id="25" name="Freeform 81"/>
          <p:cNvSpPr>
            <a:spLocks noChangeArrowheads="1"/>
          </p:cNvSpPr>
          <p:nvPr/>
        </p:nvSpPr>
        <p:spPr bwMode="auto">
          <a:xfrm>
            <a:off x="191376" y="826314"/>
            <a:ext cx="288000" cy="288000"/>
          </a:xfrm>
          <a:custGeom>
            <a:avLst/>
            <a:gdLst>
              <a:gd name="T0" fmla="*/ 39678193 w 602"/>
              <a:gd name="T1" fmla="*/ 78442719 h 602"/>
              <a:gd name="T2" fmla="*/ 39678193 w 602"/>
              <a:gd name="T3" fmla="*/ 78442719 h 602"/>
              <a:gd name="T4" fmla="*/ 0 w 602"/>
              <a:gd name="T5" fmla="*/ 38764526 h 602"/>
              <a:gd name="T6" fmla="*/ 39678193 w 602"/>
              <a:gd name="T7" fmla="*/ 0 h 602"/>
              <a:gd name="T8" fmla="*/ 78442719 w 602"/>
              <a:gd name="T9" fmla="*/ 38764526 h 602"/>
              <a:gd name="T10" fmla="*/ 39678193 w 602"/>
              <a:gd name="T11" fmla="*/ 78442719 h 602"/>
              <a:gd name="T12" fmla="*/ 7439751 w 602"/>
              <a:gd name="T13" fmla="*/ 38764526 h 602"/>
              <a:gd name="T14" fmla="*/ 7439751 w 602"/>
              <a:gd name="T15" fmla="*/ 38764526 h 602"/>
              <a:gd name="T16" fmla="*/ 39678193 w 602"/>
              <a:gd name="T17" fmla="*/ 71002968 h 602"/>
              <a:gd name="T18" fmla="*/ 61866665 w 602"/>
              <a:gd name="T19" fmla="*/ 61735884 h 602"/>
              <a:gd name="T20" fmla="*/ 39678193 w 602"/>
              <a:gd name="T21" fmla="*/ 38764526 h 602"/>
              <a:gd name="T22" fmla="*/ 39678193 w 602"/>
              <a:gd name="T23" fmla="*/ 7308970 h 602"/>
              <a:gd name="T24" fmla="*/ 7439751 w 602"/>
              <a:gd name="T25" fmla="*/ 38764526 h 60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602" h="602">
                <a:moveTo>
                  <a:pt x="304" y="601"/>
                </a:moveTo>
                <a:lnTo>
                  <a:pt x="304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304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304" y="601"/>
                </a:cubicBezTo>
                <a:close/>
                <a:moveTo>
                  <a:pt x="57" y="297"/>
                </a:moveTo>
                <a:lnTo>
                  <a:pt x="57" y="297"/>
                </a:lnTo>
                <a:cubicBezTo>
                  <a:pt x="57" y="431"/>
                  <a:pt x="170" y="544"/>
                  <a:pt x="304" y="544"/>
                </a:cubicBezTo>
                <a:cubicBezTo>
                  <a:pt x="368" y="544"/>
                  <a:pt x="431" y="516"/>
                  <a:pt x="474" y="473"/>
                </a:cubicBezTo>
                <a:cubicBezTo>
                  <a:pt x="304" y="297"/>
                  <a:pt x="304" y="297"/>
                  <a:pt x="304" y="297"/>
                </a:cubicBezTo>
                <a:cubicBezTo>
                  <a:pt x="304" y="56"/>
                  <a:pt x="304" y="56"/>
                  <a:pt x="304" y="56"/>
                </a:cubicBezTo>
                <a:cubicBezTo>
                  <a:pt x="170" y="56"/>
                  <a:pt x="57" y="162"/>
                  <a:pt x="57" y="2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4294967295"/>
          </p:nvPr>
        </p:nvSpPr>
        <p:spPr>
          <a:xfrm>
            <a:off x="10228895" y="6520259"/>
            <a:ext cx="2743200" cy="365125"/>
          </a:xfrm>
          <a:prstGeom prst="rect">
            <a:avLst/>
          </a:prstGeom>
        </p:spPr>
        <p:txBody>
          <a:bodyPr/>
          <a:lstStyle/>
          <a:p>
            <a:fld id="{370D8578-DDD4-487D-A316-C8E65CC577E1}" type="slidenum">
              <a:rPr lang="zh-CN" altLang="en-US" smtClean="0"/>
              <a:t>4</a:t>
            </a:fld>
            <a:endParaRPr lang="zh-CN" altLang="en-US"/>
          </a:p>
        </p:txBody>
      </p:sp>
      <p:sp>
        <p:nvSpPr>
          <p:cNvPr id="13" name="Title 1"/>
          <p:cNvSpPr txBox="1"/>
          <p:nvPr/>
        </p:nvSpPr>
        <p:spPr>
          <a:xfrm>
            <a:off x="670753" y="579020"/>
            <a:ext cx="6510891" cy="7951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文件读写</a:t>
            </a:r>
            <a:endParaRPr lang="en-US" sz="2800" dirty="0">
              <a:solidFill>
                <a:srgbClr val="FFFFFF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</p:txBody>
      </p:sp>
      <p:sp>
        <p:nvSpPr>
          <p:cNvPr id="10" name="Rectangle 3"/>
          <p:cNvSpPr txBox="1"/>
          <p:nvPr/>
        </p:nvSpPr>
        <p:spPr>
          <a:xfrm>
            <a:off x="670752" y="1597818"/>
            <a:ext cx="10897855" cy="4758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altLang="zh-CN" sz="2200" dirty="0" err="1" smtClean="0"/>
              <a:t>read_csv</a:t>
            </a:r>
            <a:r>
              <a:rPr lang="en-US" altLang="zh-CN" sz="2200" dirty="0" smtClean="0"/>
              <a:t>/</a:t>
            </a:r>
            <a:r>
              <a:rPr lang="en-US" altLang="zh-CN" sz="2200" dirty="0" err="1" smtClean="0"/>
              <a:t>read_table</a:t>
            </a:r>
            <a:r>
              <a:rPr lang="zh-CN" altLang="en-US" sz="2200" dirty="0" smtClean="0"/>
              <a:t>常用参数介绍：</a:t>
            </a:r>
          </a:p>
          <a:p>
            <a:r>
              <a:rPr lang="zh-CN" altLang="en-US" sz="2200" dirty="0" smtClean="0"/>
              <a:t> </a:t>
            </a:r>
            <a:r>
              <a:rPr lang="en-US" altLang="zh-CN" sz="2200" dirty="0" smtClean="0"/>
              <a:t>path </a:t>
            </a:r>
            <a:r>
              <a:rPr lang="zh-CN" altLang="en-US" sz="2200" dirty="0" smtClean="0"/>
              <a:t>：表示文件系统位置、</a:t>
            </a:r>
            <a:r>
              <a:rPr lang="en-US" altLang="zh-CN" sz="2200" dirty="0" smtClean="0"/>
              <a:t>URL</a:t>
            </a:r>
            <a:r>
              <a:rPr lang="zh-CN" altLang="en-US" sz="2200" dirty="0" smtClean="0"/>
              <a:t>、文件型对象的字符串</a:t>
            </a:r>
          </a:p>
          <a:p>
            <a:r>
              <a:rPr lang="zh-CN" altLang="en-US" sz="2200" dirty="0" smtClean="0"/>
              <a:t> </a:t>
            </a:r>
            <a:r>
              <a:rPr lang="en-US" altLang="zh-CN" sz="2200" dirty="0" err="1" smtClean="0"/>
              <a:t>sep</a:t>
            </a:r>
            <a:r>
              <a:rPr lang="en-US" altLang="zh-CN" sz="2200" dirty="0" smtClean="0"/>
              <a:t>/delimiter</a:t>
            </a:r>
            <a:r>
              <a:rPr lang="zh-CN" altLang="en-US" sz="2200" dirty="0" smtClean="0"/>
              <a:t>：用于对行中个字段进行拆分的字符序列或正则表达式</a:t>
            </a:r>
          </a:p>
          <a:p>
            <a:r>
              <a:rPr lang="zh-CN" altLang="en-US" sz="2200" dirty="0" smtClean="0"/>
              <a:t> </a:t>
            </a:r>
            <a:r>
              <a:rPr lang="en-US" altLang="zh-CN" sz="2200" dirty="0" smtClean="0"/>
              <a:t>header</a:t>
            </a:r>
            <a:r>
              <a:rPr lang="zh-CN" altLang="en-US" sz="2200" dirty="0" smtClean="0"/>
              <a:t>：用做列名的行号。默认为</a:t>
            </a:r>
            <a:r>
              <a:rPr lang="en-US" altLang="zh-CN" sz="2200" dirty="0" smtClean="0"/>
              <a:t>0</a:t>
            </a:r>
            <a:r>
              <a:rPr lang="zh-CN" altLang="en-US" sz="2200" dirty="0" smtClean="0"/>
              <a:t>（第一行），若无</a:t>
            </a:r>
            <a:r>
              <a:rPr lang="en-US" altLang="zh-CN" sz="2200" dirty="0" smtClean="0"/>
              <a:t>header</a:t>
            </a:r>
            <a:r>
              <a:rPr lang="zh-CN" altLang="en-US" sz="2200" dirty="0" smtClean="0"/>
              <a:t>行，设为</a:t>
            </a:r>
            <a:r>
              <a:rPr lang="en-US" altLang="zh-CN" sz="2200" dirty="0" smtClean="0"/>
              <a:t>None</a:t>
            </a:r>
          </a:p>
          <a:p>
            <a:r>
              <a:rPr lang="zh-CN" altLang="en-US" sz="2200" dirty="0" smtClean="0"/>
              <a:t> </a:t>
            </a:r>
            <a:r>
              <a:rPr lang="en-US" altLang="zh-CN" sz="2200" dirty="0" smtClean="0"/>
              <a:t>names</a:t>
            </a:r>
            <a:r>
              <a:rPr lang="zh-CN" altLang="en-US" sz="2200" dirty="0" smtClean="0"/>
              <a:t>：用于结果的列名列表，结合</a:t>
            </a:r>
            <a:r>
              <a:rPr lang="en-US" altLang="zh-CN" sz="2200" dirty="0" smtClean="0"/>
              <a:t>header=None </a:t>
            </a:r>
          </a:p>
          <a:p>
            <a:r>
              <a:rPr lang="en-US" altLang="zh-CN" sz="2200" dirty="0" smtClean="0"/>
              <a:t> </a:t>
            </a:r>
            <a:r>
              <a:rPr lang="en-US" altLang="zh-CN" sz="2200" dirty="0" err="1" smtClean="0"/>
              <a:t>skiprows</a:t>
            </a:r>
            <a:r>
              <a:rPr lang="en-US" altLang="zh-CN" sz="2200" dirty="0" smtClean="0"/>
              <a:t>: </a:t>
            </a:r>
            <a:r>
              <a:rPr lang="zh-CN" altLang="en-US" sz="2200" dirty="0" smtClean="0"/>
              <a:t>需要忽略的行数  </a:t>
            </a:r>
          </a:p>
          <a:p>
            <a:r>
              <a:rPr lang="en-US" altLang="zh-CN" sz="2200" dirty="0" smtClean="0"/>
              <a:t> </a:t>
            </a:r>
            <a:r>
              <a:rPr lang="en-US" altLang="zh-CN" sz="2200" dirty="0" err="1" smtClean="0"/>
              <a:t>na_values</a:t>
            </a:r>
            <a:r>
              <a:rPr lang="zh-CN" altLang="en-US" sz="2200" dirty="0" smtClean="0"/>
              <a:t>：一组用于替换</a:t>
            </a:r>
            <a:r>
              <a:rPr lang="en-US" altLang="zh-CN" sz="2200" dirty="0" smtClean="0"/>
              <a:t>NA</a:t>
            </a:r>
            <a:r>
              <a:rPr lang="zh-CN" altLang="en-US" sz="2200" dirty="0" smtClean="0"/>
              <a:t>的值</a:t>
            </a:r>
          </a:p>
          <a:p>
            <a:r>
              <a:rPr lang="zh-CN" altLang="en-US" sz="2200" dirty="0" smtClean="0"/>
              <a:t> </a:t>
            </a:r>
            <a:r>
              <a:rPr lang="en-US" altLang="zh-CN" sz="2200" dirty="0" err="1" smtClean="0"/>
              <a:t>nrows</a:t>
            </a:r>
            <a:r>
              <a:rPr lang="zh-CN" altLang="en-US" sz="2200" dirty="0" smtClean="0"/>
              <a:t>：需要读取的行数（从文件开始处算起）</a:t>
            </a:r>
          </a:p>
          <a:p>
            <a:r>
              <a:rPr lang="zh-CN" altLang="en-US" sz="2200" dirty="0" smtClean="0"/>
              <a:t> </a:t>
            </a:r>
            <a:r>
              <a:rPr lang="en-US" altLang="zh-CN" sz="2200" dirty="0" smtClean="0"/>
              <a:t>verbose</a:t>
            </a:r>
            <a:r>
              <a:rPr lang="zh-CN" altLang="en-US" sz="2200" dirty="0" smtClean="0"/>
              <a:t>：打印各种解析器信息，比如“非数值列中缺失值的数量”</a:t>
            </a:r>
          </a:p>
          <a:p>
            <a:r>
              <a:rPr lang="zh-CN" altLang="en-US" sz="2200" dirty="0" smtClean="0"/>
              <a:t> </a:t>
            </a:r>
            <a:r>
              <a:rPr lang="en-US" altLang="zh-CN" sz="2200" dirty="0" smtClean="0"/>
              <a:t>encoding</a:t>
            </a:r>
            <a:r>
              <a:rPr lang="zh-CN" altLang="en-US" sz="2200" dirty="0" smtClean="0"/>
              <a:t>：用于</a:t>
            </a:r>
            <a:r>
              <a:rPr lang="en-US" altLang="zh-CN" sz="2200" dirty="0" err="1" smtClean="0"/>
              <a:t>unicode</a:t>
            </a:r>
            <a:r>
              <a:rPr lang="zh-CN" altLang="en-US" sz="2200" dirty="0" smtClean="0"/>
              <a:t>的文本格式编码。例如，“</a:t>
            </a:r>
            <a:r>
              <a:rPr lang="en-US" altLang="zh-CN" sz="2200" dirty="0" smtClean="0"/>
              <a:t>utf-8”</a:t>
            </a:r>
            <a:r>
              <a:rPr lang="zh-CN" altLang="en-US" sz="2200" dirty="0" smtClean="0"/>
              <a:t>表示用</a:t>
            </a:r>
            <a:r>
              <a:rPr lang="en-US" altLang="zh-CN" sz="2200" dirty="0" smtClean="0"/>
              <a:t>UTF-8 </a:t>
            </a:r>
            <a:r>
              <a:rPr lang="zh-CN" altLang="en-US" sz="2200" dirty="0" smtClean="0"/>
              <a:t>编码的文本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4"/>
          <p:cNvSpPr/>
          <p:nvPr/>
        </p:nvSpPr>
        <p:spPr>
          <a:xfrm>
            <a:off x="-1" y="674237"/>
            <a:ext cx="7464153" cy="602366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灯片编号占位符 25"/>
          <p:cNvSpPr txBox="1"/>
          <p:nvPr/>
        </p:nvSpPr>
        <p:spPr>
          <a:xfrm>
            <a:off x="10243712" y="635000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400" kern="120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dirty="0">
              <a:solidFill>
                <a:srgbClr val="3BBC5D"/>
              </a:solidFill>
            </a:endParaRPr>
          </a:p>
        </p:txBody>
      </p:sp>
      <p:sp>
        <p:nvSpPr>
          <p:cNvPr id="25" name="Freeform 81"/>
          <p:cNvSpPr>
            <a:spLocks noChangeArrowheads="1"/>
          </p:cNvSpPr>
          <p:nvPr/>
        </p:nvSpPr>
        <p:spPr bwMode="auto">
          <a:xfrm>
            <a:off x="191376" y="826314"/>
            <a:ext cx="288000" cy="288000"/>
          </a:xfrm>
          <a:custGeom>
            <a:avLst/>
            <a:gdLst>
              <a:gd name="T0" fmla="*/ 39678193 w 602"/>
              <a:gd name="T1" fmla="*/ 78442719 h 602"/>
              <a:gd name="T2" fmla="*/ 39678193 w 602"/>
              <a:gd name="T3" fmla="*/ 78442719 h 602"/>
              <a:gd name="T4" fmla="*/ 0 w 602"/>
              <a:gd name="T5" fmla="*/ 38764526 h 602"/>
              <a:gd name="T6" fmla="*/ 39678193 w 602"/>
              <a:gd name="T7" fmla="*/ 0 h 602"/>
              <a:gd name="T8" fmla="*/ 78442719 w 602"/>
              <a:gd name="T9" fmla="*/ 38764526 h 602"/>
              <a:gd name="T10" fmla="*/ 39678193 w 602"/>
              <a:gd name="T11" fmla="*/ 78442719 h 602"/>
              <a:gd name="T12" fmla="*/ 7439751 w 602"/>
              <a:gd name="T13" fmla="*/ 38764526 h 602"/>
              <a:gd name="T14" fmla="*/ 7439751 w 602"/>
              <a:gd name="T15" fmla="*/ 38764526 h 602"/>
              <a:gd name="T16" fmla="*/ 39678193 w 602"/>
              <a:gd name="T17" fmla="*/ 71002968 h 602"/>
              <a:gd name="T18" fmla="*/ 61866665 w 602"/>
              <a:gd name="T19" fmla="*/ 61735884 h 602"/>
              <a:gd name="T20" fmla="*/ 39678193 w 602"/>
              <a:gd name="T21" fmla="*/ 38764526 h 602"/>
              <a:gd name="T22" fmla="*/ 39678193 w 602"/>
              <a:gd name="T23" fmla="*/ 7308970 h 602"/>
              <a:gd name="T24" fmla="*/ 7439751 w 602"/>
              <a:gd name="T25" fmla="*/ 38764526 h 60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602" h="602">
                <a:moveTo>
                  <a:pt x="304" y="601"/>
                </a:moveTo>
                <a:lnTo>
                  <a:pt x="304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304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304" y="601"/>
                </a:cubicBezTo>
                <a:close/>
                <a:moveTo>
                  <a:pt x="57" y="297"/>
                </a:moveTo>
                <a:lnTo>
                  <a:pt x="57" y="297"/>
                </a:lnTo>
                <a:cubicBezTo>
                  <a:pt x="57" y="431"/>
                  <a:pt x="170" y="544"/>
                  <a:pt x="304" y="544"/>
                </a:cubicBezTo>
                <a:cubicBezTo>
                  <a:pt x="368" y="544"/>
                  <a:pt x="431" y="516"/>
                  <a:pt x="474" y="473"/>
                </a:cubicBezTo>
                <a:cubicBezTo>
                  <a:pt x="304" y="297"/>
                  <a:pt x="304" y="297"/>
                  <a:pt x="304" y="297"/>
                </a:cubicBezTo>
                <a:cubicBezTo>
                  <a:pt x="304" y="56"/>
                  <a:pt x="304" y="56"/>
                  <a:pt x="304" y="56"/>
                </a:cubicBezTo>
                <a:cubicBezTo>
                  <a:pt x="170" y="56"/>
                  <a:pt x="57" y="162"/>
                  <a:pt x="57" y="2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4294967295"/>
          </p:nvPr>
        </p:nvSpPr>
        <p:spPr>
          <a:xfrm>
            <a:off x="10228895" y="6520259"/>
            <a:ext cx="2743200" cy="365125"/>
          </a:xfrm>
          <a:prstGeom prst="rect">
            <a:avLst/>
          </a:prstGeom>
        </p:spPr>
        <p:txBody>
          <a:bodyPr/>
          <a:lstStyle/>
          <a:p>
            <a:fld id="{370D8578-DDD4-487D-A316-C8E65CC577E1}" type="slidenum">
              <a:rPr lang="zh-CN" altLang="en-US" smtClean="0"/>
              <a:t>5</a:t>
            </a:fld>
            <a:endParaRPr lang="zh-CN" altLang="en-US"/>
          </a:p>
        </p:txBody>
      </p:sp>
      <p:sp>
        <p:nvSpPr>
          <p:cNvPr id="13" name="Title 1"/>
          <p:cNvSpPr txBox="1"/>
          <p:nvPr/>
        </p:nvSpPr>
        <p:spPr>
          <a:xfrm>
            <a:off x="670753" y="579020"/>
            <a:ext cx="6510891" cy="7951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文件读写</a:t>
            </a:r>
            <a:endParaRPr lang="en-US" sz="2800" dirty="0">
              <a:solidFill>
                <a:srgbClr val="FFFFFF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</p:txBody>
      </p:sp>
      <p:sp>
        <p:nvSpPr>
          <p:cNvPr id="10" name="Rectangle 3"/>
          <p:cNvSpPr txBox="1"/>
          <p:nvPr/>
        </p:nvSpPr>
        <p:spPr>
          <a:xfrm>
            <a:off x="335376" y="1824041"/>
            <a:ext cx="922898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2200" dirty="0" smtClean="0"/>
              <a:t>    在处理不规则文件时，</a:t>
            </a:r>
            <a:r>
              <a:rPr lang="en-US" altLang="zh-CN" sz="2200" dirty="0" err="1" smtClean="0"/>
              <a:t>skiprows</a:t>
            </a:r>
            <a:r>
              <a:rPr lang="zh-CN" altLang="en-US" sz="2200" dirty="0" smtClean="0"/>
              <a:t>可以帮助跳过文件中的若干行。</a:t>
            </a: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690364" y="2420888"/>
            <a:ext cx="4608513" cy="25638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dirty="0" err="1"/>
              <a:t>df</a:t>
            </a:r>
            <a:r>
              <a:rPr lang="en-US" altLang="zh-CN" dirty="0"/>
              <a:t> = </a:t>
            </a:r>
            <a:r>
              <a:rPr lang="en-US" altLang="zh-CN" dirty="0" err="1"/>
              <a:t>pd.read_csv</a:t>
            </a:r>
            <a:r>
              <a:rPr lang="en-US" altLang="zh-CN" dirty="0"/>
              <a:t>('iris.csv',</a:t>
            </a:r>
            <a:r>
              <a:rPr lang="en-US" altLang="zh-CN" dirty="0" err="1"/>
              <a:t>skiprows</a:t>
            </a:r>
            <a:r>
              <a:rPr lang="en-US" altLang="zh-CN" dirty="0"/>
              <a:t>=[0,2,3])</a:t>
            </a:r>
          </a:p>
          <a:p>
            <a:r>
              <a:rPr lang="en-US" altLang="zh-CN" dirty="0" err="1"/>
              <a:t>df.head</a:t>
            </a:r>
            <a:r>
              <a:rPr lang="en-US" altLang="zh-CN" dirty="0"/>
              <a:t>()</a:t>
            </a:r>
          </a:p>
          <a:p>
            <a:r>
              <a:rPr lang="en-US" altLang="zh-CN" dirty="0"/>
              <a:t>Out[57]: </a:t>
            </a:r>
          </a:p>
          <a:p>
            <a:r>
              <a:rPr lang="en-US" altLang="zh-CN" dirty="0"/>
              <a:t>   5.1  3.5  1.4  0.2  0</a:t>
            </a:r>
          </a:p>
          <a:p>
            <a:r>
              <a:rPr lang="en-US" altLang="zh-CN" dirty="0"/>
              <a:t>0  4.6  3.1  1.5  0.2  0</a:t>
            </a:r>
          </a:p>
          <a:p>
            <a:r>
              <a:rPr lang="en-US" altLang="zh-CN" dirty="0"/>
              <a:t>1  5.0  3.6  1.4  0.2  0</a:t>
            </a:r>
          </a:p>
          <a:p>
            <a:r>
              <a:rPr lang="en-US" altLang="zh-CN" dirty="0"/>
              <a:t>2  5.4  3.9  1.7  0.4  0</a:t>
            </a:r>
          </a:p>
          <a:p>
            <a:r>
              <a:rPr lang="en-US" altLang="zh-CN" dirty="0"/>
              <a:t>3  4.6  3.4  1.4  0.3  0</a:t>
            </a:r>
          </a:p>
          <a:p>
            <a:r>
              <a:rPr lang="en-US" altLang="zh-CN" dirty="0"/>
              <a:t>4  5.0  3.4  1.5  0.2  0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4"/>
          <p:cNvSpPr/>
          <p:nvPr/>
        </p:nvSpPr>
        <p:spPr>
          <a:xfrm>
            <a:off x="-1" y="674237"/>
            <a:ext cx="7464153" cy="602366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灯片编号占位符 25"/>
          <p:cNvSpPr txBox="1"/>
          <p:nvPr/>
        </p:nvSpPr>
        <p:spPr>
          <a:xfrm>
            <a:off x="10243712" y="635000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400" kern="120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dirty="0">
              <a:solidFill>
                <a:srgbClr val="3BBC5D"/>
              </a:solidFill>
            </a:endParaRPr>
          </a:p>
        </p:txBody>
      </p:sp>
      <p:sp>
        <p:nvSpPr>
          <p:cNvPr id="25" name="Freeform 81"/>
          <p:cNvSpPr>
            <a:spLocks noChangeArrowheads="1"/>
          </p:cNvSpPr>
          <p:nvPr/>
        </p:nvSpPr>
        <p:spPr bwMode="auto">
          <a:xfrm>
            <a:off x="191376" y="826314"/>
            <a:ext cx="288000" cy="288000"/>
          </a:xfrm>
          <a:custGeom>
            <a:avLst/>
            <a:gdLst>
              <a:gd name="T0" fmla="*/ 39678193 w 602"/>
              <a:gd name="T1" fmla="*/ 78442719 h 602"/>
              <a:gd name="T2" fmla="*/ 39678193 w 602"/>
              <a:gd name="T3" fmla="*/ 78442719 h 602"/>
              <a:gd name="T4" fmla="*/ 0 w 602"/>
              <a:gd name="T5" fmla="*/ 38764526 h 602"/>
              <a:gd name="T6" fmla="*/ 39678193 w 602"/>
              <a:gd name="T7" fmla="*/ 0 h 602"/>
              <a:gd name="T8" fmla="*/ 78442719 w 602"/>
              <a:gd name="T9" fmla="*/ 38764526 h 602"/>
              <a:gd name="T10" fmla="*/ 39678193 w 602"/>
              <a:gd name="T11" fmla="*/ 78442719 h 602"/>
              <a:gd name="T12" fmla="*/ 7439751 w 602"/>
              <a:gd name="T13" fmla="*/ 38764526 h 602"/>
              <a:gd name="T14" fmla="*/ 7439751 w 602"/>
              <a:gd name="T15" fmla="*/ 38764526 h 602"/>
              <a:gd name="T16" fmla="*/ 39678193 w 602"/>
              <a:gd name="T17" fmla="*/ 71002968 h 602"/>
              <a:gd name="T18" fmla="*/ 61866665 w 602"/>
              <a:gd name="T19" fmla="*/ 61735884 h 602"/>
              <a:gd name="T20" fmla="*/ 39678193 w 602"/>
              <a:gd name="T21" fmla="*/ 38764526 h 602"/>
              <a:gd name="T22" fmla="*/ 39678193 w 602"/>
              <a:gd name="T23" fmla="*/ 7308970 h 602"/>
              <a:gd name="T24" fmla="*/ 7439751 w 602"/>
              <a:gd name="T25" fmla="*/ 38764526 h 60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602" h="602">
                <a:moveTo>
                  <a:pt x="304" y="601"/>
                </a:moveTo>
                <a:lnTo>
                  <a:pt x="304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304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304" y="601"/>
                </a:cubicBezTo>
                <a:close/>
                <a:moveTo>
                  <a:pt x="57" y="297"/>
                </a:moveTo>
                <a:lnTo>
                  <a:pt x="57" y="297"/>
                </a:lnTo>
                <a:cubicBezTo>
                  <a:pt x="57" y="431"/>
                  <a:pt x="170" y="544"/>
                  <a:pt x="304" y="544"/>
                </a:cubicBezTo>
                <a:cubicBezTo>
                  <a:pt x="368" y="544"/>
                  <a:pt x="431" y="516"/>
                  <a:pt x="474" y="473"/>
                </a:cubicBezTo>
                <a:cubicBezTo>
                  <a:pt x="304" y="297"/>
                  <a:pt x="304" y="297"/>
                  <a:pt x="304" y="297"/>
                </a:cubicBezTo>
                <a:cubicBezTo>
                  <a:pt x="304" y="56"/>
                  <a:pt x="304" y="56"/>
                  <a:pt x="304" y="56"/>
                </a:cubicBezTo>
                <a:cubicBezTo>
                  <a:pt x="170" y="56"/>
                  <a:pt x="57" y="162"/>
                  <a:pt x="57" y="2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4294967295"/>
          </p:nvPr>
        </p:nvSpPr>
        <p:spPr>
          <a:xfrm>
            <a:off x="10228895" y="6520259"/>
            <a:ext cx="2743200" cy="365125"/>
          </a:xfrm>
          <a:prstGeom prst="rect">
            <a:avLst/>
          </a:prstGeom>
        </p:spPr>
        <p:txBody>
          <a:bodyPr/>
          <a:lstStyle/>
          <a:p>
            <a:fld id="{370D8578-DDD4-487D-A316-C8E65CC577E1}" type="slidenum">
              <a:rPr lang="zh-CN" altLang="en-US" smtClean="0"/>
              <a:t>6</a:t>
            </a:fld>
            <a:endParaRPr lang="zh-CN" altLang="en-US"/>
          </a:p>
        </p:txBody>
      </p:sp>
      <p:sp>
        <p:nvSpPr>
          <p:cNvPr id="13" name="Title 1"/>
          <p:cNvSpPr txBox="1"/>
          <p:nvPr/>
        </p:nvSpPr>
        <p:spPr>
          <a:xfrm>
            <a:off x="670753" y="579020"/>
            <a:ext cx="6510891" cy="7951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文件读写</a:t>
            </a:r>
            <a:endParaRPr lang="en-US" sz="2800" dirty="0">
              <a:solidFill>
                <a:srgbClr val="FFFFFF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</p:txBody>
      </p:sp>
      <p:sp>
        <p:nvSpPr>
          <p:cNvPr id="10" name="Rectangle 3"/>
          <p:cNvSpPr txBox="1"/>
          <p:nvPr/>
        </p:nvSpPr>
        <p:spPr>
          <a:xfrm>
            <a:off x="156336" y="1597818"/>
            <a:ext cx="925203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2400" dirty="0" smtClean="0"/>
              <a:t>     </a:t>
            </a:r>
            <a:r>
              <a:rPr lang="zh-CN" altLang="en-US" sz="2200" dirty="0" smtClean="0"/>
              <a:t>可以在读取文件时处理数据中的缺失值，要用到参数</a:t>
            </a:r>
            <a:r>
              <a:rPr lang="en-US" altLang="zh-CN" sz="2200" dirty="0" err="1" smtClean="0"/>
              <a:t>na_values</a:t>
            </a:r>
            <a:r>
              <a:rPr lang="zh-CN" altLang="en-US" sz="2200" dirty="0" smtClean="0"/>
              <a:t>。</a:t>
            </a: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670753" y="2276872"/>
            <a:ext cx="7416800" cy="25638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/>
              <a:t>tips = </a:t>
            </a:r>
            <a:r>
              <a:rPr lang="en-US" altLang="zh-CN" dirty="0" err="1"/>
              <a:t>pd.read_csv</a:t>
            </a:r>
            <a:r>
              <a:rPr lang="en-US" altLang="zh-CN" dirty="0"/>
              <a:t>('</a:t>
            </a:r>
            <a:r>
              <a:rPr lang="en-US" altLang="zh-CN" dirty="0" err="1"/>
              <a:t>tips.csv</a:t>
            </a:r>
            <a:r>
              <a:rPr lang="en-US" altLang="zh-CN" dirty="0"/>
              <a:t>')</a:t>
            </a:r>
          </a:p>
          <a:p>
            <a:r>
              <a:rPr lang="en-US" altLang="zh-CN" dirty="0" err="1"/>
              <a:t>tips.head</a:t>
            </a:r>
            <a:r>
              <a:rPr lang="en-US" altLang="zh-CN" dirty="0"/>
              <a:t>()</a:t>
            </a:r>
          </a:p>
          <a:p>
            <a:r>
              <a:rPr lang="en-US" altLang="zh-CN" dirty="0"/>
              <a:t>Out[70]: </a:t>
            </a:r>
          </a:p>
          <a:p>
            <a:r>
              <a:rPr lang="en-US" altLang="zh-CN" dirty="0"/>
              <a:t>   Unnamed: 0  </a:t>
            </a:r>
            <a:r>
              <a:rPr lang="en-US" altLang="zh-CN" dirty="0" err="1"/>
              <a:t>total_bill</a:t>
            </a:r>
            <a:r>
              <a:rPr lang="en-US" altLang="zh-CN" dirty="0"/>
              <a:t>   tip     sex smoker  day    time  size</a:t>
            </a:r>
          </a:p>
          <a:p>
            <a:r>
              <a:rPr lang="en-US" altLang="zh-CN" dirty="0"/>
              <a:t>0           0       16.99  1.01  Female     No  Sun  Dinner     2</a:t>
            </a:r>
          </a:p>
          <a:p>
            <a:r>
              <a:rPr lang="en-US" altLang="zh-CN" dirty="0"/>
              <a:t>1           1       10.34  1.66    Male     No  Sun  Dinner     3</a:t>
            </a:r>
          </a:p>
          <a:p>
            <a:r>
              <a:rPr lang="en-US" altLang="zh-CN" dirty="0"/>
              <a:t>2           2       21.01  3.50    Male     No  Sun  Dinner     3</a:t>
            </a:r>
          </a:p>
          <a:p>
            <a:r>
              <a:rPr lang="en-US" altLang="zh-CN" dirty="0"/>
              <a:t>3           3       23.68  3.31    Male     No  Sun  Dinner     2</a:t>
            </a:r>
          </a:p>
          <a:p>
            <a:r>
              <a:rPr lang="en-US" altLang="zh-CN" dirty="0"/>
              <a:t>4           4       24.59  3.61  Female     No  Sun  Dinner     4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4"/>
          <p:cNvSpPr/>
          <p:nvPr/>
        </p:nvSpPr>
        <p:spPr>
          <a:xfrm>
            <a:off x="-1" y="674237"/>
            <a:ext cx="7464153" cy="602366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灯片编号占位符 25"/>
          <p:cNvSpPr txBox="1"/>
          <p:nvPr/>
        </p:nvSpPr>
        <p:spPr>
          <a:xfrm>
            <a:off x="10243712" y="635000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400" kern="120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dirty="0">
              <a:solidFill>
                <a:srgbClr val="3BBC5D"/>
              </a:solidFill>
            </a:endParaRPr>
          </a:p>
        </p:txBody>
      </p:sp>
      <p:sp>
        <p:nvSpPr>
          <p:cNvPr id="25" name="Freeform 81"/>
          <p:cNvSpPr>
            <a:spLocks noChangeArrowheads="1"/>
          </p:cNvSpPr>
          <p:nvPr/>
        </p:nvSpPr>
        <p:spPr bwMode="auto">
          <a:xfrm>
            <a:off x="191376" y="826314"/>
            <a:ext cx="288000" cy="288000"/>
          </a:xfrm>
          <a:custGeom>
            <a:avLst/>
            <a:gdLst>
              <a:gd name="T0" fmla="*/ 39678193 w 602"/>
              <a:gd name="T1" fmla="*/ 78442719 h 602"/>
              <a:gd name="T2" fmla="*/ 39678193 w 602"/>
              <a:gd name="T3" fmla="*/ 78442719 h 602"/>
              <a:gd name="T4" fmla="*/ 0 w 602"/>
              <a:gd name="T5" fmla="*/ 38764526 h 602"/>
              <a:gd name="T6" fmla="*/ 39678193 w 602"/>
              <a:gd name="T7" fmla="*/ 0 h 602"/>
              <a:gd name="T8" fmla="*/ 78442719 w 602"/>
              <a:gd name="T9" fmla="*/ 38764526 h 602"/>
              <a:gd name="T10" fmla="*/ 39678193 w 602"/>
              <a:gd name="T11" fmla="*/ 78442719 h 602"/>
              <a:gd name="T12" fmla="*/ 7439751 w 602"/>
              <a:gd name="T13" fmla="*/ 38764526 h 602"/>
              <a:gd name="T14" fmla="*/ 7439751 w 602"/>
              <a:gd name="T15" fmla="*/ 38764526 h 602"/>
              <a:gd name="T16" fmla="*/ 39678193 w 602"/>
              <a:gd name="T17" fmla="*/ 71002968 h 602"/>
              <a:gd name="T18" fmla="*/ 61866665 w 602"/>
              <a:gd name="T19" fmla="*/ 61735884 h 602"/>
              <a:gd name="T20" fmla="*/ 39678193 w 602"/>
              <a:gd name="T21" fmla="*/ 38764526 h 602"/>
              <a:gd name="T22" fmla="*/ 39678193 w 602"/>
              <a:gd name="T23" fmla="*/ 7308970 h 602"/>
              <a:gd name="T24" fmla="*/ 7439751 w 602"/>
              <a:gd name="T25" fmla="*/ 38764526 h 60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602" h="602">
                <a:moveTo>
                  <a:pt x="304" y="601"/>
                </a:moveTo>
                <a:lnTo>
                  <a:pt x="304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304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304" y="601"/>
                </a:cubicBezTo>
                <a:close/>
                <a:moveTo>
                  <a:pt x="57" y="297"/>
                </a:moveTo>
                <a:lnTo>
                  <a:pt x="57" y="297"/>
                </a:lnTo>
                <a:cubicBezTo>
                  <a:pt x="57" y="431"/>
                  <a:pt x="170" y="544"/>
                  <a:pt x="304" y="544"/>
                </a:cubicBezTo>
                <a:cubicBezTo>
                  <a:pt x="368" y="544"/>
                  <a:pt x="431" y="516"/>
                  <a:pt x="474" y="473"/>
                </a:cubicBezTo>
                <a:cubicBezTo>
                  <a:pt x="304" y="297"/>
                  <a:pt x="304" y="297"/>
                  <a:pt x="304" y="297"/>
                </a:cubicBezTo>
                <a:cubicBezTo>
                  <a:pt x="304" y="56"/>
                  <a:pt x="304" y="56"/>
                  <a:pt x="304" y="56"/>
                </a:cubicBezTo>
                <a:cubicBezTo>
                  <a:pt x="170" y="56"/>
                  <a:pt x="57" y="162"/>
                  <a:pt x="57" y="2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4294967295"/>
          </p:nvPr>
        </p:nvSpPr>
        <p:spPr>
          <a:xfrm>
            <a:off x="10228895" y="6520259"/>
            <a:ext cx="2743200" cy="365125"/>
          </a:xfrm>
          <a:prstGeom prst="rect">
            <a:avLst/>
          </a:prstGeom>
        </p:spPr>
        <p:txBody>
          <a:bodyPr/>
          <a:lstStyle/>
          <a:p>
            <a:fld id="{370D8578-DDD4-487D-A316-C8E65CC577E1}" type="slidenum">
              <a:rPr lang="zh-CN" altLang="en-US" smtClean="0"/>
              <a:t>7</a:t>
            </a:fld>
            <a:endParaRPr lang="zh-CN" altLang="en-US"/>
          </a:p>
        </p:txBody>
      </p:sp>
      <p:sp>
        <p:nvSpPr>
          <p:cNvPr id="13" name="Title 1"/>
          <p:cNvSpPr txBox="1"/>
          <p:nvPr/>
        </p:nvSpPr>
        <p:spPr>
          <a:xfrm>
            <a:off x="670753" y="579020"/>
            <a:ext cx="6510891" cy="7951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文件读写</a:t>
            </a:r>
            <a:endParaRPr lang="en-US" sz="2800" dirty="0">
              <a:solidFill>
                <a:srgbClr val="FFFFFF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</p:txBody>
      </p:sp>
      <p:sp>
        <p:nvSpPr>
          <p:cNvPr id="10" name="Rectangle 3"/>
          <p:cNvSpPr txBox="1"/>
          <p:nvPr/>
        </p:nvSpPr>
        <p:spPr>
          <a:xfrm>
            <a:off x="335376" y="1597818"/>
            <a:ext cx="11532666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mtClean="0"/>
              <a:t>    </a:t>
            </a:r>
            <a:r>
              <a:rPr lang="en-US" altLang="zh-CN" sz="2400" smtClean="0"/>
              <a:t>na_values</a:t>
            </a:r>
            <a:r>
              <a:rPr lang="zh-CN" altLang="en-US" sz="2400" smtClean="0"/>
              <a:t>可以接受一组表示缺失值的字符串，用字典将列的特定值指定为</a:t>
            </a:r>
            <a:r>
              <a:rPr lang="en-US" altLang="zh-CN" sz="2400" smtClean="0"/>
              <a:t>NaN</a:t>
            </a:r>
            <a:r>
              <a:rPr lang="zh-CN" altLang="en-US" sz="2400" smtClean="0"/>
              <a:t>。</a:t>
            </a:r>
            <a:r>
              <a:rPr lang="zh-CN" altLang="en-US" smtClean="0"/>
              <a:t>    </a:t>
            </a:r>
            <a:endParaRPr lang="zh-CN" altLang="en-US" dirty="0" smtClean="0"/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767408" y="2351280"/>
            <a:ext cx="6985000" cy="28384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>
                <a:latin typeface="Arial" panose="020B0604020202020204" pitchFamily="34" charset="0"/>
              </a:rPr>
              <a:t>map_id</a:t>
            </a:r>
            <a:r>
              <a:rPr lang="en-US" altLang="zh-CN" dirty="0">
                <a:latin typeface="Arial" panose="020B0604020202020204" pitchFamily="34" charset="0"/>
              </a:rPr>
              <a:t> = {'sex':['Female'],'size':[3]}</a:t>
            </a:r>
          </a:p>
          <a:p>
            <a:r>
              <a:rPr lang="en-US" altLang="zh-CN" dirty="0">
                <a:latin typeface="Arial" panose="020B0604020202020204" pitchFamily="34" charset="0"/>
              </a:rPr>
              <a:t>tips = </a:t>
            </a:r>
            <a:r>
              <a:rPr lang="en-US" altLang="zh-CN" dirty="0" err="1">
                <a:latin typeface="Arial" panose="020B0604020202020204" pitchFamily="34" charset="0"/>
              </a:rPr>
              <a:t>pd.read_csv</a:t>
            </a:r>
            <a:r>
              <a:rPr lang="en-US" altLang="zh-CN" dirty="0">
                <a:latin typeface="Arial" panose="020B0604020202020204" pitchFamily="34" charset="0"/>
              </a:rPr>
              <a:t>('tips.csv',</a:t>
            </a:r>
            <a:r>
              <a:rPr lang="en-US" altLang="zh-CN" dirty="0" err="1">
                <a:latin typeface="Arial" panose="020B0604020202020204" pitchFamily="34" charset="0"/>
              </a:rPr>
              <a:t>na_values</a:t>
            </a:r>
            <a:r>
              <a:rPr lang="en-US" altLang="zh-CN" dirty="0">
                <a:latin typeface="Arial" panose="020B0604020202020204" pitchFamily="34" charset="0"/>
              </a:rPr>
              <a:t>=</a:t>
            </a:r>
            <a:r>
              <a:rPr lang="en-US" altLang="zh-CN" dirty="0" err="1">
                <a:latin typeface="Arial" panose="020B0604020202020204" pitchFamily="34" charset="0"/>
              </a:rPr>
              <a:t>map_id</a:t>
            </a:r>
            <a:r>
              <a:rPr lang="en-US" altLang="zh-CN" dirty="0">
                <a:latin typeface="Arial" panose="020B0604020202020204" pitchFamily="34" charset="0"/>
              </a:rPr>
              <a:t>)</a:t>
            </a:r>
          </a:p>
          <a:p>
            <a:r>
              <a:rPr lang="en-US" altLang="zh-CN" dirty="0" err="1">
                <a:latin typeface="Arial" panose="020B0604020202020204" pitchFamily="34" charset="0"/>
              </a:rPr>
              <a:t>tips.head</a:t>
            </a:r>
            <a:r>
              <a:rPr lang="en-US" altLang="zh-CN" dirty="0">
                <a:latin typeface="Arial" panose="020B0604020202020204" pitchFamily="34" charset="0"/>
              </a:rPr>
              <a:t>()</a:t>
            </a:r>
          </a:p>
          <a:p>
            <a:r>
              <a:rPr lang="en-US" altLang="zh-CN" dirty="0">
                <a:latin typeface="Arial" panose="020B0604020202020204" pitchFamily="34" charset="0"/>
              </a:rPr>
              <a:t>Out[71]: </a:t>
            </a:r>
          </a:p>
          <a:p>
            <a:r>
              <a:rPr lang="en-US" altLang="zh-CN" dirty="0">
                <a:latin typeface="Arial" panose="020B0604020202020204" pitchFamily="34" charset="0"/>
              </a:rPr>
              <a:t>   Unnamed: 0  </a:t>
            </a:r>
            <a:r>
              <a:rPr lang="en-US" altLang="zh-CN" dirty="0" err="1">
                <a:latin typeface="Arial" panose="020B0604020202020204" pitchFamily="34" charset="0"/>
              </a:rPr>
              <a:t>total_bill</a:t>
            </a:r>
            <a:r>
              <a:rPr lang="en-US" altLang="zh-CN" dirty="0">
                <a:latin typeface="Arial" panose="020B0604020202020204" pitchFamily="34" charset="0"/>
              </a:rPr>
              <a:t>   tip   sex smoker  day    time  size</a:t>
            </a:r>
          </a:p>
          <a:p>
            <a:r>
              <a:rPr lang="en-US" altLang="zh-CN" dirty="0">
                <a:latin typeface="Arial" panose="020B0604020202020204" pitchFamily="34" charset="0"/>
              </a:rPr>
              <a:t>0           0       16.99  1.01   </a:t>
            </a:r>
            <a:r>
              <a:rPr lang="en-US" altLang="zh-CN" dirty="0" err="1">
                <a:latin typeface="Arial" panose="020B0604020202020204" pitchFamily="34" charset="0"/>
              </a:rPr>
              <a:t>NaN</a:t>
            </a:r>
            <a:r>
              <a:rPr lang="en-US" altLang="zh-CN" dirty="0">
                <a:latin typeface="Arial" panose="020B0604020202020204" pitchFamily="34" charset="0"/>
              </a:rPr>
              <a:t>     No  Sun  Dinner     2</a:t>
            </a:r>
          </a:p>
          <a:p>
            <a:r>
              <a:rPr lang="en-US" altLang="zh-CN" dirty="0">
                <a:latin typeface="Arial" panose="020B0604020202020204" pitchFamily="34" charset="0"/>
              </a:rPr>
              <a:t>1           1       10.34  1.66  Male     No  Sun  Dinner   </a:t>
            </a:r>
            <a:r>
              <a:rPr lang="en-US" altLang="zh-CN" dirty="0" err="1">
                <a:latin typeface="Arial" panose="020B0604020202020204" pitchFamily="34" charset="0"/>
              </a:rPr>
              <a:t>NaN</a:t>
            </a:r>
            <a:endParaRPr lang="en-US" altLang="zh-CN" dirty="0">
              <a:latin typeface="Arial" panose="020B0604020202020204" pitchFamily="34" charset="0"/>
            </a:endParaRPr>
          </a:p>
          <a:p>
            <a:r>
              <a:rPr lang="en-US" altLang="zh-CN" dirty="0">
                <a:latin typeface="Arial" panose="020B0604020202020204" pitchFamily="34" charset="0"/>
              </a:rPr>
              <a:t>2           2       21.01  3.50  Male     No  Sun  Dinner   </a:t>
            </a:r>
            <a:r>
              <a:rPr lang="en-US" altLang="zh-CN" dirty="0" err="1">
                <a:latin typeface="Arial" panose="020B0604020202020204" pitchFamily="34" charset="0"/>
              </a:rPr>
              <a:t>NaN</a:t>
            </a:r>
            <a:endParaRPr lang="en-US" altLang="zh-CN" dirty="0">
              <a:latin typeface="Arial" panose="020B0604020202020204" pitchFamily="34" charset="0"/>
            </a:endParaRPr>
          </a:p>
          <a:p>
            <a:r>
              <a:rPr lang="en-US" altLang="zh-CN" dirty="0">
                <a:latin typeface="Arial" panose="020B0604020202020204" pitchFamily="34" charset="0"/>
              </a:rPr>
              <a:t>3           3       23.68  3.31  Male     No  Sun  Dinner     2</a:t>
            </a:r>
          </a:p>
          <a:p>
            <a:r>
              <a:rPr lang="en-US" altLang="zh-CN" dirty="0">
                <a:latin typeface="Arial" panose="020B0604020202020204" pitchFamily="34" charset="0"/>
              </a:rPr>
              <a:t>4           4       24.59  3.61   </a:t>
            </a:r>
            <a:r>
              <a:rPr lang="en-US" altLang="zh-CN" dirty="0" err="1">
                <a:latin typeface="Arial" panose="020B0604020202020204" pitchFamily="34" charset="0"/>
              </a:rPr>
              <a:t>NaN</a:t>
            </a:r>
            <a:r>
              <a:rPr lang="en-US" altLang="zh-CN" dirty="0">
                <a:latin typeface="Arial" panose="020B0604020202020204" pitchFamily="34" charset="0"/>
              </a:rPr>
              <a:t>     No  Sun  Dinner     4</a:t>
            </a:r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4"/>
          <p:cNvSpPr/>
          <p:nvPr/>
        </p:nvSpPr>
        <p:spPr>
          <a:xfrm>
            <a:off x="-1" y="674237"/>
            <a:ext cx="7464153" cy="602366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灯片编号占位符 25"/>
          <p:cNvSpPr txBox="1"/>
          <p:nvPr/>
        </p:nvSpPr>
        <p:spPr>
          <a:xfrm>
            <a:off x="10243712" y="635000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400" kern="120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dirty="0">
              <a:solidFill>
                <a:srgbClr val="3BBC5D"/>
              </a:solidFill>
            </a:endParaRPr>
          </a:p>
        </p:txBody>
      </p:sp>
      <p:sp>
        <p:nvSpPr>
          <p:cNvPr id="25" name="Freeform 81"/>
          <p:cNvSpPr>
            <a:spLocks noChangeArrowheads="1"/>
          </p:cNvSpPr>
          <p:nvPr/>
        </p:nvSpPr>
        <p:spPr bwMode="auto">
          <a:xfrm>
            <a:off x="191376" y="826314"/>
            <a:ext cx="288000" cy="288000"/>
          </a:xfrm>
          <a:custGeom>
            <a:avLst/>
            <a:gdLst>
              <a:gd name="T0" fmla="*/ 39678193 w 602"/>
              <a:gd name="T1" fmla="*/ 78442719 h 602"/>
              <a:gd name="T2" fmla="*/ 39678193 w 602"/>
              <a:gd name="T3" fmla="*/ 78442719 h 602"/>
              <a:gd name="T4" fmla="*/ 0 w 602"/>
              <a:gd name="T5" fmla="*/ 38764526 h 602"/>
              <a:gd name="T6" fmla="*/ 39678193 w 602"/>
              <a:gd name="T7" fmla="*/ 0 h 602"/>
              <a:gd name="T8" fmla="*/ 78442719 w 602"/>
              <a:gd name="T9" fmla="*/ 38764526 h 602"/>
              <a:gd name="T10" fmla="*/ 39678193 w 602"/>
              <a:gd name="T11" fmla="*/ 78442719 h 602"/>
              <a:gd name="T12" fmla="*/ 7439751 w 602"/>
              <a:gd name="T13" fmla="*/ 38764526 h 602"/>
              <a:gd name="T14" fmla="*/ 7439751 w 602"/>
              <a:gd name="T15" fmla="*/ 38764526 h 602"/>
              <a:gd name="T16" fmla="*/ 39678193 w 602"/>
              <a:gd name="T17" fmla="*/ 71002968 h 602"/>
              <a:gd name="T18" fmla="*/ 61866665 w 602"/>
              <a:gd name="T19" fmla="*/ 61735884 h 602"/>
              <a:gd name="T20" fmla="*/ 39678193 w 602"/>
              <a:gd name="T21" fmla="*/ 38764526 h 602"/>
              <a:gd name="T22" fmla="*/ 39678193 w 602"/>
              <a:gd name="T23" fmla="*/ 7308970 h 602"/>
              <a:gd name="T24" fmla="*/ 7439751 w 602"/>
              <a:gd name="T25" fmla="*/ 38764526 h 60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602" h="602">
                <a:moveTo>
                  <a:pt x="304" y="601"/>
                </a:moveTo>
                <a:lnTo>
                  <a:pt x="304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304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304" y="601"/>
                </a:cubicBezTo>
                <a:close/>
                <a:moveTo>
                  <a:pt x="57" y="297"/>
                </a:moveTo>
                <a:lnTo>
                  <a:pt x="57" y="297"/>
                </a:lnTo>
                <a:cubicBezTo>
                  <a:pt x="57" y="431"/>
                  <a:pt x="170" y="544"/>
                  <a:pt x="304" y="544"/>
                </a:cubicBezTo>
                <a:cubicBezTo>
                  <a:pt x="368" y="544"/>
                  <a:pt x="431" y="516"/>
                  <a:pt x="474" y="473"/>
                </a:cubicBezTo>
                <a:cubicBezTo>
                  <a:pt x="304" y="297"/>
                  <a:pt x="304" y="297"/>
                  <a:pt x="304" y="297"/>
                </a:cubicBezTo>
                <a:cubicBezTo>
                  <a:pt x="304" y="56"/>
                  <a:pt x="304" y="56"/>
                  <a:pt x="304" y="56"/>
                </a:cubicBezTo>
                <a:cubicBezTo>
                  <a:pt x="170" y="56"/>
                  <a:pt x="57" y="162"/>
                  <a:pt x="57" y="2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4294967295"/>
          </p:nvPr>
        </p:nvSpPr>
        <p:spPr>
          <a:xfrm>
            <a:off x="10228895" y="6520259"/>
            <a:ext cx="2743200" cy="365125"/>
          </a:xfrm>
          <a:prstGeom prst="rect">
            <a:avLst/>
          </a:prstGeom>
        </p:spPr>
        <p:txBody>
          <a:bodyPr/>
          <a:lstStyle/>
          <a:p>
            <a:fld id="{370D8578-DDD4-487D-A316-C8E65CC577E1}" type="slidenum">
              <a:rPr lang="zh-CN" altLang="en-US" smtClean="0"/>
              <a:t>8</a:t>
            </a:fld>
            <a:endParaRPr lang="zh-CN" altLang="en-US"/>
          </a:p>
        </p:txBody>
      </p:sp>
      <p:sp>
        <p:nvSpPr>
          <p:cNvPr id="13" name="Title 1"/>
          <p:cNvSpPr txBox="1"/>
          <p:nvPr/>
        </p:nvSpPr>
        <p:spPr>
          <a:xfrm>
            <a:off x="670753" y="579020"/>
            <a:ext cx="6510891" cy="7951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文件读写</a:t>
            </a:r>
            <a:endParaRPr lang="en-US" sz="2800" dirty="0">
              <a:solidFill>
                <a:srgbClr val="FFFFFF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</p:txBody>
      </p:sp>
      <p:sp>
        <p:nvSpPr>
          <p:cNvPr id="10" name="Rectangle 3"/>
          <p:cNvSpPr txBox="1"/>
          <p:nvPr/>
        </p:nvSpPr>
        <p:spPr>
          <a:xfrm>
            <a:off x="335376" y="1597818"/>
            <a:ext cx="1250471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2200" dirty="0" smtClean="0"/>
              <a:t>     在处理较大文件时，有两种方式：通过</a:t>
            </a:r>
            <a:r>
              <a:rPr lang="en-US" altLang="zh-CN" sz="2200" dirty="0" err="1" smtClean="0"/>
              <a:t>nrows</a:t>
            </a:r>
            <a:r>
              <a:rPr lang="zh-CN" altLang="en-US" sz="2200" dirty="0" smtClean="0"/>
              <a:t>指定读取的行；</a:t>
            </a:r>
            <a:endParaRPr lang="en-US" altLang="zh-CN" sz="2200" dirty="0" smtClean="0"/>
          </a:p>
          <a:p>
            <a:pPr>
              <a:buFont typeface="Arial" panose="020B0604020202020204" pitchFamily="34" charset="0"/>
              <a:buNone/>
            </a:pPr>
            <a:r>
              <a:rPr lang="en-US" altLang="zh-CN" sz="2200" dirty="0"/>
              <a:t> </a:t>
            </a:r>
            <a:r>
              <a:rPr lang="en-US" altLang="zh-CN" sz="2200" dirty="0" smtClean="0"/>
              <a:t>    </a:t>
            </a:r>
            <a:r>
              <a:rPr lang="zh-CN" altLang="en-US" sz="2200" dirty="0" smtClean="0"/>
              <a:t>通过设置</a:t>
            </a:r>
            <a:r>
              <a:rPr lang="en-US" altLang="zh-CN" sz="2200" dirty="0" err="1" smtClean="0"/>
              <a:t>chunksize</a:t>
            </a:r>
            <a:r>
              <a:rPr lang="zh-CN" altLang="en-US" sz="2200" dirty="0" smtClean="0"/>
              <a:t>，逐块读取。</a:t>
            </a: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838944" y="2565400"/>
            <a:ext cx="6553200" cy="22891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/>
              <a:t>In[66]:</a:t>
            </a:r>
            <a:r>
              <a:rPr lang="en-US" altLang="zh-CN" dirty="0" err="1"/>
              <a:t>chunker</a:t>
            </a:r>
            <a:r>
              <a:rPr lang="en-US" altLang="zh-CN" dirty="0"/>
              <a:t> = </a:t>
            </a:r>
            <a:r>
              <a:rPr lang="en-US" altLang="zh-CN" dirty="0" err="1"/>
              <a:t>pd.read_csv</a:t>
            </a:r>
            <a:r>
              <a:rPr lang="en-US" altLang="zh-CN" dirty="0"/>
              <a:t>('</a:t>
            </a:r>
            <a:r>
              <a:rPr lang="en-US" altLang="zh-CN" dirty="0" err="1"/>
              <a:t>iris.csv</a:t>
            </a:r>
            <a:r>
              <a:rPr lang="en-US" altLang="zh-CN" dirty="0"/>
              <a:t>', </a:t>
            </a:r>
            <a:r>
              <a:rPr lang="en-US" altLang="zh-CN" dirty="0" err="1"/>
              <a:t>chunksize</a:t>
            </a:r>
            <a:r>
              <a:rPr lang="en-US" altLang="zh-CN" dirty="0"/>
              <a:t>=50)</a:t>
            </a:r>
          </a:p>
          <a:p>
            <a:r>
              <a:rPr lang="en-US" altLang="zh-CN" dirty="0"/>
              <a:t>#</a:t>
            </a:r>
            <a:r>
              <a:rPr lang="zh-CN" altLang="en-US" dirty="0"/>
              <a:t>输出每一块的长度</a:t>
            </a:r>
          </a:p>
          <a:p>
            <a:r>
              <a:rPr lang="en-US" altLang="zh-CN" dirty="0"/>
              <a:t>for piece in </a:t>
            </a:r>
            <a:r>
              <a:rPr lang="en-US" altLang="zh-CN" dirty="0" err="1"/>
              <a:t>chunker</a:t>
            </a:r>
            <a:r>
              <a:rPr lang="en-US" altLang="zh-CN" dirty="0"/>
              <a:t>:</a:t>
            </a:r>
          </a:p>
          <a:p>
            <a:r>
              <a:rPr lang="en-US" altLang="zh-CN" dirty="0"/>
              <a:t>    print </a:t>
            </a:r>
            <a:r>
              <a:rPr lang="en-US" altLang="zh-CN" dirty="0" err="1"/>
              <a:t>len</a:t>
            </a:r>
            <a:r>
              <a:rPr lang="en-US" altLang="zh-CN" dirty="0"/>
              <a:t>(piece)</a:t>
            </a:r>
          </a:p>
          <a:p>
            <a:r>
              <a:rPr lang="en-US" altLang="zh-CN" dirty="0"/>
              <a:t>Out[66]:</a:t>
            </a:r>
          </a:p>
          <a:p>
            <a:r>
              <a:rPr lang="en-US" altLang="zh-CN" dirty="0"/>
              <a:t>50</a:t>
            </a:r>
          </a:p>
          <a:p>
            <a:r>
              <a:rPr lang="en-US" altLang="zh-CN" dirty="0"/>
              <a:t>50</a:t>
            </a:r>
          </a:p>
          <a:p>
            <a:r>
              <a:rPr lang="en-US" altLang="zh-CN" dirty="0"/>
              <a:t>50</a:t>
            </a:r>
            <a:endParaRPr lang="zh-CN" altLang="en-US" dirty="0"/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4698000" y="3669802"/>
            <a:ext cx="4967288" cy="22891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/>
              <a:t>In[79]:</a:t>
            </a:r>
            <a:r>
              <a:rPr lang="en-US" altLang="zh-CN" dirty="0" err="1"/>
              <a:t>pd.read_csv</a:t>
            </a:r>
            <a:r>
              <a:rPr lang="en-US" altLang="zh-CN" dirty="0"/>
              <a:t>('iris.csv',</a:t>
            </a:r>
            <a:r>
              <a:rPr lang="en-US" altLang="zh-CN" dirty="0" err="1"/>
              <a:t>nrows</a:t>
            </a:r>
            <a:r>
              <a:rPr lang="en-US" altLang="zh-CN" dirty="0"/>
              <a:t>=5)</a:t>
            </a:r>
          </a:p>
          <a:p>
            <a:r>
              <a:rPr lang="en-US" altLang="zh-CN" dirty="0"/>
              <a:t>Out[79]: </a:t>
            </a:r>
          </a:p>
          <a:p>
            <a:r>
              <a:rPr lang="en-US" altLang="zh-CN" dirty="0"/>
              <a:t>   </a:t>
            </a:r>
            <a:r>
              <a:rPr lang="en-US" altLang="zh-CN" dirty="0" err="1"/>
              <a:t>sepal_len</a:t>
            </a:r>
            <a:r>
              <a:rPr lang="en-US" altLang="zh-CN" dirty="0"/>
              <a:t>  </a:t>
            </a:r>
            <a:r>
              <a:rPr lang="en-US" altLang="zh-CN" dirty="0" err="1"/>
              <a:t>sepal_wh</a:t>
            </a:r>
            <a:r>
              <a:rPr lang="en-US" altLang="zh-CN" dirty="0"/>
              <a:t>  </a:t>
            </a:r>
            <a:r>
              <a:rPr lang="en-US" altLang="zh-CN" dirty="0" err="1"/>
              <a:t>petal_len</a:t>
            </a:r>
            <a:r>
              <a:rPr lang="en-US" altLang="zh-CN" dirty="0"/>
              <a:t>  </a:t>
            </a:r>
            <a:r>
              <a:rPr lang="en-US" altLang="zh-CN" dirty="0" err="1"/>
              <a:t>petal_wh</a:t>
            </a:r>
            <a:r>
              <a:rPr lang="en-US" altLang="zh-CN" dirty="0"/>
              <a:t>  target</a:t>
            </a:r>
          </a:p>
          <a:p>
            <a:r>
              <a:rPr lang="en-US" altLang="zh-CN" dirty="0"/>
              <a:t>0        5.1       3.5        1.4       0.2       0</a:t>
            </a:r>
          </a:p>
          <a:p>
            <a:r>
              <a:rPr lang="en-US" altLang="zh-CN" dirty="0"/>
              <a:t>1        4.9       3.0        1.4       0.2       0</a:t>
            </a:r>
          </a:p>
          <a:p>
            <a:r>
              <a:rPr lang="en-US" altLang="zh-CN" dirty="0"/>
              <a:t>2        4.7       3.2        1.3       0.2       0</a:t>
            </a:r>
          </a:p>
          <a:p>
            <a:r>
              <a:rPr lang="en-US" altLang="zh-CN" dirty="0"/>
              <a:t>3        4.6       3.1        1.5       0.2       0</a:t>
            </a:r>
          </a:p>
          <a:p>
            <a:r>
              <a:rPr lang="en-US" altLang="zh-CN" dirty="0"/>
              <a:t>4        5.0       3.6        1.4       0.2       0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4"/>
          <p:cNvSpPr/>
          <p:nvPr/>
        </p:nvSpPr>
        <p:spPr>
          <a:xfrm>
            <a:off x="-1" y="674237"/>
            <a:ext cx="7464153" cy="602366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灯片编号占位符 25"/>
          <p:cNvSpPr txBox="1"/>
          <p:nvPr/>
        </p:nvSpPr>
        <p:spPr>
          <a:xfrm>
            <a:off x="10243712" y="635000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400" kern="120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dirty="0">
              <a:solidFill>
                <a:srgbClr val="3BBC5D"/>
              </a:solidFill>
            </a:endParaRPr>
          </a:p>
        </p:txBody>
      </p:sp>
      <p:sp>
        <p:nvSpPr>
          <p:cNvPr id="25" name="Freeform 81"/>
          <p:cNvSpPr>
            <a:spLocks noChangeArrowheads="1"/>
          </p:cNvSpPr>
          <p:nvPr/>
        </p:nvSpPr>
        <p:spPr bwMode="auto">
          <a:xfrm>
            <a:off x="191376" y="826314"/>
            <a:ext cx="288000" cy="288000"/>
          </a:xfrm>
          <a:custGeom>
            <a:avLst/>
            <a:gdLst>
              <a:gd name="T0" fmla="*/ 39678193 w 602"/>
              <a:gd name="T1" fmla="*/ 78442719 h 602"/>
              <a:gd name="T2" fmla="*/ 39678193 w 602"/>
              <a:gd name="T3" fmla="*/ 78442719 h 602"/>
              <a:gd name="T4" fmla="*/ 0 w 602"/>
              <a:gd name="T5" fmla="*/ 38764526 h 602"/>
              <a:gd name="T6" fmla="*/ 39678193 w 602"/>
              <a:gd name="T7" fmla="*/ 0 h 602"/>
              <a:gd name="T8" fmla="*/ 78442719 w 602"/>
              <a:gd name="T9" fmla="*/ 38764526 h 602"/>
              <a:gd name="T10" fmla="*/ 39678193 w 602"/>
              <a:gd name="T11" fmla="*/ 78442719 h 602"/>
              <a:gd name="T12" fmla="*/ 7439751 w 602"/>
              <a:gd name="T13" fmla="*/ 38764526 h 602"/>
              <a:gd name="T14" fmla="*/ 7439751 w 602"/>
              <a:gd name="T15" fmla="*/ 38764526 h 602"/>
              <a:gd name="T16" fmla="*/ 39678193 w 602"/>
              <a:gd name="T17" fmla="*/ 71002968 h 602"/>
              <a:gd name="T18" fmla="*/ 61866665 w 602"/>
              <a:gd name="T19" fmla="*/ 61735884 h 602"/>
              <a:gd name="T20" fmla="*/ 39678193 w 602"/>
              <a:gd name="T21" fmla="*/ 38764526 h 602"/>
              <a:gd name="T22" fmla="*/ 39678193 w 602"/>
              <a:gd name="T23" fmla="*/ 7308970 h 602"/>
              <a:gd name="T24" fmla="*/ 7439751 w 602"/>
              <a:gd name="T25" fmla="*/ 38764526 h 60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602" h="602">
                <a:moveTo>
                  <a:pt x="304" y="601"/>
                </a:moveTo>
                <a:lnTo>
                  <a:pt x="304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304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304" y="601"/>
                </a:cubicBezTo>
                <a:close/>
                <a:moveTo>
                  <a:pt x="57" y="297"/>
                </a:moveTo>
                <a:lnTo>
                  <a:pt x="57" y="297"/>
                </a:lnTo>
                <a:cubicBezTo>
                  <a:pt x="57" y="431"/>
                  <a:pt x="170" y="544"/>
                  <a:pt x="304" y="544"/>
                </a:cubicBezTo>
                <a:cubicBezTo>
                  <a:pt x="368" y="544"/>
                  <a:pt x="431" y="516"/>
                  <a:pt x="474" y="473"/>
                </a:cubicBezTo>
                <a:cubicBezTo>
                  <a:pt x="304" y="297"/>
                  <a:pt x="304" y="297"/>
                  <a:pt x="304" y="297"/>
                </a:cubicBezTo>
                <a:cubicBezTo>
                  <a:pt x="304" y="56"/>
                  <a:pt x="304" y="56"/>
                  <a:pt x="304" y="56"/>
                </a:cubicBezTo>
                <a:cubicBezTo>
                  <a:pt x="170" y="56"/>
                  <a:pt x="57" y="162"/>
                  <a:pt x="57" y="2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4294967295"/>
          </p:nvPr>
        </p:nvSpPr>
        <p:spPr>
          <a:xfrm>
            <a:off x="10228895" y="6520259"/>
            <a:ext cx="2743200" cy="365125"/>
          </a:xfrm>
          <a:prstGeom prst="rect">
            <a:avLst/>
          </a:prstGeom>
        </p:spPr>
        <p:txBody>
          <a:bodyPr/>
          <a:lstStyle/>
          <a:p>
            <a:fld id="{370D8578-DDD4-487D-A316-C8E65CC577E1}" type="slidenum">
              <a:rPr lang="zh-CN" altLang="en-US" smtClean="0"/>
              <a:t>9</a:t>
            </a:fld>
            <a:endParaRPr lang="zh-CN" altLang="en-US"/>
          </a:p>
        </p:txBody>
      </p:sp>
      <p:sp>
        <p:nvSpPr>
          <p:cNvPr id="13" name="Title 1"/>
          <p:cNvSpPr txBox="1"/>
          <p:nvPr/>
        </p:nvSpPr>
        <p:spPr>
          <a:xfrm>
            <a:off x="670753" y="579020"/>
            <a:ext cx="6510891" cy="7951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数据文件操作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——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写出数据</a:t>
            </a:r>
            <a:endParaRPr lang="en-US" sz="2800" dirty="0">
              <a:solidFill>
                <a:srgbClr val="FFFFFF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</p:txBody>
      </p:sp>
      <p:sp>
        <p:nvSpPr>
          <p:cNvPr id="10" name="内容占位符 11"/>
          <p:cNvSpPr>
            <a:spLocks noGrp="1"/>
          </p:cNvSpPr>
          <p:nvPr>
            <p:ph idx="4294967295"/>
          </p:nvPr>
        </p:nvSpPr>
        <p:spPr>
          <a:xfrm>
            <a:off x="692150" y="1469367"/>
            <a:ext cx="8356178" cy="1383569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200" dirty="0" smtClean="0"/>
              <a:t>使用</a:t>
            </a:r>
            <a:r>
              <a:rPr lang="en-US" altLang="zh-CN" sz="2200" dirty="0" err="1" smtClean="0"/>
              <a:t>to_csv</a:t>
            </a:r>
            <a:r>
              <a:rPr lang="zh-CN" altLang="en-US" sz="2200" dirty="0" smtClean="0"/>
              <a:t>写出数据到文件，默认会写出行和列的标签，</a:t>
            </a:r>
            <a:endParaRPr lang="en-US" altLang="zh-CN" sz="2200" dirty="0"/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200" dirty="0" smtClean="0"/>
              <a:t>可以设置</a:t>
            </a:r>
            <a:r>
              <a:rPr lang="en-US" altLang="zh-CN" sz="2200" dirty="0" smtClean="0"/>
              <a:t> index</a:t>
            </a:r>
            <a:r>
              <a:rPr lang="zh-CN" altLang="en-US" sz="2200" dirty="0" smtClean="0"/>
              <a:t>和</a:t>
            </a:r>
            <a:r>
              <a:rPr lang="en-US" altLang="zh-CN" sz="2200" dirty="0" smtClean="0"/>
              <a:t>header</a:t>
            </a:r>
            <a:r>
              <a:rPr lang="zh-CN" altLang="en-US" sz="2200" dirty="0" smtClean="0"/>
              <a:t>选项进行选择。</a:t>
            </a:r>
            <a:endParaRPr lang="en-US" altLang="zh-CN" sz="2200" dirty="0" smtClean="0"/>
          </a:p>
        </p:txBody>
      </p:sp>
      <p:sp>
        <p:nvSpPr>
          <p:cNvPr id="12" name="文本框 2"/>
          <p:cNvSpPr txBox="1">
            <a:spLocks noChangeArrowheads="1"/>
          </p:cNvSpPr>
          <p:nvPr/>
        </p:nvSpPr>
        <p:spPr bwMode="auto">
          <a:xfrm>
            <a:off x="767408" y="2822798"/>
            <a:ext cx="8686800" cy="28384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dirty="0"/>
              <a:t>In[10]:</a:t>
            </a:r>
            <a:r>
              <a:rPr lang="en-US" altLang="zh-CN" dirty="0" err="1"/>
              <a:t>df</a:t>
            </a:r>
            <a:r>
              <a:rPr lang="en-US" altLang="zh-CN" dirty="0"/>
              <a:t> = </a:t>
            </a:r>
            <a:r>
              <a:rPr lang="en-US" altLang="zh-CN" dirty="0" err="1"/>
              <a:t>pd.read_csv</a:t>
            </a:r>
            <a:r>
              <a:rPr lang="en-US" altLang="zh-CN" dirty="0"/>
              <a:t>('</a:t>
            </a:r>
            <a:r>
              <a:rPr lang="en-US" altLang="zh-CN" dirty="0" err="1"/>
              <a:t>iris.csv</a:t>
            </a:r>
            <a:r>
              <a:rPr lang="en-US" altLang="zh-CN" dirty="0"/>
              <a:t>')</a:t>
            </a:r>
          </a:p>
          <a:p>
            <a:r>
              <a:rPr lang="en-US" altLang="zh-CN" dirty="0" err="1"/>
              <a:t>df.to_csv</a:t>
            </a:r>
            <a:r>
              <a:rPr lang="en-US" altLang="zh-CN" dirty="0"/>
              <a:t>('</a:t>
            </a:r>
            <a:r>
              <a:rPr lang="en-US" altLang="zh-CN" dirty="0" err="1"/>
              <a:t>out.csv</a:t>
            </a:r>
            <a:r>
              <a:rPr lang="en-US" altLang="zh-CN" dirty="0"/>
              <a:t>')</a:t>
            </a:r>
          </a:p>
          <a:p>
            <a:r>
              <a:rPr lang="en-US" altLang="zh-CN" dirty="0"/>
              <a:t>!type </a:t>
            </a:r>
            <a:r>
              <a:rPr lang="en-US" altLang="zh-CN" dirty="0" err="1"/>
              <a:t>out.csv</a:t>
            </a:r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Out[10]:,</a:t>
            </a:r>
            <a:r>
              <a:rPr lang="en-US" altLang="zh-CN" dirty="0" err="1"/>
              <a:t>a,b,c,d</a:t>
            </a:r>
            <a:endParaRPr lang="en-US" altLang="zh-CN" dirty="0"/>
          </a:p>
          <a:p>
            <a:r>
              <a:rPr lang="en-US" altLang="zh-CN" dirty="0" err="1"/>
              <a:t>Sepal_len,sepal_wh,petal_len,petal</a:t>
            </a:r>
            <a:r>
              <a:rPr lang="en-US" altLang="zh-CN" dirty="0"/>
              <a:t> </a:t>
            </a:r>
            <a:r>
              <a:rPr lang="en-US" altLang="zh-CN" dirty="0" err="1"/>
              <a:t>wh,target</a:t>
            </a:r>
            <a:endParaRPr lang="en-US" altLang="zh-CN" dirty="0"/>
          </a:p>
          <a:p>
            <a:r>
              <a:rPr lang="en-US" altLang="zh-CN" dirty="0"/>
              <a:t>5.1,3.5,1.4,0.2,0</a:t>
            </a:r>
          </a:p>
          <a:p>
            <a:r>
              <a:rPr lang="en-US" altLang="zh-CN" dirty="0"/>
              <a:t>4.9,3.0,1.4,0.2,0</a:t>
            </a:r>
          </a:p>
          <a:p>
            <a:r>
              <a:rPr lang="en-US" altLang="zh-CN" dirty="0"/>
              <a:t>4.7,3.2,1.3,0.2,0</a:t>
            </a:r>
          </a:p>
          <a:p>
            <a:r>
              <a:rPr lang="en-US" altLang="zh-CN" dirty="0"/>
              <a:t>4.6,3.1,1.5,0.2,0</a:t>
            </a:r>
            <a:endParaRPr lang="zh-CN" altLang="en-US" dirty="0"/>
          </a:p>
        </p:txBody>
      </p:sp>
      <p:sp>
        <p:nvSpPr>
          <p:cNvPr id="14" name="文本框 3"/>
          <p:cNvSpPr txBox="1">
            <a:spLocks noChangeArrowheads="1"/>
          </p:cNvSpPr>
          <p:nvPr/>
        </p:nvSpPr>
        <p:spPr bwMode="auto">
          <a:xfrm>
            <a:off x="4368014" y="4857366"/>
            <a:ext cx="7056438" cy="17399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dirty="0"/>
              <a:t>In[11]:</a:t>
            </a:r>
            <a:r>
              <a:rPr lang="en-US" altLang="zh-CN" dirty="0" err="1"/>
              <a:t>df.to_csv</a:t>
            </a:r>
            <a:r>
              <a:rPr lang="en-US" altLang="zh-CN" dirty="0"/>
              <a:t>('</a:t>
            </a:r>
            <a:r>
              <a:rPr lang="en-US" altLang="zh-CN" dirty="0" err="1"/>
              <a:t>out.csv',index</a:t>
            </a:r>
            <a:r>
              <a:rPr lang="en-US" altLang="zh-CN" dirty="0"/>
              <a:t>=</a:t>
            </a:r>
            <a:r>
              <a:rPr lang="en-US" altLang="zh-CN" dirty="0" err="1"/>
              <a:t>False,header</a:t>
            </a:r>
            <a:r>
              <a:rPr lang="en-US" altLang="zh-CN" dirty="0"/>
              <a:t>=False)</a:t>
            </a:r>
          </a:p>
          <a:p>
            <a:r>
              <a:rPr lang="en-US" altLang="zh-CN" dirty="0"/>
              <a:t>!type </a:t>
            </a:r>
            <a:r>
              <a:rPr lang="en-US" altLang="zh-CN" dirty="0" err="1"/>
              <a:t>out.csv</a:t>
            </a:r>
            <a:endParaRPr lang="en-US" altLang="zh-CN" dirty="0"/>
          </a:p>
          <a:p>
            <a:r>
              <a:rPr lang="en-US" altLang="zh-CN" dirty="0"/>
              <a:t>5.1,3.5,1.4,0.2,0</a:t>
            </a:r>
          </a:p>
          <a:p>
            <a:r>
              <a:rPr lang="en-US" altLang="zh-CN" dirty="0"/>
              <a:t>4.9,3.0,1.4,0.2,0</a:t>
            </a:r>
          </a:p>
          <a:p>
            <a:r>
              <a:rPr lang="en-US" altLang="zh-CN" dirty="0"/>
              <a:t>4.7,3.2,1.3,0.2,0</a:t>
            </a:r>
          </a:p>
          <a:p>
            <a:r>
              <a:rPr lang="en-US" altLang="zh-CN" dirty="0"/>
              <a:t>4.6,3.1,1.5,0.2,0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922</Words>
  <Application>Microsoft Office PowerPoint</Application>
  <PresentationFormat>自定义</PresentationFormat>
  <Paragraphs>126</Paragraphs>
  <Slides>11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2" baseType="lpstr"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byr</dc:creator>
  <cp:lastModifiedBy>陈艳宁</cp:lastModifiedBy>
  <cp:revision>3</cp:revision>
  <dcterms:created xsi:type="dcterms:W3CDTF">2018-03-13T05:43:00Z</dcterms:created>
  <dcterms:modified xsi:type="dcterms:W3CDTF">2020-01-13T03:17:16Z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2052-10.1.0.7224</vt:lpwstr>
  </property>
</Properties>
</file>