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90" y="-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690E4-3F2C-418D-AC7B-33034D5BA738}" type="datetimeFigureOut">
              <a:rPr lang="zh-CN" altLang="en-US" smtClean="0"/>
              <a:t>2020-01-13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FB49D-1217-4EE0-9B21-961F17CCD1C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0619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其提供各种现成方法能够节省我们很多对数据处理过程的</a:t>
            </a:r>
            <a:r>
              <a:rPr lang="en-US" altLang="zh-CN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code</a:t>
            </a:r>
            <a:r>
              <a:rPr lang="zh-CN" altLang="en-US" sz="1100" dirty="0" smtClean="0"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时间</a:t>
            </a: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1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2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3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4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6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7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sz="1100" dirty="0" smtClean="0"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58E6889-349A-49E8-AAE1-A1FB1A7B9723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8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05000" y="194151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05000" y="4421188"/>
            <a:ext cx="9144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grpSp>
        <p:nvGrpSpPr>
          <p:cNvPr id="7" name="组合 6"/>
          <p:cNvGrpSpPr/>
          <p:nvPr userDrawn="1"/>
        </p:nvGrpSpPr>
        <p:grpSpPr>
          <a:xfrm>
            <a:off x="10962009" y="-4963"/>
            <a:ext cx="1008000" cy="1243629"/>
            <a:chOff x="10962009" y="-4963"/>
            <a:chExt cx="1008000" cy="1243629"/>
          </a:xfrm>
        </p:grpSpPr>
        <p:sp>
          <p:nvSpPr>
            <p:cNvPr id="8" name="矩形 7"/>
            <p:cNvSpPr/>
            <p:nvPr/>
          </p:nvSpPr>
          <p:spPr>
            <a:xfrm>
              <a:off x="10969209" y="-4963"/>
              <a:ext cx="993600" cy="83016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10962009" y="230666"/>
              <a:ext cx="1008000" cy="1008000"/>
              <a:chOff x="8044308" y="3488472"/>
              <a:chExt cx="1008000" cy="1008000"/>
            </a:xfrm>
          </p:grpSpPr>
          <p:sp>
            <p:nvSpPr>
              <p:cNvPr id="10" name="椭圆 9"/>
              <p:cNvSpPr/>
              <p:nvPr/>
            </p:nvSpPr>
            <p:spPr>
              <a:xfrm>
                <a:off x="8044308" y="3488472"/>
                <a:ext cx="1008000" cy="100800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50000"/>
                    <a:lumOff val="50000"/>
                  </a:schemeClr>
                </a:solidFill>
                <a:prstDash val="sys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grpSp>
            <p:nvGrpSpPr>
              <p:cNvPr id="11" name="组合 10"/>
              <p:cNvGrpSpPr/>
              <p:nvPr/>
            </p:nvGrpSpPr>
            <p:grpSpPr>
              <a:xfrm>
                <a:off x="8110158" y="3554322"/>
                <a:ext cx="876300" cy="876300"/>
                <a:chOff x="8110158" y="3554322"/>
                <a:chExt cx="876300" cy="876300"/>
              </a:xfrm>
            </p:grpSpPr>
            <p:sp>
              <p:nvSpPr>
                <p:cNvPr id="12" name="椭圆 11"/>
                <p:cNvSpPr/>
                <p:nvPr/>
              </p:nvSpPr>
              <p:spPr>
                <a:xfrm>
                  <a:off x="8110158" y="3554322"/>
                  <a:ext cx="876300" cy="876300"/>
                </a:xfrm>
                <a:prstGeom prst="ellipse">
                  <a:avLst/>
                </a:prstGeom>
                <a:solidFill>
                  <a:schemeClr val="tx1">
                    <a:lumMod val="50000"/>
                    <a:lumOff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/>
                </a:p>
              </p:txBody>
            </p:sp>
            <p:pic>
              <p:nvPicPr>
                <p:cNvPr id="13" name="图片 12"/>
                <p:cNvPicPr>
                  <a:picLocks noChangeAspect="1"/>
                </p:cNvPicPr>
                <p:nvPr/>
              </p:nvPicPr>
              <p:blipFill>
                <a:blip r:embed="rId2" cstate="email"/>
                <a:stretch>
                  <a:fillRect/>
                </a:stretch>
              </p:blipFill>
              <p:spPr>
                <a:xfrm>
                  <a:off x="8232092" y="3758472"/>
                  <a:ext cx="632433" cy="468000"/>
                </a:xfrm>
                <a:prstGeom prst="rect">
                  <a:avLst/>
                </a:prstGeom>
              </p:spPr>
            </p:pic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10977231" y="-4963"/>
            <a:ext cx="993600" cy="8301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 userDrawn="1"/>
        </p:nvGrpSpPr>
        <p:grpSpPr>
          <a:xfrm>
            <a:off x="10968979" y="251672"/>
            <a:ext cx="1008000" cy="1008000"/>
            <a:chOff x="8436382" y="2178535"/>
            <a:chExt cx="1008000" cy="1008000"/>
          </a:xfrm>
        </p:grpSpPr>
        <p:sp>
          <p:nvSpPr>
            <p:cNvPr id="15" name="椭圆 14"/>
            <p:cNvSpPr/>
            <p:nvPr/>
          </p:nvSpPr>
          <p:spPr>
            <a:xfrm>
              <a:off x="8436382" y="2178535"/>
              <a:ext cx="1008000" cy="10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椭圆 15"/>
            <p:cNvSpPr/>
            <p:nvPr/>
          </p:nvSpPr>
          <p:spPr>
            <a:xfrm>
              <a:off x="8502232" y="2244385"/>
              <a:ext cx="876300" cy="8763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17" name="图片 16"/>
            <p:cNvPicPr>
              <a:picLocks noChangeAspect="1"/>
            </p:cNvPicPr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8599561" y="2432946"/>
              <a:ext cx="681643" cy="613479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0991399" y="-4963"/>
            <a:ext cx="993600" cy="8301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9" name="组合 18"/>
          <p:cNvGrpSpPr/>
          <p:nvPr userDrawn="1"/>
        </p:nvGrpSpPr>
        <p:grpSpPr>
          <a:xfrm>
            <a:off x="10984199" y="241039"/>
            <a:ext cx="1008000" cy="1008000"/>
            <a:chOff x="7998232" y="5119020"/>
            <a:chExt cx="1008000" cy="1008000"/>
          </a:xfrm>
        </p:grpSpPr>
        <p:sp>
          <p:nvSpPr>
            <p:cNvPr id="20" name="椭圆 19"/>
            <p:cNvSpPr/>
            <p:nvPr/>
          </p:nvSpPr>
          <p:spPr>
            <a:xfrm>
              <a:off x="7998232" y="5119020"/>
              <a:ext cx="1008000" cy="10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椭圆 20"/>
            <p:cNvSpPr/>
            <p:nvPr/>
          </p:nvSpPr>
          <p:spPr>
            <a:xfrm>
              <a:off x="8064082" y="5195503"/>
              <a:ext cx="876300" cy="8763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22" name="图片 21"/>
            <p:cNvPicPr>
              <a:picLocks noChangeAspect="1"/>
            </p:cNvPicPr>
            <p:nvPr/>
          </p:nvPicPr>
          <p:blipFill>
            <a:blip r:embed="rId2" cstate="email"/>
            <a:stretch>
              <a:fillRect/>
            </a:stretch>
          </p:blipFill>
          <p:spPr>
            <a:xfrm>
              <a:off x="8196232" y="5239074"/>
              <a:ext cx="612000" cy="789158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标题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781095"/>
          </a:xfrm>
        </p:spPr>
        <p:txBody>
          <a:bodyPr/>
          <a:lstStyle>
            <a:lvl1pPr>
              <a:defRPr>
                <a:solidFill>
                  <a:srgbClr val="3DB39E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0985251" y="-4334"/>
            <a:ext cx="993600" cy="8301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4" name="组合 13"/>
          <p:cNvGrpSpPr/>
          <p:nvPr userDrawn="1"/>
        </p:nvGrpSpPr>
        <p:grpSpPr>
          <a:xfrm>
            <a:off x="10970261" y="257663"/>
            <a:ext cx="1008000" cy="1008000"/>
            <a:chOff x="6620434" y="1471906"/>
            <a:chExt cx="1008000" cy="1008000"/>
          </a:xfrm>
        </p:grpSpPr>
        <p:sp>
          <p:nvSpPr>
            <p:cNvPr id="15" name="椭圆 14"/>
            <p:cNvSpPr/>
            <p:nvPr/>
          </p:nvSpPr>
          <p:spPr>
            <a:xfrm>
              <a:off x="6620434" y="1471906"/>
              <a:ext cx="1008000" cy="100800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>
                  <a:lumMod val="50000"/>
                  <a:lumOff val="5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6686284" y="1537756"/>
              <a:ext cx="876300" cy="876300"/>
              <a:chOff x="6787469" y="2184355"/>
              <a:chExt cx="876300" cy="876300"/>
            </a:xfrm>
          </p:grpSpPr>
          <p:sp>
            <p:nvSpPr>
              <p:cNvPr id="17" name="椭圆 16"/>
              <p:cNvSpPr/>
              <p:nvPr/>
            </p:nvSpPr>
            <p:spPr>
              <a:xfrm>
                <a:off x="6787469" y="2184355"/>
                <a:ext cx="876300" cy="876300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pic>
            <p:nvPicPr>
              <p:cNvPr id="18" name="图片 17"/>
              <p:cNvPicPr>
                <a:picLocks noChangeAspect="1"/>
              </p:cNvPicPr>
              <p:nvPr/>
            </p:nvPicPr>
            <p:blipFill>
              <a:blip r:embed="rId2" cstate="email"/>
              <a:stretch>
                <a:fillRect/>
              </a:stretch>
            </p:blipFill>
            <p:spPr>
              <a:xfrm>
                <a:off x="6997019" y="2279604"/>
                <a:ext cx="457201" cy="762002"/>
              </a:xfrm>
              <a:prstGeom prst="rect">
                <a:avLst/>
              </a:prstGeom>
            </p:spPr>
          </p:pic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7" name="圆角矩形 6"/>
          <p:cNvSpPr/>
          <p:nvPr userDrawn="1"/>
        </p:nvSpPr>
        <p:spPr>
          <a:xfrm>
            <a:off x="11366495" y="6430912"/>
            <a:ext cx="468000" cy="216000"/>
          </a:xfrm>
          <a:prstGeom prst="roundRect">
            <a:avLst/>
          </a:prstGeom>
          <a:solidFill>
            <a:srgbClr val="3DB39E"/>
          </a:solidFill>
          <a:ln>
            <a:solidFill>
              <a:srgbClr val="3DB39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微软雅黑 Light" panose="020B0502040204020203" pitchFamily="34" charset="-122"/>
          <a:ea typeface="微软雅黑 Light" panose="020B0502040204020203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hackdata.cn/learn/course/2/lecture/132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hackdata.cn/learn/course/2/lecture/154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697119" y="1556792"/>
            <a:ext cx="99336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Numpy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是一个专门用于矩阵化运算、科学计算的开源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Python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zh-C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NumPy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将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Python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相当于变成一种免费的更强大的</a:t>
            </a:r>
            <a:r>
              <a:rPr kumimoji="0" lang="en-US" altLang="zh-C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Matlab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系统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强大的 </a:t>
            </a:r>
            <a:r>
              <a:rPr kumimoji="0" lang="en-US" altLang="zh-C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ndarray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 多维数组结构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成熟的函数库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用于整合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C/C++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和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Fortran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代码的工具包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实用的线性代数、傅里叶变换和随机数模块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Numpy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 和稀疏矩阵运算包</a:t>
            </a:r>
            <a:r>
              <a:rPr kumimoji="0" lang="en-US" altLang="zh-C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scipy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 配合使用非常方便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  <a:p>
            <a:pPr marL="914400" marR="0" lvl="1" indent="-4572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+mj-lt"/>
              <a:buAutoNum type="arabicPeriod"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224" y="3162146"/>
            <a:ext cx="3876212" cy="1313605"/>
          </a:xfrm>
          <a:prstGeom prst="rect">
            <a:avLst/>
          </a:prstGeom>
        </p:spPr>
      </p:pic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42124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rPr>
              <a:t>Numpy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42124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rPr>
              <a:t> 介绍</a:t>
            </a:r>
            <a:endParaRPr kumimoji="0" lang="en-US" altLang="zh-CN" sz="3200" b="1" i="0" u="none" strike="noStrike" kern="1200" cap="none" spc="0" normalizeH="0" baseline="0" noProof="0" dirty="0" smtClean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j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769146"/>
            <a:ext cx="9933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矩阵表示：使用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Numpy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，易得到二维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矩阵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42124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rPr>
              <a:t>基本数据结构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42124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 </a:t>
            </a:r>
            <a:r>
              <a:rPr kumimoji="0" lang="en-US" altLang="zh-CN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42124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ndarray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2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971" y="2749472"/>
            <a:ext cx="7835900" cy="27051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721" y="4502072"/>
            <a:ext cx="21844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700808"/>
            <a:ext cx="111911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作为</a:t>
            </a:r>
            <a:r>
              <a:rPr kumimoji="0" lang="en-US" altLang="zh-C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ndarray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对象里的数据有时并不是所需要的，那么可以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使用</a:t>
            </a:r>
            <a:r>
              <a:rPr kumimoji="0" lang="en-US" altLang="zh-CN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ndarray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对象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的</a:t>
            </a:r>
            <a:r>
              <a:rPr kumimoji="1" lang="en-US" altLang="zh-C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astype</a:t>
            </a:r>
            <a:r>
              <a:rPr kumimoji="1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() 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方法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转为指定的数据类型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11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42124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rPr>
              <a:t>基本数据结构 </a:t>
            </a:r>
            <a:r>
              <a:rPr kumimoji="0" lang="en-US" altLang="zh-CN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42124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ndarray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Monaco" charset="0"/>
              <a:ea typeface="Monaco" charset="0"/>
              <a:cs typeface="Monaco" charset="0"/>
            </a:endParaRPr>
          </a:p>
        </p:txBody>
      </p:sp>
      <p:sp>
        <p:nvSpPr>
          <p:cNvPr id="13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785" y="3099040"/>
            <a:ext cx="8936169" cy="2778232"/>
          </a:xfrm>
          <a:prstGeom prst="rect">
            <a:avLst/>
          </a:prstGeom>
        </p:spPr>
      </p:pic>
      <p:sp>
        <p:nvSpPr>
          <p:cNvPr id="17" name="Freeform 37"/>
          <p:cNvSpPr>
            <a:spLocks noChangeArrowheads="1"/>
          </p:cNvSpPr>
          <p:nvPr/>
        </p:nvSpPr>
        <p:spPr bwMode="auto">
          <a:xfrm>
            <a:off x="4382527" y="5523655"/>
            <a:ext cx="324000" cy="324000"/>
          </a:xfrm>
          <a:custGeom>
            <a:avLst/>
            <a:gdLst>
              <a:gd name="T0" fmla="*/ 38763987 w 602"/>
              <a:gd name="T1" fmla="*/ 78442719 h 602"/>
              <a:gd name="T2" fmla="*/ 38763987 w 602"/>
              <a:gd name="T3" fmla="*/ 78442719 h 602"/>
              <a:gd name="T4" fmla="*/ 0 w 602"/>
              <a:gd name="T5" fmla="*/ 38764526 h 602"/>
              <a:gd name="T6" fmla="*/ 38763987 w 602"/>
              <a:gd name="T7" fmla="*/ 0 h 602"/>
              <a:gd name="T8" fmla="*/ 78441997 w 602"/>
              <a:gd name="T9" fmla="*/ 38764526 h 602"/>
              <a:gd name="T10" fmla="*/ 38763987 w 602"/>
              <a:gd name="T11" fmla="*/ 78442719 h 602"/>
              <a:gd name="T12" fmla="*/ 38763987 w 602"/>
              <a:gd name="T13" fmla="*/ 7439751 h 602"/>
              <a:gd name="T14" fmla="*/ 38763987 w 602"/>
              <a:gd name="T15" fmla="*/ 7439751 h 602"/>
              <a:gd name="T16" fmla="*/ 7439717 w 602"/>
              <a:gd name="T17" fmla="*/ 38764526 h 602"/>
              <a:gd name="T18" fmla="*/ 38763987 w 602"/>
              <a:gd name="T19" fmla="*/ 71002968 h 602"/>
              <a:gd name="T20" fmla="*/ 71002280 w 602"/>
              <a:gd name="T21" fmla="*/ 38764526 h 602"/>
              <a:gd name="T22" fmla="*/ 38763987 w 602"/>
              <a:gd name="T23" fmla="*/ 7439751 h 60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4" y="601"/>
                  <a:pt x="0" y="467"/>
                  <a:pt x="0" y="297"/>
                </a:cubicBezTo>
                <a:cubicBezTo>
                  <a:pt x="0" y="135"/>
                  <a:pt x="134" y="0"/>
                  <a:pt x="297" y="0"/>
                </a:cubicBezTo>
                <a:cubicBezTo>
                  <a:pt x="466" y="0"/>
                  <a:pt x="601" y="135"/>
                  <a:pt x="601" y="297"/>
                </a:cubicBezTo>
                <a:cubicBezTo>
                  <a:pt x="601" y="467"/>
                  <a:pt x="466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</a:path>
            </a:pathLst>
          </a:custGeom>
          <a:solidFill>
            <a:srgbClr val="9421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4"/>
          <p:cNvSpPr txBox="1"/>
          <p:nvPr/>
        </p:nvSpPr>
        <p:spPr>
          <a:xfrm>
            <a:off x="4922551" y="5415607"/>
            <a:ext cx="6618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  <a:hlinkClick r:id="rId4"/>
              </a:rPr>
              <a:t>http://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  <a:hlinkClick r:id="rId4"/>
              </a:rPr>
              <a:t>hackdata.cn/learn/course/2/lecture/132/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aco" charset="0"/>
              <a:ea typeface="Monaco" charset="0"/>
              <a:cs typeface="Monaco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91316" y="1556792"/>
            <a:ext cx="99336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将数据转为</a:t>
            </a:r>
            <a:r>
              <a:rPr kumimoji="0" lang="en-US" altLang="zh-C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ndarray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对象后，会需要按某种方式来抽取数据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zh-CN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ndarray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对象提供了两种索引方式：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  <a:p>
            <a:pPr marL="800100" marR="0" lvl="1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切片索引：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切片索引和对列表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list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的切片索引相似，不过由原本的一维切片变为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多维</a:t>
            </a: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75000"/>
                </a:srgbClr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9" name="标题 8"/>
          <p:cNvSpPr txBox="1"/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942124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ndarray</a:t>
            </a:r>
            <a:r>
              <a:rPr kumimoji="0" lang="zh-CN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42124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rPr>
              <a:t>相关操作：索引</a:t>
            </a:r>
            <a:endParaRPr kumimoji="0" lang="zh-CN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942124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j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24" y="3865116"/>
            <a:ext cx="5854700" cy="25019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3263" y="3843133"/>
            <a:ext cx="5867400" cy="1498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矩形 4"/>
          <p:cNvSpPr/>
          <p:nvPr/>
        </p:nvSpPr>
        <p:spPr>
          <a:xfrm>
            <a:off x="479375" y="674237"/>
            <a:ext cx="2520281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切片索引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12" name="Freeform 81"/>
          <p:cNvSpPr>
            <a:spLocks noChangeArrowheads="1"/>
          </p:cNvSpPr>
          <p:nvPr/>
        </p:nvSpPr>
        <p:spPr bwMode="auto">
          <a:xfrm>
            <a:off x="86239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96409" y="1763905"/>
            <a:ext cx="81003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索引后还可以直接对应该位置重新赋值</a:t>
            </a: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endParaRPr kumimoji="0" lang="en-US" altLang="zh-C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可通过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shape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微软雅黑 Light" panose="020B0502040204020203" pitchFamily="34" charset="-122"/>
              </a:rPr>
              <a:t>属性得到数组的行数和列数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微软雅黑 Light" panose="020B0502040204020203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464" y="4465995"/>
            <a:ext cx="6654090" cy="1491434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25"/>
          <a:stretch>
            <a:fillRect/>
          </a:stretch>
        </p:blipFill>
        <p:spPr>
          <a:xfrm>
            <a:off x="1223832" y="2290365"/>
            <a:ext cx="5994400" cy="171396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矩形 4"/>
          <p:cNvSpPr/>
          <p:nvPr/>
        </p:nvSpPr>
        <p:spPr>
          <a:xfrm>
            <a:off x="479375" y="674237"/>
            <a:ext cx="2520281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切片索引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12" name="Freeform 81"/>
          <p:cNvSpPr>
            <a:spLocks noChangeArrowheads="1"/>
          </p:cNvSpPr>
          <p:nvPr/>
        </p:nvSpPr>
        <p:spPr bwMode="auto">
          <a:xfrm>
            <a:off x="86239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802" y="1916832"/>
            <a:ext cx="7072188" cy="34228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" name="矩形 4"/>
          <p:cNvSpPr/>
          <p:nvPr/>
        </p:nvSpPr>
        <p:spPr>
          <a:xfrm>
            <a:off x="479375" y="674237"/>
            <a:ext cx="2520281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切片索引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sp>
        <p:nvSpPr>
          <p:cNvPr id="12" name="Freeform 81"/>
          <p:cNvSpPr>
            <a:spLocks noChangeArrowheads="1"/>
          </p:cNvSpPr>
          <p:nvPr/>
        </p:nvSpPr>
        <p:spPr bwMode="auto">
          <a:xfrm>
            <a:off x="86239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37"/>
          <p:cNvSpPr>
            <a:spLocks noChangeArrowheads="1"/>
          </p:cNvSpPr>
          <p:nvPr/>
        </p:nvSpPr>
        <p:spPr bwMode="auto">
          <a:xfrm>
            <a:off x="4619872" y="6065477"/>
            <a:ext cx="324000" cy="324000"/>
          </a:xfrm>
          <a:custGeom>
            <a:avLst/>
            <a:gdLst>
              <a:gd name="T0" fmla="*/ 38763987 w 602"/>
              <a:gd name="T1" fmla="*/ 78442719 h 602"/>
              <a:gd name="T2" fmla="*/ 38763987 w 602"/>
              <a:gd name="T3" fmla="*/ 78442719 h 602"/>
              <a:gd name="T4" fmla="*/ 0 w 602"/>
              <a:gd name="T5" fmla="*/ 38764526 h 602"/>
              <a:gd name="T6" fmla="*/ 38763987 w 602"/>
              <a:gd name="T7" fmla="*/ 0 h 602"/>
              <a:gd name="T8" fmla="*/ 78441997 w 602"/>
              <a:gd name="T9" fmla="*/ 38764526 h 602"/>
              <a:gd name="T10" fmla="*/ 38763987 w 602"/>
              <a:gd name="T11" fmla="*/ 78442719 h 602"/>
              <a:gd name="T12" fmla="*/ 38763987 w 602"/>
              <a:gd name="T13" fmla="*/ 7439751 h 602"/>
              <a:gd name="T14" fmla="*/ 38763987 w 602"/>
              <a:gd name="T15" fmla="*/ 7439751 h 602"/>
              <a:gd name="T16" fmla="*/ 7439717 w 602"/>
              <a:gd name="T17" fmla="*/ 38764526 h 602"/>
              <a:gd name="T18" fmla="*/ 38763987 w 602"/>
              <a:gd name="T19" fmla="*/ 71002968 h 602"/>
              <a:gd name="T20" fmla="*/ 71002280 w 602"/>
              <a:gd name="T21" fmla="*/ 38764526 h 602"/>
              <a:gd name="T22" fmla="*/ 38763987 w 602"/>
              <a:gd name="T23" fmla="*/ 7439751 h 602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602" h="602">
                <a:moveTo>
                  <a:pt x="297" y="601"/>
                </a:moveTo>
                <a:lnTo>
                  <a:pt x="297" y="601"/>
                </a:lnTo>
                <a:cubicBezTo>
                  <a:pt x="134" y="601"/>
                  <a:pt x="0" y="467"/>
                  <a:pt x="0" y="297"/>
                </a:cubicBezTo>
                <a:cubicBezTo>
                  <a:pt x="0" y="135"/>
                  <a:pt x="134" y="0"/>
                  <a:pt x="297" y="0"/>
                </a:cubicBezTo>
                <a:cubicBezTo>
                  <a:pt x="466" y="0"/>
                  <a:pt x="601" y="135"/>
                  <a:pt x="601" y="297"/>
                </a:cubicBezTo>
                <a:cubicBezTo>
                  <a:pt x="601" y="467"/>
                  <a:pt x="466" y="601"/>
                  <a:pt x="297" y="601"/>
                </a:cubicBezTo>
                <a:close/>
                <a:moveTo>
                  <a:pt x="297" y="57"/>
                </a:moveTo>
                <a:lnTo>
                  <a:pt x="297" y="57"/>
                </a:lnTo>
                <a:cubicBezTo>
                  <a:pt x="163" y="57"/>
                  <a:pt x="57" y="163"/>
                  <a:pt x="57" y="297"/>
                </a:cubicBezTo>
                <a:cubicBezTo>
                  <a:pt x="57" y="431"/>
                  <a:pt x="163" y="544"/>
                  <a:pt x="297" y="544"/>
                </a:cubicBezTo>
                <a:cubicBezTo>
                  <a:pt x="431" y="544"/>
                  <a:pt x="544" y="431"/>
                  <a:pt x="544" y="297"/>
                </a:cubicBezTo>
                <a:cubicBezTo>
                  <a:pt x="544" y="163"/>
                  <a:pt x="431" y="57"/>
                  <a:pt x="297" y="57"/>
                </a:cubicBezTo>
                <a:close/>
              </a:path>
            </a:pathLst>
          </a:custGeom>
          <a:solidFill>
            <a:srgbClr val="94212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4"/>
          <p:cNvSpPr txBox="1"/>
          <p:nvPr/>
        </p:nvSpPr>
        <p:spPr>
          <a:xfrm>
            <a:off x="5159896" y="5957429"/>
            <a:ext cx="6623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  <a:hlinkClick r:id="rId3"/>
              </a:rPr>
              <a:t>http://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  <a:hlinkClick r:id="rId3"/>
              </a:rPr>
              <a:t>hackdata.cn/learn/course/2/lecture/154/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onaco" charset="0"/>
              <a:ea typeface="Monaco" charset="0"/>
              <a:cs typeface="Monaco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590" y="2060848"/>
            <a:ext cx="7374612" cy="32403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767408" y="1726959"/>
            <a:ext cx="10225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通过添加条件判断数组中每个值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的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真</a:t>
            </a:r>
            <a:r>
              <a:rPr kumimoji="0" lang="en-US" altLang="zh-CN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/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假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 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转为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布尔值再对原数组进行索引，为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真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 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onaco" charset="0"/>
                <a:ea typeface="Monaco" charset="0"/>
                <a:cs typeface="Monaco" charset="0"/>
              </a:rPr>
              <a:t>True</a:t>
            </a:r>
            <a:r>
              <a:rPr kumimoji="0" lang="zh-CN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 时</a:t>
            </a:r>
            <a:r>
              <a:rPr kumimoji="0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会被抽取出来</a:t>
            </a:r>
          </a:p>
        </p:txBody>
      </p:sp>
      <p:sp>
        <p:nvSpPr>
          <p:cNvPr id="20" name="矩形 28"/>
          <p:cNvSpPr/>
          <p:nvPr/>
        </p:nvSpPr>
        <p:spPr>
          <a:xfrm>
            <a:off x="-18898" y="671163"/>
            <a:ext cx="510214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1" name="矩形 4"/>
          <p:cNvSpPr/>
          <p:nvPr/>
        </p:nvSpPr>
        <p:spPr>
          <a:xfrm>
            <a:off x="479375" y="674237"/>
            <a:ext cx="2664297" cy="59522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Freeform 81"/>
          <p:cNvSpPr>
            <a:spLocks noChangeArrowheads="1"/>
          </p:cNvSpPr>
          <p:nvPr/>
        </p:nvSpPr>
        <p:spPr bwMode="auto">
          <a:xfrm>
            <a:off x="86239" y="826314"/>
            <a:ext cx="288000" cy="288000"/>
          </a:xfrm>
          <a:custGeom>
            <a:avLst/>
            <a:gdLst>
              <a:gd name="T0" fmla="*/ 39678193 w 602"/>
              <a:gd name="T1" fmla="*/ 78442719 h 602"/>
              <a:gd name="T2" fmla="*/ 39678193 w 602"/>
              <a:gd name="T3" fmla="*/ 78442719 h 602"/>
              <a:gd name="T4" fmla="*/ 0 w 602"/>
              <a:gd name="T5" fmla="*/ 38764526 h 602"/>
              <a:gd name="T6" fmla="*/ 39678193 w 602"/>
              <a:gd name="T7" fmla="*/ 0 h 602"/>
              <a:gd name="T8" fmla="*/ 78442719 w 602"/>
              <a:gd name="T9" fmla="*/ 38764526 h 602"/>
              <a:gd name="T10" fmla="*/ 39678193 w 602"/>
              <a:gd name="T11" fmla="*/ 78442719 h 602"/>
              <a:gd name="T12" fmla="*/ 7439751 w 602"/>
              <a:gd name="T13" fmla="*/ 38764526 h 602"/>
              <a:gd name="T14" fmla="*/ 7439751 w 602"/>
              <a:gd name="T15" fmla="*/ 38764526 h 602"/>
              <a:gd name="T16" fmla="*/ 39678193 w 602"/>
              <a:gd name="T17" fmla="*/ 71002968 h 602"/>
              <a:gd name="T18" fmla="*/ 61866665 w 602"/>
              <a:gd name="T19" fmla="*/ 61735884 h 602"/>
              <a:gd name="T20" fmla="*/ 39678193 w 602"/>
              <a:gd name="T21" fmla="*/ 38764526 h 602"/>
              <a:gd name="T22" fmla="*/ 39678193 w 602"/>
              <a:gd name="T23" fmla="*/ 7308970 h 602"/>
              <a:gd name="T24" fmla="*/ 7439751 w 602"/>
              <a:gd name="T25" fmla="*/ 38764526 h 60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602" h="602">
                <a:moveTo>
                  <a:pt x="304" y="601"/>
                </a:moveTo>
                <a:lnTo>
                  <a:pt x="304" y="601"/>
                </a:lnTo>
                <a:cubicBezTo>
                  <a:pt x="135" y="601"/>
                  <a:pt x="0" y="466"/>
                  <a:pt x="0" y="297"/>
                </a:cubicBezTo>
                <a:cubicBezTo>
                  <a:pt x="0" y="134"/>
                  <a:pt x="135" y="0"/>
                  <a:pt x="304" y="0"/>
                </a:cubicBezTo>
                <a:cubicBezTo>
                  <a:pt x="467" y="0"/>
                  <a:pt x="601" y="134"/>
                  <a:pt x="601" y="297"/>
                </a:cubicBezTo>
                <a:cubicBezTo>
                  <a:pt x="601" y="466"/>
                  <a:pt x="467" y="601"/>
                  <a:pt x="304" y="601"/>
                </a:cubicBezTo>
                <a:close/>
                <a:moveTo>
                  <a:pt x="57" y="297"/>
                </a:moveTo>
                <a:lnTo>
                  <a:pt x="57" y="297"/>
                </a:lnTo>
                <a:cubicBezTo>
                  <a:pt x="57" y="431"/>
                  <a:pt x="170" y="544"/>
                  <a:pt x="304" y="544"/>
                </a:cubicBezTo>
                <a:cubicBezTo>
                  <a:pt x="368" y="544"/>
                  <a:pt x="431" y="516"/>
                  <a:pt x="474" y="473"/>
                </a:cubicBezTo>
                <a:cubicBezTo>
                  <a:pt x="304" y="297"/>
                  <a:pt x="304" y="297"/>
                  <a:pt x="304" y="297"/>
                </a:cubicBezTo>
                <a:cubicBezTo>
                  <a:pt x="304" y="56"/>
                  <a:pt x="304" y="56"/>
                  <a:pt x="304" y="56"/>
                </a:cubicBezTo>
                <a:cubicBezTo>
                  <a:pt x="170" y="56"/>
                  <a:pt x="57" y="162"/>
                  <a:pt x="57" y="2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文本框 5"/>
          <p:cNvSpPr txBox="1"/>
          <p:nvPr/>
        </p:nvSpPr>
        <p:spPr>
          <a:xfrm>
            <a:off x="953786" y="709485"/>
            <a:ext cx="3414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 Light" panose="020B0502040204020203" pitchFamily="34" charset="-122"/>
                <a:ea typeface="微软雅黑 Light" panose="020B0502040204020203" pitchFamily="34" charset="-122"/>
                <a:cs typeface="+mn-cs"/>
              </a:rPr>
              <a:t>布尔值索引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 Light" panose="020B0502040204020203" pitchFamily="34" charset="-122"/>
              <a:ea typeface="微软雅黑 Light" panose="020B0502040204020203" pitchFamily="34" charset="-122"/>
              <a:cs typeface="+mn-cs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334" y="2927288"/>
            <a:ext cx="7992888" cy="31711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自定义 1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11B59A"/>
      </a:accent1>
      <a:accent2>
        <a:srgbClr val="ED7D31"/>
      </a:accent2>
      <a:accent3>
        <a:srgbClr val="A5A5A5"/>
      </a:accent3>
      <a:accent4>
        <a:srgbClr val="FFC000"/>
      </a:accent4>
      <a:accent5>
        <a:srgbClr val="3DB39E"/>
      </a:accent5>
      <a:accent6>
        <a:srgbClr val="70AD47"/>
      </a:accent6>
      <a:hlink>
        <a:srgbClr val="3DB39E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1489</TotalTime>
  <Words>253</Words>
  <Application>Microsoft Office PowerPoint</Application>
  <PresentationFormat>自定义</PresentationFormat>
  <Paragraphs>39</Paragraphs>
  <Slides>8</Slides>
  <Notes>8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14</cp:revision>
  <dcterms:created xsi:type="dcterms:W3CDTF">2018-03-13T05:45:00Z</dcterms:created>
  <dcterms:modified xsi:type="dcterms:W3CDTF">2020-01-13T03:05:15Z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2052-10.1.0.7346</vt:lpwstr>
  </property>
</Properties>
</file>