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90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690E4-3F2C-418D-AC7B-33034D5BA73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FB49D-1217-4EE0-9B21-961F17CCD1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85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其提供各种现成方法能够节省我们很多对数据处理过程的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code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时间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05000" y="194151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05000" y="442118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10962009" y="-4963"/>
            <a:ext cx="1008000" cy="1243629"/>
            <a:chOff x="10962009" y="-4963"/>
            <a:chExt cx="1008000" cy="1243629"/>
          </a:xfrm>
        </p:grpSpPr>
        <p:sp>
          <p:nvSpPr>
            <p:cNvPr id="8" name="矩形 7"/>
            <p:cNvSpPr/>
            <p:nvPr/>
          </p:nvSpPr>
          <p:spPr>
            <a:xfrm>
              <a:off x="10969209" y="-4963"/>
              <a:ext cx="993600" cy="8301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0962009" y="230666"/>
              <a:ext cx="1008000" cy="1008000"/>
              <a:chOff x="8044308" y="3488472"/>
              <a:chExt cx="1008000" cy="1008000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8044308" y="3488472"/>
                <a:ext cx="1008000" cy="1008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8110158" y="3554322"/>
                <a:ext cx="876300" cy="876300"/>
                <a:chOff x="8110158" y="3554322"/>
                <a:chExt cx="876300" cy="876300"/>
              </a:xfrm>
            </p:grpSpPr>
            <p:sp>
              <p:nvSpPr>
                <p:cNvPr id="12" name="椭圆 11"/>
                <p:cNvSpPr/>
                <p:nvPr/>
              </p:nvSpPr>
              <p:spPr>
                <a:xfrm>
                  <a:off x="8110158" y="3554322"/>
                  <a:ext cx="876300" cy="8763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2" cstate="email"/>
                <a:stretch>
                  <a:fillRect/>
                </a:stretch>
              </p:blipFill>
              <p:spPr>
                <a:xfrm>
                  <a:off x="8232092" y="3758472"/>
                  <a:ext cx="632433" cy="468000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0977231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68979" y="251672"/>
            <a:ext cx="1008000" cy="1008000"/>
            <a:chOff x="8436382" y="2178535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8436382" y="2178535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8502232" y="2244385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599561" y="2432946"/>
              <a:ext cx="681643" cy="61347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91399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10984199" y="241039"/>
            <a:ext cx="1008000" cy="1008000"/>
            <a:chOff x="7998232" y="5119020"/>
            <a:chExt cx="1008000" cy="1008000"/>
          </a:xfrm>
        </p:grpSpPr>
        <p:sp>
          <p:nvSpPr>
            <p:cNvPr id="20" name="椭圆 19"/>
            <p:cNvSpPr/>
            <p:nvPr/>
          </p:nvSpPr>
          <p:spPr>
            <a:xfrm>
              <a:off x="7998232" y="5119020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8064082" y="5195503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196232" y="5239074"/>
              <a:ext cx="612000" cy="78915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85251" y="-4334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70261" y="257663"/>
            <a:ext cx="1008000" cy="1008000"/>
            <a:chOff x="6620434" y="1471906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6620434" y="1471906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686284" y="1537756"/>
              <a:ext cx="876300" cy="876300"/>
              <a:chOff x="6787469" y="2184355"/>
              <a:chExt cx="876300" cy="876300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6787469" y="2184355"/>
                <a:ext cx="876300" cy="8763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2" cstate="email"/>
              <a:stretch>
                <a:fillRect/>
              </a:stretch>
            </p:blipFill>
            <p:spPr>
              <a:xfrm>
                <a:off x="6997019" y="2279604"/>
                <a:ext cx="457201" cy="76200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11366495" y="6430912"/>
            <a:ext cx="468000" cy="216000"/>
          </a:xfrm>
          <a:prstGeom prst="roundRect">
            <a:avLst/>
          </a:prstGeom>
          <a:solidFill>
            <a:srgbClr val="3DB39E"/>
          </a:solidFill>
          <a:ln>
            <a:solidFill>
              <a:srgbClr val="3DB3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97119" y="1556792"/>
            <a:ext cx="99336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-learn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项目最早由数据科学家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David 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Cournapeau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（大卫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•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库尔纳波） 在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2007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年发起，需要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NumPy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SciPy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等其他包的支持，是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语言中专门针对机器学习应用而发展起来的一款开源框架。对它进行维护也主要依靠开源社区。</a:t>
            </a:r>
          </a:p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作为专门面向机器学习的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开源框架，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-learn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可以在一定范围内为开发者提供非常好的帮助。它实现了各种各样成熟的算法，容易安装和使用，样例丰富，而且文档也非常详细。</a:t>
            </a: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en-US" altLang="zh-CN" sz="3200" b="1" dirty="0" err="1">
                <a:solidFill>
                  <a:srgbClr val="942124"/>
                </a:solidFill>
              </a:rPr>
              <a:t>scikit</a:t>
            </a:r>
            <a:r>
              <a:rPr lang="en-US" altLang="zh-CN" sz="3200" b="1" dirty="0">
                <a:solidFill>
                  <a:srgbClr val="942124"/>
                </a:solidFill>
              </a:rPr>
              <a:t>-learn</a:t>
            </a:r>
            <a:r>
              <a:rPr lang="zh-CN" altLang="en-US" sz="3200" b="1" dirty="0">
                <a:solidFill>
                  <a:srgbClr val="942124"/>
                </a:solidFill>
              </a:rPr>
              <a:t>简介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69146"/>
            <a:ext cx="9933666" cy="279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安装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-learn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的要求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:Python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的版本高于 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3.5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NumPy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的版本高于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1.11.0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 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SciPy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的版本高于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0.17.0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以及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joblib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的版本高于 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0.11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</a:p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-learn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同样具有绘图功能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函数以“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plot_”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开头，需要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Matplotlib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的版本高于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1.5.1)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。一些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-learn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示例可能需要一个或多个额外依赖项，如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scikit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-image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版本高于 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0.12.3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Panda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版本高于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0.18.0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b="1" dirty="0">
                <a:solidFill>
                  <a:srgbClr val="942124"/>
                </a:solidFill>
              </a:rPr>
              <a:t>安装 </a:t>
            </a:r>
            <a:r>
              <a:rPr lang="en-US" altLang="zh-CN" sz="3200" b="1" dirty="0" err="1">
                <a:solidFill>
                  <a:srgbClr val="942124"/>
                </a:solidFill>
              </a:rPr>
              <a:t>scikit</a:t>
            </a:r>
            <a:r>
              <a:rPr lang="en-US" altLang="zh-CN" sz="3200" b="1" dirty="0">
                <a:solidFill>
                  <a:srgbClr val="942124"/>
                </a:solidFill>
              </a:rPr>
              <a:t>-learn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2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00808"/>
            <a:ext cx="11191170" cy="390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1. </a:t>
            </a:r>
            <a:r>
              <a:rPr lang="zh-CN" altLang="zh-CN" sz="2400" dirty="0"/>
              <a:t>机器学习：问题设置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（</a:t>
            </a:r>
            <a:r>
              <a:rPr lang="en-US" altLang="zh-CN" sz="2400" dirty="0"/>
              <a:t>1</a:t>
            </a:r>
            <a:r>
              <a:rPr lang="zh-CN" altLang="zh-CN" sz="2400" dirty="0"/>
              <a:t>）监督学习，其中数据带有一个附加属性，即我们想要预测的结果值。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（</a:t>
            </a:r>
            <a:r>
              <a:rPr lang="en-US" altLang="zh-CN" sz="2400" dirty="0"/>
              <a:t>2</a:t>
            </a:r>
            <a:r>
              <a:rPr lang="zh-CN" altLang="zh-CN" sz="2400" dirty="0"/>
              <a:t>）无监督学习</a:t>
            </a:r>
            <a:r>
              <a:rPr lang="en-US" altLang="zh-CN" sz="2400" dirty="0"/>
              <a:t>, </a:t>
            </a:r>
            <a:r>
              <a:rPr lang="zh-CN" altLang="zh-CN" sz="2400" dirty="0"/>
              <a:t>其中训练数据由没有任何相应目标值的一组输入向量组成。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2. </a:t>
            </a:r>
            <a:r>
              <a:rPr lang="zh-CN" altLang="zh-CN" sz="2400" dirty="0"/>
              <a:t>加载示例数据集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数据集是一个类似字典的对象，它保存有关数据的所有数据和一些元数据。该数据存储在</a:t>
            </a:r>
            <a:r>
              <a:rPr lang="en-US" altLang="zh-CN" sz="2400" dirty="0"/>
              <a:t>.data</a:t>
            </a:r>
            <a:r>
              <a:rPr lang="zh-CN" altLang="zh-CN" sz="2400" dirty="0"/>
              <a:t>成员中，它是</a:t>
            </a:r>
            <a:r>
              <a:rPr lang="en-US" altLang="zh-CN" sz="2400" dirty="0" err="1"/>
              <a:t>n_samples</a:t>
            </a:r>
            <a:r>
              <a:rPr lang="zh-CN" altLang="zh-CN" sz="2400" dirty="0"/>
              <a:t>、</a:t>
            </a:r>
            <a:r>
              <a:rPr lang="en-US" altLang="zh-CN" sz="2400" dirty="0" err="1"/>
              <a:t>n_features</a:t>
            </a:r>
            <a:r>
              <a:rPr lang="zh-CN" altLang="zh-CN" sz="2400" dirty="0"/>
              <a:t>数组。在监督问题的情况下，一个或多个响应变量存储在</a:t>
            </a:r>
            <a:r>
              <a:rPr lang="en-US" altLang="zh-CN" sz="2400" dirty="0"/>
              <a:t>.target</a:t>
            </a:r>
            <a:r>
              <a:rPr lang="zh-CN" altLang="zh-CN" sz="2400" dirty="0"/>
              <a:t>成员中</a:t>
            </a:r>
            <a:r>
              <a:rPr lang="zh-CN" altLang="zh-CN" sz="2400" dirty="0" smtClean="0"/>
              <a:t>。</a:t>
            </a:r>
            <a:endParaRPr lang="zh-CN" altLang="zh-CN" sz="2400" dirty="0"/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b="1" dirty="0">
                <a:solidFill>
                  <a:srgbClr val="942124"/>
                </a:solidFill>
              </a:rPr>
              <a:t>使用 </a:t>
            </a:r>
            <a:r>
              <a:rPr lang="en-US" altLang="zh-CN" sz="3200" b="1" dirty="0" err="1">
                <a:solidFill>
                  <a:srgbClr val="942124"/>
                </a:solidFill>
              </a:rPr>
              <a:t>scikit</a:t>
            </a:r>
            <a:r>
              <a:rPr lang="en-US" altLang="zh-CN" sz="3200" b="1" dirty="0">
                <a:solidFill>
                  <a:srgbClr val="942124"/>
                </a:solidFill>
              </a:rPr>
              <a:t>-learn </a:t>
            </a:r>
            <a:r>
              <a:rPr lang="zh-CN" altLang="en-US" sz="3200" b="1" dirty="0">
                <a:solidFill>
                  <a:srgbClr val="942124"/>
                </a:solidFill>
              </a:rPr>
              <a:t>介绍机器学习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556792"/>
            <a:ext cx="9933666" cy="4461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3. </a:t>
            </a:r>
            <a:r>
              <a:rPr lang="zh-CN" altLang="zh-CN" sz="2400" dirty="0"/>
              <a:t>学习和预测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MNIST digits</a:t>
            </a:r>
            <a:r>
              <a:rPr lang="zh-CN" altLang="zh-CN" sz="2400" dirty="0"/>
              <a:t>数据集的任务是给出图像，来预测识别出其表示的数字。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在</a:t>
            </a:r>
            <a:r>
              <a:rPr lang="en-US" altLang="zh-CN" sz="2400" dirty="0"/>
              <a:t> </a:t>
            </a:r>
            <a:r>
              <a:rPr lang="en-US" altLang="zh-CN" sz="2400" dirty="0" err="1"/>
              <a:t>scikit</a:t>
            </a:r>
            <a:r>
              <a:rPr lang="en-US" altLang="zh-CN" sz="2400" dirty="0"/>
              <a:t>-learn </a:t>
            </a:r>
            <a:r>
              <a:rPr lang="zh-CN" altLang="zh-CN" sz="2400" dirty="0"/>
              <a:t>中，分类的估计器是一个</a:t>
            </a:r>
            <a:r>
              <a:rPr lang="en-US" altLang="zh-CN" sz="2400" dirty="0"/>
              <a:t>Python</a:t>
            </a:r>
            <a:r>
              <a:rPr lang="zh-CN" altLang="zh-CN" sz="2400" dirty="0"/>
              <a:t>对象，它实现了</a:t>
            </a:r>
            <a:r>
              <a:rPr lang="en-US" altLang="zh-CN" sz="2400" dirty="0"/>
              <a:t>fit(X, y)</a:t>
            </a:r>
            <a:r>
              <a:rPr lang="zh-CN" altLang="zh-CN" sz="2400" dirty="0"/>
              <a:t>和</a:t>
            </a:r>
            <a:r>
              <a:rPr lang="en-US" altLang="zh-CN" sz="2400" dirty="0"/>
              <a:t>predict(T) </a:t>
            </a:r>
            <a:r>
              <a:rPr lang="zh-CN" altLang="zh-CN" sz="2400" dirty="0"/>
              <a:t>等方法。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4. </a:t>
            </a:r>
            <a:r>
              <a:rPr lang="zh-CN" altLang="zh-CN" sz="2400" dirty="0"/>
              <a:t>预估对象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拟合数据</a:t>
            </a:r>
            <a:r>
              <a:rPr lang="en-US" altLang="zh-CN" sz="2400" dirty="0"/>
              <a:t>: </a:t>
            </a:r>
            <a:r>
              <a:rPr lang="zh-CN" altLang="zh-CN" sz="2400" dirty="0"/>
              <a:t>实现数据拟合的方法，</a:t>
            </a:r>
            <a:r>
              <a:rPr lang="en-US" altLang="zh-CN" sz="2400" dirty="0"/>
              <a:t>estimator</a:t>
            </a:r>
            <a:r>
              <a:rPr lang="zh-CN" altLang="zh-CN" sz="2400" dirty="0"/>
              <a:t>是</a:t>
            </a:r>
            <a:r>
              <a:rPr lang="en-US" altLang="zh-CN" sz="2400" dirty="0"/>
              <a:t> </a:t>
            </a:r>
            <a:r>
              <a:rPr lang="en-US" altLang="zh-CN" sz="2400" dirty="0" err="1"/>
              <a:t>scikit</a:t>
            </a:r>
            <a:r>
              <a:rPr lang="en-US" altLang="zh-CN" sz="2400" dirty="0"/>
              <a:t>-learn</a:t>
            </a:r>
            <a:r>
              <a:rPr lang="zh-CN" altLang="zh-CN" sz="2400" dirty="0"/>
              <a:t>实现的主要 </a:t>
            </a:r>
            <a:r>
              <a:rPr lang="en-US" altLang="zh-CN" sz="2400" dirty="0"/>
              <a:t>API</a:t>
            </a:r>
            <a:r>
              <a:rPr lang="zh-CN" altLang="zh-CN" sz="2400" dirty="0"/>
              <a:t>。</a:t>
            </a:r>
            <a:r>
              <a:rPr lang="en-US" altLang="zh-CN" sz="2400" dirty="0"/>
              <a:t>estimators</a:t>
            </a:r>
            <a:r>
              <a:rPr lang="zh-CN" altLang="zh-CN" sz="2400" dirty="0"/>
              <a:t>是基于数据进行学习的任何对象，它可以是一个分类器、回归或者是一个聚类算法，或者是从原始数据中提取</a:t>
            </a:r>
            <a:r>
              <a:rPr lang="en-US" altLang="zh-CN" sz="2400" dirty="0"/>
              <a:t>/</a:t>
            </a:r>
            <a:r>
              <a:rPr lang="zh-CN" altLang="zh-CN" sz="2400" dirty="0"/>
              <a:t>过滤有用特征的变换器。</a:t>
            </a:r>
            <a:endParaRPr lang="zh-CN" altLang="zh-CN" sz="2400" dirty="0"/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6408" y="1763905"/>
            <a:ext cx="10708403" cy="5567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1. K</a:t>
            </a:r>
            <a:r>
              <a:rPr lang="zh-CN" altLang="zh-CN" sz="2400" dirty="0"/>
              <a:t>最近邻分类器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K</a:t>
            </a:r>
            <a:r>
              <a:rPr lang="zh-CN" altLang="zh-CN" sz="2400" dirty="0"/>
              <a:t>最近邻</a:t>
            </a:r>
            <a:r>
              <a:rPr lang="en-US" altLang="zh-CN" sz="2400" dirty="0"/>
              <a:t>(k-Nearest Neighbor</a:t>
            </a:r>
            <a:r>
              <a:rPr lang="zh-CN" altLang="zh-CN" sz="2400" dirty="0"/>
              <a:t>，</a:t>
            </a:r>
            <a:r>
              <a:rPr lang="en-US" altLang="zh-CN" sz="2400" dirty="0"/>
              <a:t>KNN)</a:t>
            </a:r>
            <a:r>
              <a:rPr lang="zh-CN" altLang="zh-CN" sz="2400" dirty="0"/>
              <a:t>分类算法，是一个理论上比较成熟的方法，也是最简单的机器学习算法之一。该方法的思路是：在特征空间中，如果一个样本附近的</a:t>
            </a:r>
            <a:r>
              <a:rPr lang="en-US" altLang="zh-CN" sz="2400" dirty="0"/>
              <a:t>k</a:t>
            </a:r>
            <a:r>
              <a:rPr lang="zh-CN" altLang="zh-CN" sz="2400" dirty="0"/>
              <a:t>个最近</a:t>
            </a:r>
            <a:r>
              <a:rPr lang="en-US" altLang="zh-CN" sz="2400" dirty="0"/>
              <a:t>(</a:t>
            </a:r>
            <a:r>
              <a:rPr lang="zh-CN" altLang="zh-CN" sz="2400" dirty="0"/>
              <a:t>特征空间中最邻近</a:t>
            </a:r>
            <a:r>
              <a:rPr lang="en-US" altLang="zh-CN" sz="2400" dirty="0"/>
              <a:t>)</a:t>
            </a:r>
            <a:r>
              <a:rPr lang="zh-CN" altLang="zh-CN" sz="2400" dirty="0"/>
              <a:t>样本的大多数属于某一个类别，则该样本也属于这个类别。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2. </a:t>
            </a:r>
            <a:r>
              <a:rPr lang="zh-CN" altLang="zh-CN" sz="2400" dirty="0"/>
              <a:t>线性回归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线性回归（</a:t>
            </a:r>
            <a:r>
              <a:rPr lang="en-US" altLang="zh-CN" sz="2400" dirty="0"/>
              <a:t>Linear Regression</a:t>
            </a:r>
            <a:r>
              <a:rPr lang="zh-CN" altLang="zh-CN" sz="2400" dirty="0"/>
              <a:t>）是最简单的拟合线性模型形式，是指通过调整数据集的一系列参数令残差平方和尽可能小。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b="1" dirty="0">
                <a:solidFill>
                  <a:srgbClr val="942124"/>
                </a:solidFill>
              </a:rPr>
              <a:t>监督学习：从高维观察预测输出变量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896408" y="1763905"/>
            <a:ext cx="107084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3. </a:t>
            </a:r>
            <a:r>
              <a:rPr lang="zh-CN" altLang="zh-CN" sz="2400" dirty="0"/>
              <a:t>收缩</a:t>
            </a:r>
          </a:p>
          <a:p>
            <a:r>
              <a:rPr lang="zh-CN" altLang="zh-CN" sz="2400" dirty="0"/>
              <a:t>如果每个维度的数据点很少，观察噪声就会导致很大的方差。</a:t>
            </a:r>
          </a:p>
          <a:p>
            <a:r>
              <a:rPr lang="en-US" altLang="zh-CN" sz="2400" dirty="0"/>
              <a:t>4. </a:t>
            </a:r>
            <a:r>
              <a:rPr lang="zh-CN" altLang="zh-CN" sz="2400" dirty="0"/>
              <a:t>分类</a:t>
            </a:r>
          </a:p>
          <a:p>
            <a:r>
              <a:rPr lang="zh-CN" altLang="zh-CN" sz="2400" dirty="0"/>
              <a:t>多分类（</a:t>
            </a:r>
            <a:r>
              <a:rPr lang="en-US" altLang="zh-CN" sz="2400" dirty="0"/>
              <a:t>multi-classification</a:t>
            </a:r>
            <a:r>
              <a:rPr lang="zh-CN" altLang="zh-CN" sz="2400" dirty="0"/>
              <a:t>）是指分类的结果不只两类，而是有多个类别。逻辑回归（</a:t>
            </a:r>
            <a:r>
              <a:rPr lang="en-US" altLang="zh-CN" sz="2400" dirty="0"/>
              <a:t>Logistic Regression</a:t>
            </a:r>
            <a:r>
              <a:rPr lang="zh-CN" altLang="zh-CN" sz="2400" dirty="0"/>
              <a:t>）本质上是一种二分类的算法，但是可以通过搭建多个二分类器的思想，实现多分类，使用多个二分类器的投票为最后分类做决定。</a:t>
            </a:r>
          </a:p>
          <a:p>
            <a:r>
              <a:rPr lang="en-US" altLang="zh-CN" sz="2400" dirty="0"/>
              <a:t>5. </a:t>
            </a:r>
            <a:r>
              <a:rPr lang="zh-CN" altLang="zh-CN" sz="2400" dirty="0"/>
              <a:t>支持向量机</a:t>
            </a:r>
          </a:p>
          <a:p>
            <a:r>
              <a:rPr lang="zh-CN" altLang="zh-CN" sz="2400" dirty="0"/>
              <a:t>支持向量机（</a:t>
            </a:r>
            <a:r>
              <a:rPr lang="en-US" altLang="zh-CN" sz="2400" dirty="0"/>
              <a:t>Support Vector Machine, SVM</a:t>
            </a:r>
            <a:r>
              <a:rPr lang="zh-CN" altLang="zh-CN" sz="2400" dirty="0"/>
              <a:t>）是一类按监督学习方式对数据进行二元分类的广义线性分类器（</a:t>
            </a:r>
            <a:r>
              <a:rPr lang="en-US" altLang="zh-CN" sz="2400" dirty="0"/>
              <a:t>generalized linear classifier</a:t>
            </a:r>
            <a:r>
              <a:rPr lang="zh-CN" altLang="zh-CN" sz="2400" dirty="0"/>
              <a:t>），其决策边界是对学习样本求解的最大边距超平面。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921722"/>
            <a:ext cx="9933666" cy="390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1. </a:t>
            </a:r>
            <a:r>
              <a:rPr lang="zh-CN" altLang="zh-CN" sz="2400" dirty="0"/>
              <a:t>模型分数评价和交叉验证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每一个估计量都有一个可以在新数据上判定拟合质量</a:t>
            </a:r>
            <a:r>
              <a:rPr lang="en-US" altLang="zh-CN" sz="2400" dirty="0"/>
              <a:t>(</a:t>
            </a:r>
            <a:r>
              <a:rPr lang="zh-CN" altLang="zh-CN" sz="2400" dirty="0"/>
              <a:t>或预期值</a:t>
            </a:r>
            <a:r>
              <a:rPr lang="en-US" altLang="zh-CN" sz="2400" dirty="0"/>
              <a:t>)</a:t>
            </a:r>
            <a:r>
              <a:rPr lang="zh-CN" altLang="zh-CN" sz="2400" dirty="0"/>
              <a:t>的</a:t>
            </a:r>
            <a:r>
              <a:rPr lang="en-US" altLang="zh-CN" sz="2400" dirty="0"/>
              <a:t>score</a:t>
            </a:r>
            <a:r>
              <a:rPr lang="zh-CN" altLang="zh-CN" sz="2400" dirty="0"/>
              <a:t>方法。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2. </a:t>
            </a:r>
            <a:r>
              <a:rPr lang="zh-CN" altLang="zh-CN" sz="2400" dirty="0"/>
              <a:t>交叉验证生成器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为了更好地预测精度，我们可以连续分解用于训练和测试用的数据。这被称为</a:t>
            </a:r>
            <a:r>
              <a:rPr lang="en-US" altLang="zh-CN" sz="2400" dirty="0"/>
              <a:t> K</a:t>
            </a:r>
            <a:r>
              <a:rPr lang="zh-CN" altLang="zh-CN" sz="2400" dirty="0"/>
              <a:t>折交叉验证。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731084" y="33592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模型选择：选择估计量及其参数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5" y="1113039"/>
            <a:ext cx="113286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1. K-means </a:t>
            </a:r>
            <a:r>
              <a:rPr lang="zh-CN" altLang="zh-CN" sz="2400" dirty="0"/>
              <a:t>聚类算法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关于聚类有很多不同的聚类标准和相关算法，其中最简便的是</a:t>
            </a:r>
            <a:r>
              <a:rPr lang="en-US" altLang="zh-CN" sz="2400" dirty="0"/>
              <a:t> K-means</a:t>
            </a:r>
            <a:r>
              <a:rPr lang="zh-CN" altLang="zh-CN" sz="2400" dirty="0"/>
              <a:t>聚类算法 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k-means</a:t>
            </a:r>
            <a:r>
              <a:rPr lang="zh-CN" altLang="zh-CN" sz="2400" dirty="0"/>
              <a:t>聚类算法无法保证聚类结果完全绝对真实地反应实际情况。第一，选择正确、合适的聚类数量是一件困难的事情；第二，该算法对初始值的设置较敏感，容易陷入局部最优。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2. </a:t>
            </a:r>
            <a:r>
              <a:rPr lang="zh-CN" altLang="zh-CN" sz="2400" dirty="0"/>
              <a:t>分层聚类算法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分层聚类算法是一种旨在构建聚类层次结构的分析方法，一般来说，实现该算法的大多数方法可分为以下两种：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聚合（</a:t>
            </a:r>
            <a:r>
              <a:rPr lang="en-US" altLang="zh-CN" sz="2400" dirty="0"/>
              <a:t>agglomerative</a:t>
            </a:r>
            <a:r>
              <a:rPr lang="zh-CN" altLang="zh-CN" sz="2400" dirty="0"/>
              <a:t>）</a:t>
            </a:r>
            <a:r>
              <a:rPr lang="en-US" altLang="zh-CN" sz="2400" dirty="0"/>
              <a:t>——</a:t>
            </a:r>
            <a:r>
              <a:rPr lang="zh-CN" altLang="zh-CN" sz="2400" dirty="0"/>
              <a:t>自底向上的方法。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分裂（</a:t>
            </a:r>
            <a:r>
              <a:rPr lang="en-US" altLang="zh-CN" sz="2400" dirty="0"/>
              <a:t>divisive</a:t>
            </a:r>
            <a:r>
              <a:rPr lang="zh-CN" altLang="zh-CN" sz="2400" dirty="0"/>
              <a:t>）</a:t>
            </a:r>
            <a:r>
              <a:rPr lang="en-US" altLang="zh-CN" sz="2400" dirty="0"/>
              <a:t>——</a:t>
            </a:r>
            <a:r>
              <a:rPr lang="zh-CN" altLang="zh-CN" sz="2400" dirty="0"/>
              <a:t>自顶向下的方法。</a:t>
            </a: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无监督学习</a:t>
            </a:r>
            <a:r>
              <a:rPr lang="en-US" altLang="zh-CN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: </a:t>
            </a:r>
            <a:r>
              <a:rPr lang="zh-CN" altLang="en-US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寻求数据表示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491316" y="1932819"/>
            <a:ext cx="9933666" cy="390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3. </a:t>
            </a:r>
            <a:r>
              <a:rPr lang="zh-CN" altLang="zh-CN" sz="2400" dirty="0"/>
              <a:t>分解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分解是指将一个信号转换成多个成分并且加载。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如果</a:t>
            </a:r>
            <a:r>
              <a:rPr lang="en-US" altLang="zh-CN" sz="2400" dirty="0"/>
              <a:t> X </a:t>
            </a:r>
            <a:r>
              <a:rPr lang="zh-CN" altLang="zh-CN" sz="2400" dirty="0"/>
              <a:t>是多维数据，那么我们试图解决的问题是在不同的观察基础上对数据进行重写。我们希望学习得到载荷</a:t>
            </a:r>
            <a:r>
              <a:rPr lang="en-US" altLang="zh-CN" sz="2400" dirty="0"/>
              <a:t>L</a:t>
            </a:r>
            <a:r>
              <a:rPr lang="zh-CN" altLang="zh-CN" sz="2400" dirty="0"/>
              <a:t>和成分</a:t>
            </a:r>
            <a:r>
              <a:rPr lang="en-US" altLang="zh-CN" sz="2400" dirty="0"/>
              <a:t>C</a:t>
            </a:r>
            <a:r>
              <a:rPr lang="zh-CN" altLang="zh-CN" sz="2400" dirty="0"/>
              <a:t>，使得</a:t>
            </a:r>
            <a:r>
              <a:rPr lang="en-US" altLang="zh-CN" sz="2400" dirty="0"/>
              <a:t>X = L C</a:t>
            </a:r>
            <a:r>
              <a:rPr lang="zh-CN" altLang="zh-CN" sz="2400" dirty="0"/>
              <a:t>。提取成分</a:t>
            </a:r>
            <a:r>
              <a:rPr lang="en-US" altLang="zh-CN" sz="2400" dirty="0"/>
              <a:t>C</a:t>
            </a:r>
            <a:r>
              <a:rPr lang="zh-CN" altLang="zh-CN" sz="2400" dirty="0"/>
              <a:t>有多种不同的方法：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（</a:t>
            </a:r>
            <a:r>
              <a:rPr lang="en-US" altLang="zh-CN" sz="2400" dirty="0"/>
              <a:t>1</a:t>
            </a:r>
            <a:r>
              <a:rPr lang="zh-CN" altLang="zh-CN" sz="2400" dirty="0"/>
              <a:t>）主成分分析。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（</a:t>
            </a:r>
            <a:r>
              <a:rPr lang="en-US" altLang="zh-CN" sz="2400" dirty="0"/>
              <a:t>2</a:t>
            </a:r>
            <a:r>
              <a:rPr lang="zh-CN" altLang="zh-CN" sz="2400" dirty="0"/>
              <a:t>）独立成分分析。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11B59A"/>
      </a:accent1>
      <a:accent2>
        <a:srgbClr val="ED7D31"/>
      </a:accent2>
      <a:accent3>
        <a:srgbClr val="A5A5A5"/>
      </a:accent3>
      <a:accent4>
        <a:srgbClr val="FFC000"/>
      </a:accent4>
      <a:accent5>
        <a:srgbClr val="3DB39E"/>
      </a:accent5>
      <a:accent6>
        <a:srgbClr val="70AD47"/>
      </a:accent6>
      <a:hlink>
        <a:srgbClr val="3DB39E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964</Words>
  <Application>Microsoft Office PowerPoint</Application>
  <PresentationFormat>自定义</PresentationFormat>
  <Paragraphs>58</Paragraphs>
  <Slides>9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14</cp:revision>
  <dcterms:created xsi:type="dcterms:W3CDTF">2018-03-13T05:45:00Z</dcterms:created>
  <dcterms:modified xsi:type="dcterms:W3CDTF">2020-01-13T05:51:10Z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