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1"/>
  </p:notesMasterIdLst>
  <p:sldIdLst>
    <p:sldId id="259" r:id="rId2"/>
    <p:sldId id="260" r:id="rId3"/>
    <p:sldId id="261" r:id="rId4"/>
    <p:sldId id="262" r:id="rId5"/>
    <p:sldId id="263" r:id="rId6"/>
    <p:sldId id="264" r:id="rId7"/>
    <p:sldId id="267" r:id="rId8"/>
    <p:sldId id="268" r:id="rId9"/>
    <p:sldId id="269" r:id="rId10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4660"/>
  </p:normalViewPr>
  <p:slideViewPr>
    <p:cSldViewPr snapToGrid="0">
      <p:cViewPr varScale="1">
        <p:scale>
          <a:sx n="71" d="100"/>
          <a:sy n="71" d="100"/>
        </p:scale>
        <p:origin x="-90" y="-79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8690E4-3F2C-418D-AC7B-33034D5BA738}" type="datetimeFigureOut">
              <a:rPr lang="zh-CN" altLang="en-US" smtClean="0"/>
              <a:t>2020-01-13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61FB49D-1217-4EE0-9B21-961F17CCD1C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978593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zh-CN" altLang="en-US" sz="1100" dirty="0" smtClean="0">
                <a:latin typeface="微软雅黑 Light" panose="020B0502040204020203" pitchFamily="34" charset="-122"/>
                <a:ea typeface="微软雅黑 Light" panose="020B0502040204020203" pitchFamily="34" charset="-122"/>
                <a:cs typeface="微软雅黑 Light" panose="020B0502040204020203" pitchFamily="34" charset="-122"/>
              </a:rPr>
              <a:t>其提供各种现成方法能够节省我们很多对数据处理过程的</a:t>
            </a:r>
            <a:r>
              <a:rPr lang="en-US" altLang="zh-CN" sz="1100" dirty="0" smtClean="0">
                <a:latin typeface="微软雅黑 Light" panose="020B0502040204020203" pitchFamily="34" charset="-122"/>
                <a:ea typeface="微软雅黑 Light" panose="020B0502040204020203" pitchFamily="34" charset="-122"/>
                <a:cs typeface="微软雅黑 Light" panose="020B0502040204020203" pitchFamily="34" charset="-122"/>
              </a:rPr>
              <a:t>code</a:t>
            </a:r>
            <a:r>
              <a:rPr lang="zh-CN" altLang="en-US" sz="1100" dirty="0" smtClean="0">
                <a:latin typeface="微软雅黑 Light" panose="020B0502040204020203" pitchFamily="34" charset="-122"/>
                <a:ea typeface="微软雅黑 Light" panose="020B0502040204020203" pitchFamily="34" charset="-122"/>
                <a:cs typeface="微软雅黑 Light" panose="020B0502040204020203" pitchFamily="34" charset="-122"/>
              </a:rPr>
              <a:t>时间</a:t>
            </a:r>
            <a:endParaRPr lang="en-US" altLang="zh-CN" sz="1100" dirty="0" smtClean="0">
              <a:latin typeface="微软雅黑 Light" panose="020B0502040204020203" pitchFamily="34" charset="-122"/>
              <a:ea typeface="微软雅黑 Light" panose="020B0502040204020203" pitchFamily="34" charset="-122"/>
              <a:cs typeface="微软雅黑 Light" panose="020B0502040204020203" pitchFamily="34" charset="-122"/>
            </a:endParaRP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en-US" altLang="zh-CN" sz="1100" dirty="0" smtClean="0"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858E6889-349A-49E8-AAE1-A1FB1A7B9723}" type="slidenum">
              <a:rPr kumimoji="0" lang="zh-CN" altLang="en-US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  <a:cs typeface="+mn-cs"/>
              </a:rPr>
              <a:t>1</a:t>
            </a:fld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en-US" altLang="zh-CN" sz="1100" dirty="0" smtClean="0"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858E6889-349A-49E8-AAE1-A1FB1A7B9723}" type="slidenum">
              <a: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  <a:cs typeface="+mn-cs"/>
              </a:rPr>
              <a:t>2</a:t>
            </a:fld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en-US" altLang="zh-CN" sz="1100" dirty="0" smtClean="0"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858E6889-349A-49E8-AAE1-A1FB1A7B9723}" type="slidenum">
              <a:rPr kumimoji="0" lang="zh-CN" altLang="en-US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  <a:cs typeface="+mn-cs"/>
              </a:rPr>
              <a:t>3</a:t>
            </a:fld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en-US" altLang="zh-CN" sz="1100" dirty="0" smtClean="0"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858E6889-349A-49E8-AAE1-A1FB1A7B9723}" type="slidenum">
              <a:rPr kumimoji="0" lang="zh-CN" altLang="en-US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  <a:cs typeface="+mn-cs"/>
              </a:rPr>
              <a:t>4</a:t>
            </a:fld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en-US" altLang="zh-CN" sz="1100" dirty="0" smtClean="0"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858E6889-349A-49E8-AAE1-A1FB1A7B9723}" type="slidenum">
              <a:rPr kumimoji="0" lang="zh-CN" altLang="en-US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  <a:cs typeface="+mn-cs"/>
              </a:rPr>
              <a:t>5</a:t>
            </a:fld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en-US" altLang="zh-CN" sz="1100" dirty="0" smtClean="0"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858E6889-349A-49E8-AAE1-A1FB1A7B9723}" type="slidenum">
              <a:rPr kumimoji="0" lang="zh-CN" altLang="en-US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  <a:cs typeface="+mn-cs"/>
              </a:rPr>
              <a:t>6</a:t>
            </a:fld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en-US" altLang="zh-CN" sz="1100" dirty="0" smtClean="0"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858E6889-349A-49E8-AAE1-A1FB1A7B9723}" type="slidenum">
              <a:rPr kumimoji="0" lang="zh-CN" altLang="en-US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  <a:cs typeface="+mn-cs"/>
              </a:rPr>
              <a:t>7</a:t>
            </a:fld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en-US" altLang="zh-CN" sz="1100" dirty="0" smtClean="0"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858E6889-349A-49E8-AAE1-A1FB1A7B9723}" type="slidenum">
              <a:rPr kumimoji="0" lang="zh-CN" altLang="en-US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  <a:cs typeface="+mn-cs"/>
              </a:rPr>
              <a:t>8</a:t>
            </a:fld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en-US" altLang="zh-CN" sz="1100" dirty="0" smtClean="0"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858E6889-349A-49E8-AAE1-A1FB1A7B9723}" type="slidenum">
              <a:rPr kumimoji="0" lang="zh-CN" altLang="en-US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  <a:cs typeface="+mn-cs"/>
              </a:rPr>
              <a:t>9</a:t>
            </a:fld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905000" y="1941513"/>
            <a:ext cx="9144000" cy="2387600"/>
          </a:xfrm>
        </p:spPr>
        <p:txBody>
          <a:bodyPr anchor="b"/>
          <a:lstStyle>
            <a:lvl1pPr algn="ctr">
              <a:defRPr sz="6000" b="1">
                <a:solidFill>
                  <a:schemeClr val="bg1"/>
                </a:solidFill>
              </a:defRPr>
            </a:lvl1pPr>
          </a:lstStyle>
          <a:p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905000" y="4421188"/>
            <a:ext cx="9144000" cy="1655762"/>
          </a:xfrm>
        </p:spPr>
        <p:txBody>
          <a:bodyPr/>
          <a:lstStyle>
            <a:lvl1pPr marL="0" indent="0" algn="ctr">
              <a:buNone/>
              <a:defRPr sz="2400" b="1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dirty="0" smtClean="0"/>
              <a:t>单击此处编辑母版文本样式</a:t>
            </a:r>
          </a:p>
          <a:p>
            <a:pPr lvl="1"/>
            <a:r>
              <a:rPr lang="zh-CN" altLang="en-US" dirty="0" smtClean="0"/>
              <a:t>第二级</a:t>
            </a:r>
          </a:p>
          <a:p>
            <a:pPr lvl="2"/>
            <a:r>
              <a:rPr lang="zh-CN" altLang="en-US" dirty="0" smtClean="0"/>
              <a:t>第三级</a:t>
            </a:r>
          </a:p>
          <a:p>
            <a:pPr lvl="3"/>
            <a:r>
              <a:rPr lang="zh-CN" altLang="en-US" dirty="0" smtClean="0"/>
              <a:t>第四级</a:t>
            </a:r>
          </a:p>
          <a:p>
            <a:pPr lvl="4"/>
            <a:r>
              <a:rPr lang="zh-CN" altLang="en-US" dirty="0" smtClean="0"/>
              <a:t>第五级</a:t>
            </a:r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标题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9"/>
            <a:ext cx="10515600" cy="781095"/>
          </a:xfrm>
        </p:spPr>
        <p:txBody>
          <a:bodyPr/>
          <a:lstStyle>
            <a:lvl1pPr>
              <a:defRPr>
                <a:solidFill>
                  <a:srgbClr val="3DB39E"/>
                </a:solidFill>
              </a:defRPr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grpSp>
        <p:nvGrpSpPr>
          <p:cNvPr id="7" name="组合 6"/>
          <p:cNvGrpSpPr/>
          <p:nvPr userDrawn="1"/>
        </p:nvGrpSpPr>
        <p:grpSpPr>
          <a:xfrm>
            <a:off x="10962009" y="-4963"/>
            <a:ext cx="1008000" cy="1243629"/>
            <a:chOff x="10962009" y="-4963"/>
            <a:chExt cx="1008000" cy="1243629"/>
          </a:xfrm>
        </p:grpSpPr>
        <p:sp>
          <p:nvSpPr>
            <p:cNvPr id="8" name="矩形 7"/>
            <p:cNvSpPr/>
            <p:nvPr/>
          </p:nvSpPr>
          <p:spPr>
            <a:xfrm>
              <a:off x="10969209" y="-4963"/>
              <a:ext cx="993600" cy="830165"/>
            </a:xfrm>
            <a:prstGeom prst="rect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grpSp>
          <p:nvGrpSpPr>
            <p:cNvPr id="9" name="组合 8"/>
            <p:cNvGrpSpPr/>
            <p:nvPr/>
          </p:nvGrpSpPr>
          <p:grpSpPr>
            <a:xfrm>
              <a:off x="10962009" y="230666"/>
              <a:ext cx="1008000" cy="1008000"/>
              <a:chOff x="8044308" y="3488472"/>
              <a:chExt cx="1008000" cy="1008000"/>
            </a:xfrm>
          </p:grpSpPr>
          <p:sp>
            <p:nvSpPr>
              <p:cNvPr id="10" name="椭圆 9"/>
              <p:cNvSpPr/>
              <p:nvPr/>
            </p:nvSpPr>
            <p:spPr>
              <a:xfrm>
                <a:off x="8044308" y="3488472"/>
                <a:ext cx="1008000" cy="1008000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>
                    <a:lumMod val="50000"/>
                    <a:lumOff val="50000"/>
                  </a:schemeClr>
                </a:solidFill>
                <a:prstDash val="sysDot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grpSp>
            <p:nvGrpSpPr>
              <p:cNvPr id="11" name="组合 10"/>
              <p:cNvGrpSpPr/>
              <p:nvPr/>
            </p:nvGrpSpPr>
            <p:grpSpPr>
              <a:xfrm>
                <a:off x="8110158" y="3554322"/>
                <a:ext cx="876300" cy="876300"/>
                <a:chOff x="8110158" y="3554322"/>
                <a:chExt cx="876300" cy="876300"/>
              </a:xfrm>
            </p:grpSpPr>
            <p:sp>
              <p:nvSpPr>
                <p:cNvPr id="12" name="椭圆 11"/>
                <p:cNvSpPr/>
                <p:nvPr/>
              </p:nvSpPr>
              <p:spPr>
                <a:xfrm>
                  <a:off x="8110158" y="3554322"/>
                  <a:ext cx="876300" cy="876300"/>
                </a:xfrm>
                <a:prstGeom prst="ellipse">
                  <a:avLst/>
                </a:prstGeom>
                <a:solidFill>
                  <a:schemeClr val="tx1">
                    <a:lumMod val="50000"/>
                    <a:lumOff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CN" altLang="en-US"/>
                </a:p>
              </p:txBody>
            </p:sp>
            <p:pic>
              <p:nvPicPr>
                <p:cNvPr id="13" name="图片 12"/>
                <p:cNvPicPr>
                  <a:picLocks noChangeAspect="1"/>
                </p:cNvPicPr>
                <p:nvPr/>
              </p:nvPicPr>
              <p:blipFill>
                <a:blip r:embed="rId2" cstate="email"/>
                <a:stretch>
                  <a:fillRect/>
                </a:stretch>
              </p:blipFill>
              <p:spPr>
                <a:xfrm>
                  <a:off x="8232092" y="3758472"/>
                  <a:ext cx="632433" cy="468000"/>
                </a:xfrm>
                <a:prstGeom prst="rect">
                  <a:avLst/>
                </a:prstGeom>
              </p:spPr>
            </p:pic>
          </p:grpSp>
        </p:grpSp>
      </p:grp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标题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9"/>
            <a:ext cx="10515600" cy="781095"/>
          </a:xfrm>
        </p:spPr>
        <p:txBody>
          <a:bodyPr/>
          <a:lstStyle>
            <a:lvl1pPr>
              <a:defRPr>
                <a:solidFill>
                  <a:srgbClr val="3DB39E"/>
                </a:solidFill>
              </a:defRPr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8" name="矩形 7"/>
          <p:cNvSpPr/>
          <p:nvPr userDrawn="1"/>
        </p:nvSpPr>
        <p:spPr>
          <a:xfrm>
            <a:off x="10977231" y="-4963"/>
            <a:ext cx="993600" cy="830165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grpSp>
        <p:nvGrpSpPr>
          <p:cNvPr id="14" name="组合 13"/>
          <p:cNvGrpSpPr/>
          <p:nvPr userDrawn="1"/>
        </p:nvGrpSpPr>
        <p:grpSpPr>
          <a:xfrm>
            <a:off x="10968979" y="251672"/>
            <a:ext cx="1008000" cy="1008000"/>
            <a:chOff x="8436382" y="2178535"/>
            <a:chExt cx="1008000" cy="1008000"/>
          </a:xfrm>
        </p:grpSpPr>
        <p:sp>
          <p:nvSpPr>
            <p:cNvPr id="15" name="椭圆 14"/>
            <p:cNvSpPr/>
            <p:nvPr/>
          </p:nvSpPr>
          <p:spPr>
            <a:xfrm>
              <a:off x="8436382" y="2178535"/>
              <a:ext cx="1008000" cy="1008000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6" name="椭圆 15"/>
            <p:cNvSpPr/>
            <p:nvPr/>
          </p:nvSpPr>
          <p:spPr>
            <a:xfrm>
              <a:off x="8502232" y="2244385"/>
              <a:ext cx="876300" cy="876300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pic>
          <p:nvPicPr>
            <p:cNvPr id="17" name="图片 16"/>
            <p:cNvPicPr>
              <a:picLocks noChangeAspect="1"/>
            </p:cNvPicPr>
            <p:nvPr/>
          </p:nvPicPr>
          <p:blipFill>
            <a:blip r:embed="rId2" cstate="email"/>
            <a:stretch>
              <a:fillRect/>
            </a:stretch>
          </p:blipFill>
          <p:spPr>
            <a:xfrm>
              <a:off x="8599561" y="2432946"/>
              <a:ext cx="681643" cy="613479"/>
            </a:xfrm>
            <a:prstGeom prst="rect">
              <a:avLst/>
            </a:prstGeom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标题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9"/>
            <a:ext cx="10515600" cy="781095"/>
          </a:xfrm>
        </p:spPr>
        <p:txBody>
          <a:bodyPr/>
          <a:lstStyle>
            <a:lvl1pPr>
              <a:defRPr>
                <a:solidFill>
                  <a:srgbClr val="3DB39E"/>
                </a:solidFill>
              </a:defRPr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8" name="矩形 7"/>
          <p:cNvSpPr/>
          <p:nvPr/>
        </p:nvSpPr>
        <p:spPr>
          <a:xfrm>
            <a:off x="10991399" y="-4963"/>
            <a:ext cx="993600" cy="830165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grpSp>
        <p:nvGrpSpPr>
          <p:cNvPr id="19" name="组合 18"/>
          <p:cNvGrpSpPr/>
          <p:nvPr userDrawn="1"/>
        </p:nvGrpSpPr>
        <p:grpSpPr>
          <a:xfrm>
            <a:off x="10984199" y="241039"/>
            <a:ext cx="1008000" cy="1008000"/>
            <a:chOff x="7998232" y="5119020"/>
            <a:chExt cx="1008000" cy="1008000"/>
          </a:xfrm>
        </p:grpSpPr>
        <p:sp>
          <p:nvSpPr>
            <p:cNvPr id="20" name="椭圆 19"/>
            <p:cNvSpPr/>
            <p:nvPr/>
          </p:nvSpPr>
          <p:spPr>
            <a:xfrm>
              <a:off x="7998232" y="5119020"/>
              <a:ext cx="1008000" cy="1008000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21" name="椭圆 20"/>
            <p:cNvSpPr/>
            <p:nvPr/>
          </p:nvSpPr>
          <p:spPr>
            <a:xfrm>
              <a:off x="8064082" y="5195503"/>
              <a:ext cx="876300" cy="876300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pic>
          <p:nvPicPr>
            <p:cNvPr id="22" name="图片 21"/>
            <p:cNvPicPr>
              <a:picLocks noChangeAspect="1"/>
            </p:cNvPicPr>
            <p:nvPr/>
          </p:nvPicPr>
          <p:blipFill>
            <a:blip r:embed="rId2" cstate="email"/>
            <a:stretch>
              <a:fillRect/>
            </a:stretch>
          </p:blipFill>
          <p:spPr>
            <a:xfrm>
              <a:off x="8196232" y="5239074"/>
              <a:ext cx="612000" cy="789158"/>
            </a:xfrm>
            <a:prstGeom prst="rect">
              <a:avLst/>
            </a:prstGeom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标题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9"/>
            <a:ext cx="10515600" cy="781095"/>
          </a:xfrm>
        </p:spPr>
        <p:txBody>
          <a:bodyPr/>
          <a:lstStyle>
            <a:lvl1pPr>
              <a:defRPr>
                <a:solidFill>
                  <a:srgbClr val="3DB39E"/>
                </a:solidFill>
              </a:defRPr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8" name="矩形 7"/>
          <p:cNvSpPr/>
          <p:nvPr/>
        </p:nvSpPr>
        <p:spPr>
          <a:xfrm>
            <a:off x="10985251" y="-4334"/>
            <a:ext cx="993600" cy="830165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grpSp>
        <p:nvGrpSpPr>
          <p:cNvPr id="14" name="组合 13"/>
          <p:cNvGrpSpPr/>
          <p:nvPr userDrawn="1"/>
        </p:nvGrpSpPr>
        <p:grpSpPr>
          <a:xfrm>
            <a:off x="10970261" y="257663"/>
            <a:ext cx="1008000" cy="1008000"/>
            <a:chOff x="6620434" y="1471906"/>
            <a:chExt cx="1008000" cy="1008000"/>
          </a:xfrm>
        </p:grpSpPr>
        <p:sp>
          <p:nvSpPr>
            <p:cNvPr id="15" name="椭圆 14"/>
            <p:cNvSpPr/>
            <p:nvPr/>
          </p:nvSpPr>
          <p:spPr>
            <a:xfrm>
              <a:off x="6620434" y="1471906"/>
              <a:ext cx="1008000" cy="1008000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grpSp>
          <p:nvGrpSpPr>
            <p:cNvPr id="16" name="组合 15"/>
            <p:cNvGrpSpPr/>
            <p:nvPr/>
          </p:nvGrpSpPr>
          <p:grpSpPr>
            <a:xfrm>
              <a:off x="6686284" y="1537756"/>
              <a:ext cx="876300" cy="876300"/>
              <a:chOff x="6787469" y="2184355"/>
              <a:chExt cx="876300" cy="876300"/>
            </a:xfrm>
          </p:grpSpPr>
          <p:sp>
            <p:nvSpPr>
              <p:cNvPr id="17" name="椭圆 16"/>
              <p:cNvSpPr/>
              <p:nvPr/>
            </p:nvSpPr>
            <p:spPr>
              <a:xfrm>
                <a:off x="6787469" y="2184355"/>
                <a:ext cx="876300" cy="876300"/>
              </a:xfrm>
              <a:prstGeom prst="ellipse">
                <a:avLst/>
              </a:prstGeom>
              <a:solidFill>
                <a:schemeClr val="tx1">
                  <a:lumMod val="50000"/>
                  <a:lumOff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pic>
            <p:nvPicPr>
              <p:cNvPr id="18" name="图片 17"/>
              <p:cNvPicPr>
                <a:picLocks noChangeAspect="1"/>
              </p:cNvPicPr>
              <p:nvPr/>
            </p:nvPicPr>
            <p:blipFill>
              <a:blip r:embed="rId2" cstate="email"/>
              <a:stretch>
                <a:fillRect/>
              </a:stretch>
            </p:blipFill>
            <p:spPr>
              <a:xfrm>
                <a:off x="6997019" y="2279604"/>
                <a:ext cx="457201" cy="762002"/>
              </a:xfrm>
              <a:prstGeom prst="rect">
                <a:avLst/>
              </a:prstGeom>
            </p:spPr>
          </p:pic>
        </p:grpSp>
      </p:grp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7" name="圆角矩形 6"/>
          <p:cNvSpPr/>
          <p:nvPr userDrawn="1"/>
        </p:nvSpPr>
        <p:spPr>
          <a:xfrm>
            <a:off x="11366495" y="6430912"/>
            <a:ext cx="468000" cy="216000"/>
          </a:xfrm>
          <a:prstGeom prst="roundRect">
            <a:avLst/>
          </a:prstGeom>
          <a:solidFill>
            <a:srgbClr val="3DB39E"/>
          </a:solidFill>
          <a:ln>
            <a:solidFill>
              <a:srgbClr val="3DB39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9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</p:sldLayoutIdLst>
  <p:timing>
    <p:tnLst>
      <p:par>
        <p:cTn id="1" dur="indefinite" restart="never" nodeType="tmRoot"/>
      </p:par>
    </p:tnLst>
  </p:timing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微软雅黑 Light" panose="020B0502040204020203" pitchFamily="34" charset="-122"/>
          <a:ea typeface="微软雅黑 Light" panose="020B0502040204020203" pitchFamily="34" charset="-122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微软雅黑 Light" panose="020B0502040204020203" pitchFamily="34" charset="-122"/>
          <a:ea typeface="微软雅黑 Light" panose="020B0502040204020203" pitchFamily="34" charset="-122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微软雅黑 Light" panose="020B0502040204020203" pitchFamily="34" charset="-122"/>
          <a:ea typeface="微软雅黑 Light" panose="020B0502040204020203" pitchFamily="34" charset="-122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微软雅黑 Light" panose="020B0502040204020203" pitchFamily="34" charset="-122"/>
          <a:ea typeface="微软雅黑 Light" panose="020B0502040204020203" pitchFamily="34" charset="-122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微软雅黑 Light" panose="020B0502040204020203" pitchFamily="34" charset="-122"/>
          <a:ea typeface="微软雅黑 Light" panose="020B0502040204020203" pitchFamily="34" charset="-122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微软雅黑 Light" panose="020B0502040204020203" pitchFamily="34" charset="-122"/>
          <a:ea typeface="微软雅黑 Light" panose="020B0502040204020203" pitchFamily="34" charset="-122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Box 17"/>
          <p:cNvSpPr txBox="1"/>
          <p:nvPr/>
        </p:nvSpPr>
        <p:spPr>
          <a:xfrm>
            <a:off x="697119" y="1556792"/>
            <a:ext cx="9933666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>
              <a:lnSpc>
                <a:spcPct val="150000"/>
              </a:lnSpc>
              <a:buClr>
                <a:prstClr val="black"/>
              </a:buClr>
              <a:buFont typeface="Arial" panose="020B0604020202020204" pitchFamily="34" charset="0"/>
              <a:buChar char="•"/>
              <a:defRPr/>
            </a:pPr>
            <a:r>
              <a:rPr lang="en-US" altLang="zh-CN" sz="2400" dirty="0" err="1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  <a:cs typeface="微软雅黑 Light" panose="020B0502040204020203" pitchFamily="34" charset="-122"/>
              </a:rPr>
              <a:t>scikit</a:t>
            </a:r>
            <a:r>
              <a:rPr lang="en-US" altLang="zh-CN" sz="2400" dirty="0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  <a:cs typeface="微软雅黑 Light" panose="020B0502040204020203" pitchFamily="34" charset="-122"/>
              </a:rPr>
              <a:t>-learn</a:t>
            </a:r>
            <a:r>
              <a:rPr lang="zh-CN" altLang="en-US" sz="2400" dirty="0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  <a:cs typeface="微软雅黑 Light" panose="020B0502040204020203" pitchFamily="34" charset="-122"/>
              </a:rPr>
              <a:t>项目最早由数据科学家</a:t>
            </a:r>
            <a:r>
              <a:rPr lang="en-US" altLang="zh-CN" sz="2400" dirty="0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  <a:cs typeface="微软雅黑 Light" panose="020B0502040204020203" pitchFamily="34" charset="-122"/>
              </a:rPr>
              <a:t>David </a:t>
            </a:r>
            <a:r>
              <a:rPr lang="en-US" altLang="zh-CN" sz="2400" dirty="0" err="1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  <a:cs typeface="微软雅黑 Light" panose="020B0502040204020203" pitchFamily="34" charset="-122"/>
              </a:rPr>
              <a:t>Cournapeau</a:t>
            </a:r>
            <a:r>
              <a:rPr lang="zh-CN" altLang="en-US" sz="2400" dirty="0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  <a:cs typeface="微软雅黑 Light" panose="020B0502040204020203" pitchFamily="34" charset="-122"/>
              </a:rPr>
              <a:t>（大卫</a:t>
            </a:r>
            <a:r>
              <a:rPr lang="en-US" altLang="zh-CN" sz="2400" dirty="0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  <a:cs typeface="微软雅黑 Light" panose="020B0502040204020203" pitchFamily="34" charset="-122"/>
              </a:rPr>
              <a:t>•</a:t>
            </a:r>
            <a:r>
              <a:rPr lang="zh-CN" altLang="en-US" sz="2400" dirty="0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  <a:cs typeface="微软雅黑 Light" panose="020B0502040204020203" pitchFamily="34" charset="-122"/>
              </a:rPr>
              <a:t>库尔纳波） 在</a:t>
            </a:r>
            <a:r>
              <a:rPr lang="en-US" altLang="zh-CN" sz="2400" dirty="0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  <a:cs typeface="微软雅黑 Light" panose="020B0502040204020203" pitchFamily="34" charset="-122"/>
              </a:rPr>
              <a:t>2007 </a:t>
            </a:r>
            <a:r>
              <a:rPr lang="zh-CN" altLang="en-US" sz="2400" dirty="0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  <a:cs typeface="微软雅黑 Light" panose="020B0502040204020203" pitchFamily="34" charset="-122"/>
              </a:rPr>
              <a:t>年发起，需要</a:t>
            </a:r>
            <a:r>
              <a:rPr lang="en-US" altLang="zh-CN" sz="2400" dirty="0" err="1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  <a:cs typeface="微软雅黑 Light" panose="020B0502040204020203" pitchFamily="34" charset="-122"/>
              </a:rPr>
              <a:t>NumPy</a:t>
            </a:r>
            <a:r>
              <a:rPr lang="zh-CN" altLang="en-US" sz="2400" dirty="0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  <a:cs typeface="微软雅黑 Light" panose="020B0502040204020203" pitchFamily="34" charset="-122"/>
              </a:rPr>
              <a:t>和</a:t>
            </a:r>
            <a:r>
              <a:rPr lang="en-US" altLang="zh-CN" sz="2400" dirty="0" err="1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  <a:cs typeface="微软雅黑 Light" panose="020B0502040204020203" pitchFamily="34" charset="-122"/>
              </a:rPr>
              <a:t>SciPy</a:t>
            </a:r>
            <a:r>
              <a:rPr lang="zh-CN" altLang="en-US" sz="2400" dirty="0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  <a:cs typeface="微软雅黑 Light" panose="020B0502040204020203" pitchFamily="34" charset="-122"/>
              </a:rPr>
              <a:t>等其他包的支持，是</a:t>
            </a:r>
            <a:r>
              <a:rPr lang="en-US" altLang="zh-CN" sz="2400" dirty="0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  <a:cs typeface="微软雅黑 Light" panose="020B0502040204020203" pitchFamily="34" charset="-122"/>
              </a:rPr>
              <a:t>Python</a:t>
            </a:r>
            <a:r>
              <a:rPr lang="zh-CN" altLang="en-US" sz="2400" dirty="0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  <a:cs typeface="微软雅黑 Light" panose="020B0502040204020203" pitchFamily="34" charset="-122"/>
              </a:rPr>
              <a:t>语言中专门针对机器学习应用而发展起来的一款开源框架。对它进行维护也主要依靠开源社区。</a:t>
            </a:r>
          </a:p>
          <a:p>
            <a:pPr marL="342900" lvl="0" indent="-342900">
              <a:lnSpc>
                <a:spcPct val="150000"/>
              </a:lnSpc>
              <a:buClr>
                <a:prstClr val="black"/>
              </a:buClr>
              <a:buFont typeface="Arial" panose="020B0604020202020204" pitchFamily="34" charset="0"/>
              <a:buChar char="•"/>
              <a:defRPr/>
            </a:pPr>
            <a:r>
              <a:rPr lang="zh-CN" altLang="en-US" sz="2400" dirty="0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  <a:cs typeface="微软雅黑 Light" panose="020B0502040204020203" pitchFamily="34" charset="-122"/>
              </a:rPr>
              <a:t>作为专门面向机器学习的</a:t>
            </a:r>
            <a:r>
              <a:rPr lang="en-US" altLang="zh-CN" sz="2400" dirty="0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  <a:cs typeface="微软雅黑 Light" panose="020B0502040204020203" pitchFamily="34" charset="-122"/>
              </a:rPr>
              <a:t>Python</a:t>
            </a:r>
            <a:r>
              <a:rPr lang="zh-CN" altLang="en-US" sz="2400" dirty="0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  <a:cs typeface="微软雅黑 Light" panose="020B0502040204020203" pitchFamily="34" charset="-122"/>
              </a:rPr>
              <a:t>开源框架，</a:t>
            </a:r>
            <a:r>
              <a:rPr lang="en-US" altLang="zh-CN" sz="2400" dirty="0" err="1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  <a:cs typeface="微软雅黑 Light" panose="020B0502040204020203" pitchFamily="34" charset="-122"/>
              </a:rPr>
              <a:t>scikit</a:t>
            </a:r>
            <a:r>
              <a:rPr lang="en-US" altLang="zh-CN" sz="2400" dirty="0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  <a:cs typeface="微软雅黑 Light" panose="020B0502040204020203" pitchFamily="34" charset="-122"/>
              </a:rPr>
              <a:t>-learn</a:t>
            </a:r>
            <a:r>
              <a:rPr lang="zh-CN" altLang="en-US" sz="2400" dirty="0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  <a:cs typeface="微软雅黑 Light" panose="020B0502040204020203" pitchFamily="34" charset="-122"/>
              </a:rPr>
              <a:t>可以在一定范围内为开发者提供非常好的帮助。它实现了各种各样成熟的算法，容易安装和使用，样例丰富，而且文档也非常详细。</a:t>
            </a:r>
          </a:p>
          <a:p>
            <a:pPr marL="914400" marR="0" lvl="1" indent="-45720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prstClr val="black"/>
              </a:buClr>
              <a:buSzTx/>
              <a:buFont typeface="+mj-lt"/>
              <a:buAutoNum type="arabicPeriod"/>
              <a:defRPr/>
            </a:pPr>
            <a:endParaRPr kumimoji="0" lang="en-US" altLang="zh-CN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软雅黑 Light" panose="020B0502040204020203" pitchFamily="34" charset="-122"/>
              <a:ea typeface="微软雅黑 Light" panose="020B0502040204020203" pitchFamily="34" charset="-122"/>
              <a:cs typeface="微软雅黑 Light" panose="020B0502040204020203" pitchFamily="34" charset="-122"/>
            </a:endParaRPr>
          </a:p>
        </p:txBody>
      </p:sp>
      <p:sp>
        <p:nvSpPr>
          <p:cNvPr id="9" name="标题 8"/>
          <p:cNvSpPr txBox="1"/>
          <p:nvPr/>
        </p:nvSpPr>
        <p:spPr>
          <a:xfrm>
            <a:off x="911424" y="579766"/>
            <a:ext cx="10515600" cy="78109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  <a:cs typeface="+mj-cs"/>
              </a:defRPr>
            </a:lvl1pPr>
          </a:lstStyle>
          <a:p>
            <a:pPr lvl="0">
              <a:defRPr/>
            </a:pPr>
            <a:r>
              <a:rPr lang="en-US" altLang="zh-CN" sz="3200" b="1" dirty="0" err="1">
                <a:solidFill>
                  <a:srgbClr val="942124"/>
                </a:solidFill>
              </a:rPr>
              <a:t>scikit</a:t>
            </a:r>
            <a:r>
              <a:rPr lang="en-US" altLang="zh-CN" sz="3200" b="1" dirty="0">
                <a:solidFill>
                  <a:srgbClr val="942124"/>
                </a:solidFill>
              </a:rPr>
              <a:t>-learn</a:t>
            </a:r>
            <a:r>
              <a:rPr lang="zh-CN" altLang="en-US" sz="3200" b="1" dirty="0">
                <a:solidFill>
                  <a:srgbClr val="942124"/>
                </a:solidFill>
              </a:rPr>
              <a:t>简介</a:t>
            </a:r>
            <a:endParaRPr kumimoji="0" lang="en-US" altLang="zh-CN" sz="3200" b="1" i="0" u="none" strike="noStrike" kern="1200" cap="none" spc="0" normalizeH="0" baseline="0" noProof="0" dirty="0" smtClean="0">
              <a:ln>
                <a:noFill/>
              </a:ln>
              <a:solidFill>
                <a:srgbClr val="942124"/>
              </a:solidFill>
              <a:effectLst/>
              <a:uLnTx/>
              <a:uFillTx/>
              <a:latin typeface="微软雅黑 Light" panose="020B0502040204020203" pitchFamily="34" charset="-122"/>
              <a:ea typeface="微软雅黑 Light" panose="020B0502040204020203" pitchFamily="34" charset="-122"/>
              <a:cs typeface="+mj-cs"/>
            </a:endParaRPr>
          </a:p>
        </p:txBody>
      </p:sp>
      <p:sp>
        <p:nvSpPr>
          <p:cNvPr id="11" name="矩形 28"/>
          <p:cNvSpPr/>
          <p:nvPr/>
        </p:nvSpPr>
        <p:spPr>
          <a:xfrm>
            <a:off x="-18898" y="671163"/>
            <a:ext cx="510214" cy="598302"/>
          </a:xfrm>
          <a:prstGeom prst="rect">
            <a:avLst/>
          </a:prstGeom>
          <a:solidFill>
            <a:srgbClr val="94212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32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Box 17"/>
          <p:cNvSpPr txBox="1"/>
          <p:nvPr/>
        </p:nvSpPr>
        <p:spPr>
          <a:xfrm>
            <a:off x="491316" y="1769146"/>
            <a:ext cx="9933666" cy="2797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>
              <a:lnSpc>
                <a:spcPct val="150000"/>
              </a:lnSpc>
              <a:buClr>
                <a:prstClr val="black"/>
              </a:buClr>
              <a:buFont typeface="Arial" panose="020B0604020202020204" pitchFamily="34" charset="0"/>
              <a:buChar char="•"/>
              <a:defRPr/>
            </a:pPr>
            <a:r>
              <a:rPr lang="zh-CN" altLang="en-US" sz="2400" dirty="0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安装</a:t>
            </a:r>
            <a:r>
              <a:rPr lang="en-US" altLang="zh-CN" sz="2400" dirty="0" err="1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Scikit</a:t>
            </a:r>
            <a:r>
              <a:rPr lang="en-US" altLang="zh-CN" sz="2400" dirty="0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-learn</a:t>
            </a:r>
            <a:r>
              <a:rPr lang="zh-CN" altLang="en-US" sz="2400" dirty="0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的要求</a:t>
            </a:r>
            <a:r>
              <a:rPr lang="en-US" altLang="zh-CN" sz="2400" dirty="0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:Python</a:t>
            </a:r>
            <a:r>
              <a:rPr lang="zh-CN" altLang="en-US" sz="2400" dirty="0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的版本高于 </a:t>
            </a:r>
            <a:r>
              <a:rPr lang="en-US" altLang="zh-CN" sz="2400" dirty="0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3.5</a:t>
            </a:r>
            <a:r>
              <a:rPr lang="zh-CN" altLang="en-US" sz="2400" dirty="0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、</a:t>
            </a:r>
            <a:r>
              <a:rPr lang="en-US" altLang="zh-CN" sz="2400" dirty="0" err="1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NumPy</a:t>
            </a:r>
            <a:r>
              <a:rPr lang="zh-CN" altLang="en-US" sz="2400" dirty="0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的版本高于</a:t>
            </a:r>
            <a:r>
              <a:rPr lang="en-US" altLang="zh-CN" sz="2400" dirty="0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1.11.0</a:t>
            </a:r>
            <a:r>
              <a:rPr lang="zh-CN" altLang="en-US" sz="2400" dirty="0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、 </a:t>
            </a:r>
            <a:r>
              <a:rPr lang="en-US" altLang="zh-CN" sz="2400" dirty="0" err="1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SciPy</a:t>
            </a:r>
            <a:r>
              <a:rPr lang="zh-CN" altLang="en-US" sz="2400" dirty="0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的版本高于</a:t>
            </a:r>
            <a:r>
              <a:rPr lang="en-US" altLang="zh-CN" sz="2400" dirty="0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0.17.0 </a:t>
            </a:r>
            <a:r>
              <a:rPr lang="zh-CN" altLang="en-US" sz="2400" dirty="0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以及</a:t>
            </a:r>
            <a:r>
              <a:rPr lang="en-US" altLang="zh-CN" sz="2400" dirty="0" err="1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joblib</a:t>
            </a:r>
            <a:r>
              <a:rPr lang="zh-CN" altLang="en-US" sz="2400" dirty="0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的版本高于 </a:t>
            </a:r>
            <a:r>
              <a:rPr lang="en-US" altLang="zh-CN" sz="2400" dirty="0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0.11</a:t>
            </a:r>
            <a:r>
              <a:rPr lang="zh-CN" altLang="en-US" sz="2400" dirty="0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。</a:t>
            </a:r>
          </a:p>
          <a:p>
            <a:pPr marL="342900" lvl="0" indent="-342900">
              <a:lnSpc>
                <a:spcPct val="150000"/>
              </a:lnSpc>
              <a:buClr>
                <a:prstClr val="black"/>
              </a:buClr>
              <a:buFont typeface="Arial" panose="020B0604020202020204" pitchFamily="34" charset="0"/>
              <a:buChar char="•"/>
              <a:defRPr/>
            </a:pPr>
            <a:r>
              <a:rPr lang="en-US" altLang="zh-CN" sz="2400" dirty="0" err="1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scikit</a:t>
            </a:r>
            <a:r>
              <a:rPr lang="en-US" altLang="zh-CN" sz="2400" dirty="0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-learn</a:t>
            </a:r>
            <a:r>
              <a:rPr lang="zh-CN" altLang="en-US" sz="2400" dirty="0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同样具有绘图功能</a:t>
            </a:r>
            <a:r>
              <a:rPr lang="en-US" altLang="zh-CN" sz="2400" dirty="0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(</a:t>
            </a:r>
            <a:r>
              <a:rPr lang="zh-CN" altLang="en-US" sz="2400" dirty="0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函数以“</a:t>
            </a:r>
            <a:r>
              <a:rPr lang="en-US" altLang="zh-CN" sz="2400" dirty="0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plot_”</a:t>
            </a:r>
            <a:r>
              <a:rPr lang="zh-CN" altLang="en-US" sz="2400" dirty="0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开头，需要</a:t>
            </a:r>
            <a:r>
              <a:rPr lang="en-US" altLang="zh-CN" sz="2400" dirty="0" err="1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Matplotlib</a:t>
            </a:r>
            <a:r>
              <a:rPr lang="zh-CN" altLang="en-US" sz="2400" dirty="0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的版本高于</a:t>
            </a:r>
            <a:r>
              <a:rPr lang="en-US" altLang="zh-CN" sz="2400" dirty="0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1.5.1) </a:t>
            </a:r>
            <a:r>
              <a:rPr lang="zh-CN" altLang="en-US" sz="2400" dirty="0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。一些</a:t>
            </a:r>
            <a:r>
              <a:rPr lang="en-US" altLang="zh-CN" sz="2400" dirty="0" err="1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scikit</a:t>
            </a:r>
            <a:r>
              <a:rPr lang="en-US" altLang="zh-CN" sz="2400" dirty="0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-learn</a:t>
            </a:r>
            <a:r>
              <a:rPr lang="zh-CN" altLang="en-US" sz="2400" dirty="0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示例可能需要一个或多个额外依赖项，如</a:t>
            </a:r>
            <a:r>
              <a:rPr lang="en-US" altLang="zh-CN" sz="2400" dirty="0" err="1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scikit</a:t>
            </a:r>
            <a:r>
              <a:rPr lang="en-US" altLang="zh-CN" sz="2400" dirty="0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-image</a:t>
            </a:r>
            <a:r>
              <a:rPr lang="zh-CN" altLang="en-US" sz="2400" dirty="0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版本高于 </a:t>
            </a:r>
            <a:r>
              <a:rPr lang="en-US" altLang="zh-CN" sz="2400" dirty="0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0.12.3</a:t>
            </a:r>
            <a:r>
              <a:rPr lang="zh-CN" altLang="en-US" sz="2400" dirty="0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、</a:t>
            </a:r>
            <a:r>
              <a:rPr lang="en-US" altLang="zh-CN" sz="2400" dirty="0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Panda</a:t>
            </a:r>
            <a:r>
              <a:rPr lang="zh-CN" altLang="en-US" sz="2400" dirty="0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版本高于</a:t>
            </a:r>
            <a:r>
              <a:rPr lang="en-US" altLang="zh-CN" sz="2400" dirty="0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0.18.0</a:t>
            </a:r>
            <a:r>
              <a:rPr lang="zh-CN" altLang="en-US" sz="2400" dirty="0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。</a:t>
            </a:r>
          </a:p>
        </p:txBody>
      </p:sp>
      <p:sp>
        <p:nvSpPr>
          <p:cNvPr id="11" name="标题 8"/>
          <p:cNvSpPr txBox="1"/>
          <p:nvPr/>
        </p:nvSpPr>
        <p:spPr>
          <a:xfrm>
            <a:off x="911424" y="579766"/>
            <a:ext cx="10515600" cy="78109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  <a:cs typeface="+mj-cs"/>
              </a:defRPr>
            </a:lvl1pPr>
          </a:lstStyle>
          <a:p>
            <a:pPr lvl="0">
              <a:defRPr/>
            </a:pPr>
            <a:r>
              <a:rPr lang="zh-CN" altLang="en-US" sz="3200" b="1" dirty="0">
                <a:solidFill>
                  <a:srgbClr val="942124"/>
                </a:solidFill>
              </a:rPr>
              <a:t>安装 </a:t>
            </a:r>
            <a:r>
              <a:rPr lang="en-US" altLang="zh-CN" sz="3200" b="1" dirty="0" err="1">
                <a:solidFill>
                  <a:srgbClr val="942124"/>
                </a:solidFill>
              </a:rPr>
              <a:t>scikit</a:t>
            </a:r>
            <a:r>
              <a:rPr lang="en-US" altLang="zh-CN" sz="3200" b="1" dirty="0">
                <a:solidFill>
                  <a:srgbClr val="942124"/>
                </a:solidFill>
              </a:rPr>
              <a:t>-learn</a:t>
            </a:r>
            <a:endParaRPr kumimoji="0" lang="zh-CN" altLang="en-US" sz="3200" b="1" i="0" u="none" strike="noStrike" kern="1200" cap="none" spc="0" normalizeH="0" baseline="0" noProof="0" dirty="0">
              <a:ln>
                <a:noFill/>
              </a:ln>
              <a:solidFill>
                <a:srgbClr val="942124"/>
              </a:solidFill>
              <a:effectLst/>
              <a:uLnTx/>
              <a:uFillTx/>
              <a:latin typeface="Monaco" charset="0"/>
              <a:ea typeface="Monaco" charset="0"/>
              <a:cs typeface="Monaco" charset="0"/>
            </a:endParaRPr>
          </a:p>
        </p:txBody>
      </p:sp>
      <p:sp>
        <p:nvSpPr>
          <p:cNvPr id="12" name="矩形 28"/>
          <p:cNvSpPr/>
          <p:nvPr/>
        </p:nvSpPr>
        <p:spPr>
          <a:xfrm>
            <a:off x="-18898" y="671163"/>
            <a:ext cx="510214" cy="598302"/>
          </a:xfrm>
          <a:prstGeom prst="rect">
            <a:avLst/>
          </a:prstGeom>
          <a:solidFill>
            <a:srgbClr val="94212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32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Box 17"/>
          <p:cNvSpPr txBox="1"/>
          <p:nvPr/>
        </p:nvSpPr>
        <p:spPr>
          <a:xfrm>
            <a:off x="491316" y="1700808"/>
            <a:ext cx="11191170" cy="39070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2400" dirty="0"/>
              <a:t>1. </a:t>
            </a:r>
            <a:r>
              <a:rPr lang="zh-CN" altLang="zh-CN" sz="2400" dirty="0"/>
              <a:t>机器学习：问题设置</a:t>
            </a:r>
          </a:p>
          <a:p>
            <a:pPr>
              <a:lnSpc>
                <a:spcPct val="150000"/>
              </a:lnSpc>
            </a:pPr>
            <a:r>
              <a:rPr lang="zh-CN" altLang="zh-CN" sz="2400" dirty="0"/>
              <a:t>（</a:t>
            </a:r>
            <a:r>
              <a:rPr lang="en-US" altLang="zh-CN" sz="2400" dirty="0"/>
              <a:t>1</a:t>
            </a:r>
            <a:r>
              <a:rPr lang="zh-CN" altLang="zh-CN" sz="2400" dirty="0"/>
              <a:t>）监督学习，其中数据带有一个附加属性，即我们想要预测的结果值。</a:t>
            </a:r>
          </a:p>
          <a:p>
            <a:pPr>
              <a:lnSpc>
                <a:spcPct val="150000"/>
              </a:lnSpc>
            </a:pPr>
            <a:r>
              <a:rPr lang="zh-CN" altLang="zh-CN" sz="2400" dirty="0"/>
              <a:t>（</a:t>
            </a:r>
            <a:r>
              <a:rPr lang="en-US" altLang="zh-CN" sz="2400" dirty="0"/>
              <a:t>2</a:t>
            </a:r>
            <a:r>
              <a:rPr lang="zh-CN" altLang="zh-CN" sz="2400" dirty="0"/>
              <a:t>）无监督学习</a:t>
            </a:r>
            <a:r>
              <a:rPr lang="en-US" altLang="zh-CN" sz="2400" dirty="0"/>
              <a:t>, </a:t>
            </a:r>
            <a:r>
              <a:rPr lang="zh-CN" altLang="zh-CN" sz="2400" dirty="0"/>
              <a:t>其中训练数据由没有任何相应目标值的一组输入向量组成。</a:t>
            </a:r>
          </a:p>
          <a:p>
            <a:pPr>
              <a:lnSpc>
                <a:spcPct val="150000"/>
              </a:lnSpc>
            </a:pPr>
            <a:r>
              <a:rPr lang="en-US" altLang="zh-CN" sz="2400" dirty="0"/>
              <a:t>2. </a:t>
            </a:r>
            <a:r>
              <a:rPr lang="zh-CN" altLang="zh-CN" sz="2400" dirty="0"/>
              <a:t>加载示例数据集</a:t>
            </a:r>
          </a:p>
          <a:p>
            <a:pPr>
              <a:lnSpc>
                <a:spcPct val="150000"/>
              </a:lnSpc>
            </a:pPr>
            <a:r>
              <a:rPr lang="zh-CN" altLang="zh-CN" sz="2400" dirty="0"/>
              <a:t>数据集是一个类似字典的对象，它保存有关数据的所有数据和一些元数据。该数据存储在</a:t>
            </a:r>
            <a:r>
              <a:rPr lang="en-US" altLang="zh-CN" sz="2400" dirty="0"/>
              <a:t>.data</a:t>
            </a:r>
            <a:r>
              <a:rPr lang="zh-CN" altLang="zh-CN" sz="2400" dirty="0"/>
              <a:t>成员中，它是</a:t>
            </a:r>
            <a:r>
              <a:rPr lang="en-US" altLang="zh-CN" sz="2400" dirty="0" err="1"/>
              <a:t>n_samples</a:t>
            </a:r>
            <a:r>
              <a:rPr lang="zh-CN" altLang="zh-CN" sz="2400" dirty="0"/>
              <a:t>、</a:t>
            </a:r>
            <a:r>
              <a:rPr lang="en-US" altLang="zh-CN" sz="2400" dirty="0" err="1"/>
              <a:t>n_features</a:t>
            </a:r>
            <a:r>
              <a:rPr lang="zh-CN" altLang="zh-CN" sz="2400" dirty="0"/>
              <a:t>数组。在监督问题的情况下，一个或多个响应变量存储在</a:t>
            </a:r>
            <a:r>
              <a:rPr lang="en-US" altLang="zh-CN" sz="2400" dirty="0"/>
              <a:t>.target</a:t>
            </a:r>
            <a:r>
              <a:rPr lang="zh-CN" altLang="zh-CN" sz="2400" dirty="0"/>
              <a:t>成员中</a:t>
            </a:r>
            <a:r>
              <a:rPr lang="zh-CN" altLang="zh-CN" sz="2400" dirty="0" smtClean="0"/>
              <a:t>。</a:t>
            </a:r>
            <a:endParaRPr lang="zh-CN" altLang="zh-CN" sz="2400" dirty="0"/>
          </a:p>
        </p:txBody>
      </p:sp>
      <p:sp>
        <p:nvSpPr>
          <p:cNvPr id="11" name="标题 8"/>
          <p:cNvSpPr txBox="1"/>
          <p:nvPr/>
        </p:nvSpPr>
        <p:spPr>
          <a:xfrm>
            <a:off x="911424" y="579766"/>
            <a:ext cx="10515600" cy="78109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  <a:cs typeface="+mj-cs"/>
              </a:defRPr>
            </a:lvl1pPr>
          </a:lstStyle>
          <a:p>
            <a:pPr lvl="0">
              <a:defRPr/>
            </a:pPr>
            <a:r>
              <a:rPr lang="zh-CN" altLang="en-US" sz="3200" b="1" dirty="0">
                <a:solidFill>
                  <a:srgbClr val="942124"/>
                </a:solidFill>
              </a:rPr>
              <a:t>使用 </a:t>
            </a:r>
            <a:r>
              <a:rPr lang="en-US" altLang="zh-CN" sz="3200" b="1" dirty="0" err="1">
                <a:solidFill>
                  <a:srgbClr val="942124"/>
                </a:solidFill>
              </a:rPr>
              <a:t>scikit</a:t>
            </a:r>
            <a:r>
              <a:rPr lang="en-US" altLang="zh-CN" sz="3200" b="1" dirty="0">
                <a:solidFill>
                  <a:srgbClr val="942124"/>
                </a:solidFill>
              </a:rPr>
              <a:t>-learn </a:t>
            </a:r>
            <a:r>
              <a:rPr lang="zh-CN" altLang="en-US" sz="3200" b="1" dirty="0">
                <a:solidFill>
                  <a:srgbClr val="942124"/>
                </a:solidFill>
              </a:rPr>
              <a:t>介绍机器学习</a:t>
            </a:r>
            <a:endParaRPr kumimoji="0" lang="zh-CN" altLang="en-US" sz="3200" b="1" i="0" u="none" strike="noStrike" kern="1200" cap="none" spc="0" normalizeH="0" baseline="0" noProof="0" dirty="0">
              <a:ln>
                <a:noFill/>
              </a:ln>
              <a:solidFill>
                <a:srgbClr val="942124"/>
              </a:solidFill>
              <a:effectLst/>
              <a:uLnTx/>
              <a:uFillTx/>
              <a:latin typeface="Monaco" charset="0"/>
              <a:ea typeface="Monaco" charset="0"/>
              <a:cs typeface="Monaco" charset="0"/>
            </a:endParaRPr>
          </a:p>
        </p:txBody>
      </p:sp>
      <p:sp>
        <p:nvSpPr>
          <p:cNvPr id="13" name="矩形 28"/>
          <p:cNvSpPr/>
          <p:nvPr/>
        </p:nvSpPr>
        <p:spPr>
          <a:xfrm>
            <a:off x="-18898" y="671163"/>
            <a:ext cx="510214" cy="598302"/>
          </a:xfrm>
          <a:prstGeom prst="rect">
            <a:avLst/>
          </a:prstGeom>
          <a:solidFill>
            <a:srgbClr val="94212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32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Box 17"/>
          <p:cNvSpPr txBox="1"/>
          <p:nvPr/>
        </p:nvSpPr>
        <p:spPr>
          <a:xfrm>
            <a:off x="491316" y="1556792"/>
            <a:ext cx="9933666" cy="44610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2400" dirty="0"/>
              <a:t>3. </a:t>
            </a:r>
            <a:r>
              <a:rPr lang="zh-CN" altLang="zh-CN" sz="2400" dirty="0"/>
              <a:t>学习和预测</a:t>
            </a:r>
          </a:p>
          <a:p>
            <a:pPr>
              <a:lnSpc>
                <a:spcPct val="150000"/>
              </a:lnSpc>
            </a:pPr>
            <a:r>
              <a:rPr lang="en-US" altLang="zh-CN" sz="2400" dirty="0"/>
              <a:t>MNIST digits</a:t>
            </a:r>
            <a:r>
              <a:rPr lang="zh-CN" altLang="zh-CN" sz="2400" dirty="0"/>
              <a:t>数据集的任务是给出图像，来预测识别出其表示的数字。</a:t>
            </a:r>
          </a:p>
          <a:p>
            <a:pPr>
              <a:lnSpc>
                <a:spcPct val="150000"/>
              </a:lnSpc>
            </a:pPr>
            <a:r>
              <a:rPr lang="zh-CN" altLang="zh-CN" sz="2400" dirty="0"/>
              <a:t>在</a:t>
            </a:r>
            <a:r>
              <a:rPr lang="en-US" altLang="zh-CN" sz="2400" dirty="0"/>
              <a:t> </a:t>
            </a:r>
            <a:r>
              <a:rPr lang="en-US" altLang="zh-CN" sz="2400" dirty="0" err="1"/>
              <a:t>scikit</a:t>
            </a:r>
            <a:r>
              <a:rPr lang="en-US" altLang="zh-CN" sz="2400" dirty="0"/>
              <a:t>-learn </a:t>
            </a:r>
            <a:r>
              <a:rPr lang="zh-CN" altLang="zh-CN" sz="2400" dirty="0"/>
              <a:t>中，分类的估计器是一个</a:t>
            </a:r>
            <a:r>
              <a:rPr lang="en-US" altLang="zh-CN" sz="2400" dirty="0"/>
              <a:t>Python</a:t>
            </a:r>
            <a:r>
              <a:rPr lang="zh-CN" altLang="zh-CN" sz="2400" dirty="0"/>
              <a:t>对象，它实现了</a:t>
            </a:r>
            <a:r>
              <a:rPr lang="en-US" altLang="zh-CN" sz="2400" dirty="0"/>
              <a:t>fit(X, y)</a:t>
            </a:r>
            <a:r>
              <a:rPr lang="zh-CN" altLang="zh-CN" sz="2400" dirty="0"/>
              <a:t>和</a:t>
            </a:r>
            <a:r>
              <a:rPr lang="en-US" altLang="zh-CN" sz="2400" dirty="0"/>
              <a:t>predict(T) </a:t>
            </a:r>
            <a:r>
              <a:rPr lang="zh-CN" altLang="zh-CN" sz="2400" dirty="0"/>
              <a:t>等方法。</a:t>
            </a:r>
          </a:p>
          <a:p>
            <a:pPr>
              <a:lnSpc>
                <a:spcPct val="150000"/>
              </a:lnSpc>
            </a:pPr>
            <a:r>
              <a:rPr lang="en-US" altLang="zh-CN" sz="2400" dirty="0"/>
              <a:t>4. </a:t>
            </a:r>
            <a:r>
              <a:rPr lang="zh-CN" altLang="zh-CN" sz="2400" dirty="0"/>
              <a:t>预估对象</a:t>
            </a:r>
          </a:p>
          <a:p>
            <a:pPr>
              <a:lnSpc>
                <a:spcPct val="150000"/>
              </a:lnSpc>
            </a:pPr>
            <a:r>
              <a:rPr lang="zh-CN" altLang="zh-CN" sz="2400" dirty="0"/>
              <a:t>拟合数据</a:t>
            </a:r>
            <a:r>
              <a:rPr lang="en-US" altLang="zh-CN" sz="2400" dirty="0"/>
              <a:t>: </a:t>
            </a:r>
            <a:r>
              <a:rPr lang="zh-CN" altLang="zh-CN" sz="2400" dirty="0"/>
              <a:t>实现数据拟合的方法，</a:t>
            </a:r>
            <a:r>
              <a:rPr lang="en-US" altLang="zh-CN" sz="2400" dirty="0"/>
              <a:t>estimator</a:t>
            </a:r>
            <a:r>
              <a:rPr lang="zh-CN" altLang="zh-CN" sz="2400" dirty="0"/>
              <a:t>是</a:t>
            </a:r>
            <a:r>
              <a:rPr lang="en-US" altLang="zh-CN" sz="2400" dirty="0"/>
              <a:t> </a:t>
            </a:r>
            <a:r>
              <a:rPr lang="en-US" altLang="zh-CN" sz="2400" dirty="0" err="1"/>
              <a:t>scikit</a:t>
            </a:r>
            <a:r>
              <a:rPr lang="en-US" altLang="zh-CN" sz="2400" dirty="0"/>
              <a:t>-learn</a:t>
            </a:r>
            <a:r>
              <a:rPr lang="zh-CN" altLang="zh-CN" sz="2400" dirty="0"/>
              <a:t>实现的主要 </a:t>
            </a:r>
            <a:r>
              <a:rPr lang="en-US" altLang="zh-CN" sz="2400" dirty="0"/>
              <a:t>API</a:t>
            </a:r>
            <a:r>
              <a:rPr lang="zh-CN" altLang="zh-CN" sz="2400" dirty="0"/>
              <a:t>。</a:t>
            </a:r>
            <a:r>
              <a:rPr lang="en-US" altLang="zh-CN" sz="2400" dirty="0"/>
              <a:t>estimators</a:t>
            </a:r>
            <a:r>
              <a:rPr lang="zh-CN" altLang="zh-CN" sz="2400" dirty="0"/>
              <a:t>是基于数据进行学习的任何对象，它可以是一个分类器、回归或者是一个聚类算法，或者是从原始数据中提取</a:t>
            </a:r>
            <a:r>
              <a:rPr lang="en-US" altLang="zh-CN" sz="2400" dirty="0"/>
              <a:t>/</a:t>
            </a:r>
            <a:r>
              <a:rPr lang="zh-CN" altLang="zh-CN" sz="2400" dirty="0"/>
              <a:t>过滤有用特征的变换器。</a:t>
            </a:r>
            <a:endParaRPr lang="zh-CN" altLang="zh-CN" sz="2400" dirty="0"/>
          </a:p>
        </p:txBody>
      </p:sp>
      <p:sp>
        <p:nvSpPr>
          <p:cNvPr id="11" name="矩形 28"/>
          <p:cNvSpPr/>
          <p:nvPr/>
        </p:nvSpPr>
        <p:spPr>
          <a:xfrm>
            <a:off x="-18898" y="671163"/>
            <a:ext cx="510214" cy="598302"/>
          </a:xfrm>
          <a:prstGeom prst="rect">
            <a:avLst/>
          </a:prstGeom>
          <a:solidFill>
            <a:srgbClr val="94212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32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矩形 28"/>
          <p:cNvSpPr/>
          <p:nvPr/>
        </p:nvSpPr>
        <p:spPr>
          <a:xfrm>
            <a:off x="-18898" y="671163"/>
            <a:ext cx="510214" cy="598302"/>
          </a:xfrm>
          <a:prstGeom prst="rect">
            <a:avLst/>
          </a:prstGeom>
          <a:solidFill>
            <a:srgbClr val="94212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32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6" name="文本框 5"/>
          <p:cNvSpPr txBox="1"/>
          <p:nvPr/>
        </p:nvSpPr>
        <p:spPr>
          <a:xfrm>
            <a:off x="953786" y="709485"/>
            <a:ext cx="341402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微软雅黑 Light" panose="020B0502040204020203" pitchFamily="34" charset="-122"/>
                <a:ea typeface="微软雅黑 Light" panose="020B0502040204020203" pitchFamily="34" charset="-122"/>
                <a:cs typeface="+mn-cs"/>
              </a:rPr>
              <a:t>切片索引</a:t>
            </a:r>
            <a:endParaRPr kumimoji="0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微软雅黑 Light" panose="020B0502040204020203" pitchFamily="34" charset="-122"/>
              <a:ea typeface="微软雅黑 Light" panose="020B0502040204020203" pitchFamily="34" charset="-122"/>
              <a:cs typeface="+mn-cs"/>
            </a:endParaRPr>
          </a:p>
        </p:txBody>
      </p:sp>
      <p:sp>
        <p:nvSpPr>
          <p:cNvPr id="12" name="Freeform 81"/>
          <p:cNvSpPr>
            <a:spLocks noChangeArrowheads="1"/>
          </p:cNvSpPr>
          <p:nvPr/>
        </p:nvSpPr>
        <p:spPr bwMode="auto">
          <a:xfrm>
            <a:off x="86239" y="826314"/>
            <a:ext cx="288000" cy="288000"/>
          </a:xfrm>
          <a:custGeom>
            <a:avLst/>
            <a:gdLst>
              <a:gd name="T0" fmla="*/ 39678193 w 602"/>
              <a:gd name="T1" fmla="*/ 78442719 h 602"/>
              <a:gd name="T2" fmla="*/ 39678193 w 602"/>
              <a:gd name="T3" fmla="*/ 78442719 h 602"/>
              <a:gd name="T4" fmla="*/ 0 w 602"/>
              <a:gd name="T5" fmla="*/ 38764526 h 602"/>
              <a:gd name="T6" fmla="*/ 39678193 w 602"/>
              <a:gd name="T7" fmla="*/ 0 h 602"/>
              <a:gd name="T8" fmla="*/ 78442719 w 602"/>
              <a:gd name="T9" fmla="*/ 38764526 h 602"/>
              <a:gd name="T10" fmla="*/ 39678193 w 602"/>
              <a:gd name="T11" fmla="*/ 78442719 h 602"/>
              <a:gd name="T12" fmla="*/ 7439751 w 602"/>
              <a:gd name="T13" fmla="*/ 38764526 h 602"/>
              <a:gd name="T14" fmla="*/ 7439751 w 602"/>
              <a:gd name="T15" fmla="*/ 38764526 h 602"/>
              <a:gd name="T16" fmla="*/ 39678193 w 602"/>
              <a:gd name="T17" fmla="*/ 71002968 h 602"/>
              <a:gd name="T18" fmla="*/ 61866665 w 602"/>
              <a:gd name="T19" fmla="*/ 61735884 h 602"/>
              <a:gd name="T20" fmla="*/ 39678193 w 602"/>
              <a:gd name="T21" fmla="*/ 38764526 h 602"/>
              <a:gd name="T22" fmla="*/ 39678193 w 602"/>
              <a:gd name="T23" fmla="*/ 7308970 h 602"/>
              <a:gd name="T24" fmla="*/ 7439751 w 602"/>
              <a:gd name="T25" fmla="*/ 38764526 h 602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602" h="602">
                <a:moveTo>
                  <a:pt x="304" y="601"/>
                </a:moveTo>
                <a:lnTo>
                  <a:pt x="304" y="601"/>
                </a:lnTo>
                <a:cubicBezTo>
                  <a:pt x="135" y="601"/>
                  <a:pt x="0" y="466"/>
                  <a:pt x="0" y="297"/>
                </a:cubicBezTo>
                <a:cubicBezTo>
                  <a:pt x="0" y="134"/>
                  <a:pt x="135" y="0"/>
                  <a:pt x="304" y="0"/>
                </a:cubicBezTo>
                <a:cubicBezTo>
                  <a:pt x="467" y="0"/>
                  <a:pt x="601" y="134"/>
                  <a:pt x="601" y="297"/>
                </a:cubicBezTo>
                <a:cubicBezTo>
                  <a:pt x="601" y="466"/>
                  <a:pt x="467" y="601"/>
                  <a:pt x="304" y="601"/>
                </a:cubicBezTo>
                <a:close/>
                <a:moveTo>
                  <a:pt x="57" y="297"/>
                </a:moveTo>
                <a:lnTo>
                  <a:pt x="57" y="297"/>
                </a:lnTo>
                <a:cubicBezTo>
                  <a:pt x="57" y="431"/>
                  <a:pt x="170" y="544"/>
                  <a:pt x="304" y="544"/>
                </a:cubicBezTo>
                <a:cubicBezTo>
                  <a:pt x="368" y="544"/>
                  <a:pt x="431" y="516"/>
                  <a:pt x="474" y="473"/>
                </a:cubicBezTo>
                <a:cubicBezTo>
                  <a:pt x="304" y="297"/>
                  <a:pt x="304" y="297"/>
                  <a:pt x="304" y="297"/>
                </a:cubicBezTo>
                <a:cubicBezTo>
                  <a:pt x="304" y="56"/>
                  <a:pt x="304" y="56"/>
                  <a:pt x="304" y="56"/>
                </a:cubicBezTo>
                <a:cubicBezTo>
                  <a:pt x="170" y="56"/>
                  <a:pt x="57" y="162"/>
                  <a:pt x="57" y="297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wrap="none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896408" y="1763905"/>
            <a:ext cx="10708403" cy="55670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2400" dirty="0"/>
              <a:t>1. K</a:t>
            </a:r>
            <a:r>
              <a:rPr lang="zh-CN" altLang="zh-CN" sz="2400" dirty="0"/>
              <a:t>最近邻分类器</a:t>
            </a:r>
          </a:p>
          <a:p>
            <a:pPr>
              <a:lnSpc>
                <a:spcPct val="150000"/>
              </a:lnSpc>
            </a:pPr>
            <a:r>
              <a:rPr lang="en-US" altLang="zh-CN" sz="2400" dirty="0"/>
              <a:t>K</a:t>
            </a:r>
            <a:r>
              <a:rPr lang="zh-CN" altLang="zh-CN" sz="2400" dirty="0"/>
              <a:t>最近邻</a:t>
            </a:r>
            <a:r>
              <a:rPr lang="en-US" altLang="zh-CN" sz="2400" dirty="0"/>
              <a:t>(k-Nearest Neighbor</a:t>
            </a:r>
            <a:r>
              <a:rPr lang="zh-CN" altLang="zh-CN" sz="2400" dirty="0"/>
              <a:t>，</a:t>
            </a:r>
            <a:r>
              <a:rPr lang="en-US" altLang="zh-CN" sz="2400" dirty="0"/>
              <a:t>KNN)</a:t>
            </a:r>
            <a:r>
              <a:rPr lang="zh-CN" altLang="zh-CN" sz="2400" dirty="0"/>
              <a:t>分类算法，是一个理论上比较成熟的方法，也是最简单的机器学习算法之一。该方法的思路是：在特征空间中，如果一个样本附近的</a:t>
            </a:r>
            <a:r>
              <a:rPr lang="en-US" altLang="zh-CN" sz="2400" dirty="0"/>
              <a:t>k</a:t>
            </a:r>
            <a:r>
              <a:rPr lang="zh-CN" altLang="zh-CN" sz="2400" dirty="0"/>
              <a:t>个最近</a:t>
            </a:r>
            <a:r>
              <a:rPr lang="en-US" altLang="zh-CN" sz="2400" dirty="0"/>
              <a:t>(</a:t>
            </a:r>
            <a:r>
              <a:rPr lang="zh-CN" altLang="zh-CN" sz="2400" dirty="0"/>
              <a:t>特征空间中最邻近</a:t>
            </a:r>
            <a:r>
              <a:rPr lang="en-US" altLang="zh-CN" sz="2400" dirty="0"/>
              <a:t>)</a:t>
            </a:r>
            <a:r>
              <a:rPr lang="zh-CN" altLang="zh-CN" sz="2400" dirty="0"/>
              <a:t>样本的大多数属于某一个类别，则该样本也属于这个类别。</a:t>
            </a:r>
          </a:p>
          <a:p>
            <a:pPr>
              <a:lnSpc>
                <a:spcPct val="150000"/>
              </a:lnSpc>
            </a:pPr>
            <a:r>
              <a:rPr lang="en-US" altLang="zh-CN" sz="2400" dirty="0"/>
              <a:t>2. </a:t>
            </a:r>
            <a:r>
              <a:rPr lang="zh-CN" altLang="zh-CN" sz="2400" dirty="0"/>
              <a:t>线性回归</a:t>
            </a:r>
          </a:p>
          <a:p>
            <a:pPr>
              <a:lnSpc>
                <a:spcPct val="150000"/>
              </a:lnSpc>
            </a:pPr>
            <a:r>
              <a:rPr lang="zh-CN" altLang="zh-CN" sz="2400" dirty="0"/>
              <a:t>线性回归（</a:t>
            </a:r>
            <a:r>
              <a:rPr lang="en-US" altLang="zh-CN" sz="2400" dirty="0"/>
              <a:t>Linear Regression</a:t>
            </a:r>
            <a:r>
              <a:rPr lang="zh-CN" altLang="zh-CN" sz="2400" dirty="0"/>
              <a:t>）是最简单的拟合线性模型形式，是指通过调整数据集的一系列参数令残差平方和尽可能小。</a:t>
            </a:r>
          </a:p>
          <a:p>
            <a:pPr marL="285750" marR="0" lvl="0" indent="-28575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prstClr val="black"/>
              </a:buClr>
              <a:buSzTx/>
              <a:buFont typeface="Arial" panose="020B0604020202020204" pitchFamily="34" charset="0"/>
              <a:buChar char="•"/>
              <a:defRPr/>
            </a:pPr>
            <a:endParaRPr kumimoji="0" lang="en-US" altLang="zh-CN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软雅黑 Light" panose="020B0502040204020203" pitchFamily="34" charset="-122"/>
              <a:ea typeface="微软雅黑 Light" panose="020B0502040204020203" pitchFamily="34" charset="-122"/>
              <a:cs typeface="+mn-cs"/>
            </a:endParaRPr>
          </a:p>
          <a:p>
            <a:pPr marR="0" lvl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prstClr val="black"/>
              </a:buClr>
              <a:buSzTx/>
              <a:defRPr/>
            </a:pPr>
            <a:endParaRPr kumimoji="0" lang="en-US" altLang="zh-CN" sz="24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软雅黑 Light" panose="020B0502040204020203" pitchFamily="34" charset="-122"/>
              <a:ea typeface="微软雅黑 Light" panose="020B0502040204020203" pitchFamily="34" charset="-122"/>
              <a:cs typeface="+mn-cs"/>
            </a:endParaRPr>
          </a:p>
        </p:txBody>
      </p:sp>
      <p:sp>
        <p:nvSpPr>
          <p:cNvPr id="9" name="标题 8"/>
          <p:cNvSpPr txBox="1"/>
          <p:nvPr/>
        </p:nvSpPr>
        <p:spPr>
          <a:xfrm>
            <a:off x="911424" y="579766"/>
            <a:ext cx="10515600" cy="78109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  <a:cs typeface="+mj-cs"/>
              </a:defRPr>
            </a:lvl1pPr>
          </a:lstStyle>
          <a:p>
            <a:pPr lvl="0">
              <a:defRPr/>
            </a:pPr>
            <a:r>
              <a:rPr lang="zh-CN" altLang="en-US" sz="3200" b="1" dirty="0">
                <a:solidFill>
                  <a:srgbClr val="942124"/>
                </a:solidFill>
              </a:rPr>
              <a:t>监督学习：从高维观察预测输出变量</a:t>
            </a:r>
            <a:endParaRPr kumimoji="0" lang="zh-CN" altLang="en-US" sz="3200" b="1" i="0" u="none" strike="noStrike" kern="1200" cap="none" spc="0" normalizeH="0" baseline="0" noProof="0" dirty="0">
              <a:ln>
                <a:noFill/>
              </a:ln>
              <a:solidFill>
                <a:srgbClr val="942124"/>
              </a:solidFill>
              <a:effectLst/>
              <a:uLnTx/>
              <a:uFillTx/>
              <a:latin typeface="Monaco" charset="0"/>
              <a:ea typeface="Monaco" charset="0"/>
              <a:cs typeface="Monaco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矩形 28"/>
          <p:cNvSpPr/>
          <p:nvPr/>
        </p:nvSpPr>
        <p:spPr>
          <a:xfrm>
            <a:off x="-18898" y="671163"/>
            <a:ext cx="510214" cy="598302"/>
          </a:xfrm>
          <a:prstGeom prst="rect">
            <a:avLst/>
          </a:prstGeom>
          <a:solidFill>
            <a:srgbClr val="94212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32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6" name="文本框 5"/>
          <p:cNvSpPr txBox="1"/>
          <p:nvPr/>
        </p:nvSpPr>
        <p:spPr>
          <a:xfrm>
            <a:off x="953786" y="709485"/>
            <a:ext cx="341402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微软雅黑 Light" panose="020B0502040204020203" pitchFamily="34" charset="-122"/>
                <a:ea typeface="微软雅黑 Light" panose="020B0502040204020203" pitchFamily="34" charset="-122"/>
                <a:cs typeface="+mn-cs"/>
              </a:rPr>
              <a:t>切片索引</a:t>
            </a:r>
            <a:endParaRPr kumimoji="0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微软雅黑 Light" panose="020B0502040204020203" pitchFamily="34" charset="-122"/>
              <a:ea typeface="微软雅黑 Light" panose="020B0502040204020203" pitchFamily="34" charset="-122"/>
              <a:cs typeface="+mn-cs"/>
            </a:endParaRPr>
          </a:p>
        </p:txBody>
      </p:sp>
      <p:sp>
        <p:nvSpPr>
          <p:cNvPr id="12" name="Freeform 81"/>
          <p:cNvSpPr>
            <a:spLocks noChangeArrowheads="1"/>
          </p:cNvSpPr>
          <p:nvPr/>
        </p:nvSpPr>
        <p:spPr bwMode="auto">
          <a:xfrm>
            <a:off x="86239" y="826314"/>
            <a:ext cx="288000" cy="288000"/>
          </a:xfrm>
          <a:custGeom>
            <a:avLst/>
            <a:gdLst>
              <a:gd name="T0" fmla="*/ 39678193 w 602"/>
              <a:gd name="T1" fmla="*/ 78442719 h 602"/>
              <a:gd name="T2" fmla="*/ 39678193 w 602"/>
              <a:gd name="T3" fmla="*/ 78442719 h 602"/>
              <a:gd name="T4" fmla="*/ 0 w 602"/>
              <a:gd name="T5" fmla="*/ 38764526 h 602"/>
              <a:gd name="T6" fmla="*/ 39678193 w 602"/>
              <a:gd name="T7" fmla="*/ 0 h 602"/>
              <a:gd name="T8" fmla="*/ 78442719 w 602"/>
              <a:gd name="T9" fmla="*/ 38764526 h 602"/>
              <a:gd name="T10" fmla="*/ 39678193 w 602"/>
              <a:gd name="T11" fmla="*/ 78442719 h 602"/>
              <a:gd name="T12" fmla="*/ 7439751 w 602"/>
              <a:gd name="T13" fmla="*/ 38764526 h 602"/>
              <a:gd name="T14" fmla="*/ 7439751 w 602"/>
              <a:gd name="T15" fmla="*/ 38764526 h 602"/>
              <a:gd name="T16" fmla="*/ 39678193 w 602"/>
              <a:gd name="T17" fmla="*/ 71002968 h 602"/>
              <a:gd name="T18" fmla="*/ 61866665 w 602"/>
              <a:gd name="T19" fmla="*/ 61735884 h 602"/>
              <a:gd name="T20" fmla="*/ 39678193 w 602"/>
              <a:gd name="T21" fmla="*/ 38764526 h 602"/>
              <a:gd name="T22" fmla="*/ 39678193 w 602"/>
              <a:gd name="T23" fmla="*/ 7308970 h 602"/>
              <a:gd name="T24" fmla="*/ 7439751 w 602"/>
              <a:gd name="T25" fmla="*/ 38764526 h 602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602" h="602">
                <a:moveTo>
                  <a:pt x="304" y="601"/>
                </a:moveTo>
                <a:lnTo>
                  <a:pt x="304" y="601"/>
                </a:lnTo>
                <a:cubicBezTo>
                  <a:pt x="135" y="601"/>
                  <a:pt x="0" y="466"/>
                  <a:pt x="0" y="297"/>
                </a:cubicBezTo>
                <a:cubicBezTo>
                  <a:pt x="0" y="134"/>
                  <a:pt x="135" y="0"/>
                  <a:pt x="304" y="0"/>
                </a:cubicBezTo>
                <a:cubicBezTo>
                  <a:pt x="467" y="0"/>
                  <a:pt x="601" y="134"/>
                  <a:pt x="601" y="297"/>
                </a:cubicBezTo>
                <a:cubicBezTo>
                  <a:pt x="601" y="466"/>
                  <a:pt x="467" y="601"/>
                  <a:pt x="304" y="601"/>
                </a:cubicBezTo>
                <a:close/>
                <a:moveTo>
                  <a:pt x="57" y="297"/>
                </a:moveTo>
                <a:lnTo>
                  <a:pt x="57" y="297"/>
                </a:lnTo>
                <a:cubicBezTo>
                  <a:pt x="57" y="431"/>
                  <a:pt x="170" y="544"/>
                  <a:pt x="304" y="544"/>
                </a:cubicBezTo>
                <a:cubicBezTo>
                  <a:pt x="368" y="544"/>
                  <a:pt x="431" y="516"/>
                  <a:pt x="474" y="473"/>
                </a:cubicBezTo>
                <a:cubicBezTo>
                  <a:pt x="304" y="297"/>
                  <a:pt x="304" y="297"/>
                  <a:pt x="304" y="297"/>
                </a:cubicBezTo>
                <a:cubicBezTo>
                  <a:pt x="304" y="56"/>
                  <a:pt x="304" y="56"/>
                  <a:pt x="304" y="56"/>
                </a:cubicBezTo>
                <a:cubicBezTo>
                  <a:pt x="170" y="56"/>
                  <a:pt x="57" y="162"/>
                  <a:pt x="57" y="297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wrap="none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文本框 3"/>
          <p:cNvSpPr txBox="1"/>
          <p:nvPr/>
        </p:nvSpPr>
        <p:spPr>
          <a:xfrm>
            <a:off x="896408" y="1763905"/>
            <a:ext cx="10708403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/>
              <a:t>3. </a:t>
            </a:r>
            <a:r>
              <a:rPr lang="zh-CN" altLang="zh-CN" sz="2400" dirty="0"/>
              <a:t>收缩</a:t>
            </a:r>
          </a:p>
          <a:p>
            <a:r>
              <a:rPr lang="zh-CN" altLang="zh-CN" sz="2400" dirty="0"/>
              <a:t>如果每个维度的数据点很少，观察噪声就会导致很大的方差。</a:t>
            </a:r>
          </a:p>
          <a:p>
            <a:r>
              <a:rPr lang="en-US" altLang="zh-CN" sz="2400" dirty="0"/>
              <a:t>4. </a:t>
            </a:r>
            <a:r>
              <a:rPr lang="zh-CN" altLang="zh-CN" sz="2400" dirty="0"/>
              <a:t>分类</a:t>
            </a:r>
          </a:p>
          <a:p>
            <a:r>
              <a:rPr lang="zh-CN" altLang="zh-CN" sz="2400" dirty="0"/>
              <a:t>多分类（</a:t>
            </a:r>
            <a:r>
              <a:rPr lang="en-US" altLang="zh-CN" sz="2400" dirty="0"/>
              <a:t>multi-classification</a:t>
            </a:r>
            <a:r>
              <a:rPr lang="zh-CN" altLang="zh-CN" sz="2400" dirty="0"/>
              <a:t>）是指分类的结果不只两类，而是有多个类别。逻辑回归（</a:t>
            </a:r>
            <a:r>
              <a:rPr lang="en-US" altLang="zh-CN" sz="2400" dirty="0"/>
              <a:t>Logistic Regression</a:t>
            </a:r>
            <a:r>
              <a:rPr lang="zh-CN" altLang="zh-CN" sz="2400" dirty="0"/>
              <a:t>）本质上是一种二分类的算法，但是可以通过搭建多个二分类器的思想，实现多分类，使用多个二分类器的投票为最后分类做决定。</a:t>
            </a:r>
          </a:p>
          <a:p>
            <a:r>
              <a:rPr lang="en-US" altLang="zh-CN" sz="2400" dirty="0"/>
              <a:t>5. </a:t>
            </a:r>
            <a:r>
              <a:rPr lang="zh-CN" altLang="zh-CN" sz="2400" dirty="0"/>
              <a:t>支持向量机</a:t>
            </a:r>
          </a:p>
          <a:p>
            <a:r>
              <a:rPr lang="zh-CN" altLang="zh-CN" sz="2400" dirty="0"/>
              <a:t>支持向量机（</a:t>
            </a:r>
            <a:r>
              <a:rPr lang="en-US" altLang="zh-CN" sz="2400" dirty="0"/>
              <a:t>Support Vector Machine, SVM</a:t>
            </a:r>
            <a:r>
              <a:rPr lang="zh-CN" altLang="zh-CN" sz="2400" dirty="0"/>
              <a:t>）是一类按监督学习方式对数据进行二元分类的广义线性分类器（</a:t>
            </a:r>
            <a:r>
              <a:rPr lang="en-US" altLang="zh-CN" sz="2400" dirty="0"/>
              <a:t>generalized linear classifier</a:t>
            </a:r>
            <a:r>
              <a:rPr lang="zh-CN" altLang="zh-CN" sz="2400" dirty="0"/>
              <a:t>），其决策边界是对学习样本求解的最大边距超平面。</a:t>
            </a:r>
          </a:p>
          <a:p>
            <a:pPr marL="285750" marR="0" lvl="0" indent="-28575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prstClr val="black"/>
              </a:buClr>
              <a:buSzTx/>
              <a:buFont typeface="Arial" panose="020B0604020202020204" pitchFamily="34" charset="0"/>
              <a:buChar char="•"/>
              <a:defRPr/>
            </a:pPr>
            <a:endParaRPr kumimoji="0" lang="en-US" altLang="zh-CN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软雅黑 Light" panose="020B0502040204020203" pitchFamily="34" charset="-122"/>
              <a:ea typeface="微软雅黑 Light" panose="020B0502040204020203" pitchFamily="34" charset="-122"/>
              <a:cs typeface="+mn-cs"/>
            </a:endParaRPr>
          </a:p>
          <a:p>
            <a:pPr marR="0" lvl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prstClr val="black"/>
              </a:buClr>
              <a:buSzTx/>
              <a:defRPr/>
            </a:pPr>
            <a:endParaRPr kumimoji="0" lang="en-US" altLang="zh-CN" sz="24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软雅黑 Light" panose="020B0502040204020203" pitchFamily="34" charset="-122"/>
              <a:ea typeface="微软雅黑 Light" panose="020B0502040204020203" pitchFamily="34" charset="-122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Box 17"/>
          <p:cNvSpPr txBox="1"/>
          <p:nvPr/>
        </p:nvSpPr>
        <p:spPr>
          <a:xfrm>
            <a:off x="491316" y="1921722"/>
            <a:ext cx="9933666" cy="39050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2400" dirty="0"/>
              <a:t>1. </a:t>
            </a:r>
            <a:r>
              <a:rPr lang="zh-CN" altLang="zh-CN" sz="2400" dirty="0"/>
              <a:t>模型分数评价和交叉验证</a:t>
            </a:r>
          </a:p>
          <a:p>
            <a:pPr>
              <a:lnSpc>
                <a:spcPct val="150000"/>
              </a:lnSpc>
            </a:pPr>
            <a:r>
              <a:rPr lang="zh-CN" altLang="zh-CN" sz="2400" dirty="0"/>
              <a:t>每一个估计量都有一个可以在新数据上判定拟合质量</a:t>
            </a:r>
            <a:r>
              <a:rPr lang="en-US" altLang="zh-CN" sz="2400" dirty="0"/>
              <a:t>(</a:t>
            </a:r>
            <a:r>
              <a:rPr lang="zh-CN" altLang="zh-CN" sz="2400" dirty="0"/>
              <a:t>或预期值</a:t>
            </a:r>
            <a:r>
              <a:rPr lang="en-US" altLang="zh-CN" sz="2400" dirty="0"/>
              <a:t>)</a:t>
            </a:r>
            <a:r>
              <a:rPr lang="zh-CN" altLang="zh-CN" sz="2400" dirty="0"/>
              <a:t>的</a:t>
            </a:r>
            <a:r>
              <a:rPr lang="en-US" altLang="zh-CN" sz="2400" dirty="0"/>
              <a:t>score</a:t>
            </a:r>
            <a:r>
              <a:rPr lang="zh-CN" altLang="zh-CN" sz="2400" dirty="0"/>
              <a:t>方法。</a:t>
            </a:r>
          </a:p>
          <a:p>
            <a:pPr>
              <a:lnSpc>
                <a:spcPct val="150000"/>
              </a:lnSpc>
            </a:pPr>
            <a:r>
              <a:rPr lang="en-US" altLang="zh-CN" sz="2400" dirty="0"/>
              <a:t>2. </a:t>
            </a:r>
            <a:r>
              <a:rPr lang="zh-CN" altLang="zh-CN" sz="2400" dirty="0"/>
              <a:t>交叉验证生成器</a:t>
            </a:r>
          </a:p>
          <a:p>
            <a:pPr>
              <a:lnSpc>
                <a:spcPct val="150000"/>
              </a:lnSpc>
            </a:pPr>
            <a:r>
              <a:rPr lang="zh-CN" altLang="zh-CN" sz="2400" dirty="0"/>
              <a:t>为了更好地预测精度，我们可以连续分解用于训练和测试用的数据。这被称为</a:t>
            </a:r>
            <a:r>
              <a:rPr lang="en-US" altLang="zh-CN" sz="2400" dirty="0"/>
              <a:t> K</a:t>
            </a:r>
            <a:r>
              <a:rPr lang="zh-CN" altLang="zh-CN" sz="2400" dirty="0"/>
              <a:t>折交叉验证。</a:t>
            </a:r>
          </a:p>
          <a:p>
            <a:pPr marL="342900" marR="0" lvl="0" indent="-34290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prstClr val="black"/>
              </a:buClr>
              <a:buSzTx/>
              <a:buFont typeface="Arial" panose="020B0604020202020204" pitchFamily="34" charset="0"/>
              <a:buChar char="•"/>
              <a:defRPr/>
            </a:pPr>
            <a:endParaRPr kumimoji="0" lang="en-US" altLang="zh-CN" sz="2400" b="0" i="0" u="none" strike="noStrike" kern="1200" cap="none" spc="0" normalizeH="0" baseline="0" noProof="0" dirty="0">
              <a:ln>
                <a:noFill/>
              </a:ln>
              <a:solidFill>
                <a:srgbClr val="E7E6E6">
                  <a:lumMod val="75000"/>
                </a:srgbClr>
              </a:solidFill>
              <a:effectLst/>
              <a:uLnTx/>
              <a:uFillTx/>
              <a:latin typeface="微软雅黑 Light" panose="020B0502040204020203" pitchFamily="34" charset="-122"/>
              <a:ea typeface="微软雅黑 Light" panose="020B0502040204020203" pitchFamily="34" charset="-122"/>
              <a:cs typeface="微软雅黑 Light" panose="020B0502040204020203" pitchFamily="34" charset="-122"/>
            </a:endParaRPr>
          </a:p>
        </p:txBody>
      </p:sp>
      <p:sp>
        <p:nvSpPr>
          <p:cNvPr id="9" name="标题 8"/>
          <p:cNvSpPr txBox="1"/>
          <p:nvPr/>
        </p:nvSpPr>
        <p:spPr>
          <a:xfrm>
            <a:off x="731084" y="335926"/>
            <a:ext cx="10515600" cy="78109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  <a:cs typeface="+mj-cs"/>
              </a:defRPr>
            </a:lvl1pPr>
          </a:lstStyle>
          <a:p>
            <a:pPr lvl="0">
              <a:defRPr/>
            </a:pPr>
            <a:r>
              <a:rPr lang="zh-CN" altLang="en-US" sz="3200" b="1" dirty="0">
                <a:solidFill>
                  <a:srgbClr val="942124"/>
                </a:solidFill>
                <a:latin typeface="Monaco" charset="0"/>
                <a:ea typeface="Monaco" charset="0"/>
                <a:cs typeface="Monaco" charset="0"/>
              </a:rPr>
              <a:t>模型选择：选择估计量及其参数</a:t>
            </a:r>
            <a:endParaRPr kumimoji="0" lang="zh-CN" altLang="en-US" sz="3200" b="1" i="0" u="none" strike="noStrike" kern="1200" cap="none" spc="0" normalizeH="0" baseline="0" noProof="0" dirty="0">
              <a:ln>
                <a:noFill/>
              </a:ln>
              <a:solidFill>
                <a:srgbClr val="942124"/>
              </a:solidFill>
              <a:effectLst/>
              <a:uLnTx/>
              <a:uFillTx/>
              <a:latin typeface="微软雅黑 Light" panose="020B0502040204020203" pitchFamily="34" charset="-122"/>
              <a:ea typeface="微软雅黑 Light" panose="020B0502040204020203" pitchFamily="34" charset="-122"/>
              <a:cs typeface="+mj-cs"/>
            </a:endParaRPr>
          </a:p>
        </p:txBody>
      </p:sp>
      <p:sp>
        <p:nvSpPr>
          <p:cNvPr id="11" name="矩形 28"/>
          <p:cNvSpPr/>
          <p:nvPr/>
        </p:nvSpPr>
        <p:spPr>
          <a:xfrm>
            <a:off x="-18898" y="671163"/>
            <a:ext cx="510214" cy="598302"/>
          </a:xfrm>
          <a:prstGeom prst="rect">
            <a:avLst/>
          </a:prstGeom>
          <a:solidFill>
            <a:srgbClr val="94212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32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Box 17"/>
          <p:cNvSpPr txBox="1"/>
          <p:nvPr/>
        </p:nvSpPr>
        <p:spPr>
          <a:xfrm>
            <a:off x="491315" y="1113039"/>
            <a:ext cx="11328649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2400" dirty="0"/>
              <a:t>1. K-means </a:t>
            </a:r>
            <a:r>
              <a:rPr lang="zh-CN" altLang="zh-CN" sz="2400" dirty="0"/>
              <a:t>聚类算法</a:t>
            </a:r>
          </a:p>
          <a:p>
            <a:pPr>
              <a:lnSpc>
                <a:spcPct val="150000"/>
              </a:lnSpc>
            </a:pPr>
            <a:r>
              <a:rPr lang="zh-CN" altLang="zh-CN" sz="2400" dirty="0"/>
              <a:t>关于聚类有很多不同的聚类标准和相关算法，其中最简便的是</a:t>
            </a:r>
            <a:r>
              <a:rPr lang="en-US" altLang="zh-CN" sz="2400" dirty="0"/>
              <a:t> K-means</a:t>
            </a:r>
            <a:r>
              <a:rPr lang="zh-CN" altLang="zh-CN" sz="2400" dirty="0"/>
              <a:t>聚类算法 。</a:t>
            </a:r>
          </a:p>
          <a:p>
            <a:pPr>
              <a:lnSpc>
                <a:spcPct val="150000"/>
              </a:lnSpc>
            </a:pPr>
            <a:r>
              <a:rPr lang="en-US" altLang="zh-CN" sz="2400" dirty="0"/>
              <a:t>k-means</a:t>
            </a:r>
            <a:r>
              <a:rPr lang="zh-CN" altLang="zh-CN" sz="2400" dirty="0"/>
              <a:t>聚类算法无法保证聚类结果完全绝对真实地反应实际情况。第一，选择正确、合适的聚类数量是一件困难的事情；第二，该算法对初始值的设置较敏感，容易陷入局部最优。</a:t>
            </a:r>
          </a:p>
          <a:p>
            <a:pPr>
              <a:lnSpc>
                <a:spcPct val="150000"/>
              </a:lnSpc>
            </a:pPr>
            <a:r>
              <a:rPr lang="en-US" altLang="zh-CN" sz="2400" dirty="0"/>
              <a:t>2. </a:t>
            </a:r>
            <a:r>
              <a:rPr lang="zh-CN" altLang="zh-CN" sz="2400" dirty="0"/>
              <a:t>分层聚类算法</a:t>
            </a:r>
          </a:p>
          <a:p>
            <a:pPr>
              <a:lnSpc>
                <a:spcPct val="150000"/>
              </a:lnSpc>
            </a:pPr>
            <a:r>
              <a:rPr lang="zh-CN" altLang="zh-CN" sz="2400" dirty="0"/>
              <a:t>分层聚类算法是一种旨在构建聚类层次结构的分析方法，一般来说，实现该算法的大多数方法可分为以下两种：</a:t>
            </a:r>
          </a:p>
          <a:p>
            <a:pPr>
              <a:lnSpc>
                <a:spcPct val="150000"/>
              </a:lnSpc>
            </a:pPr>
            <a:r>
              <a:rPr lang="zh-CN" altLang="zh-CN" sz="2400" dirty="0"/>
              <a:t>聚合（</a:t>
            </a:r>
            <a:r>
              <a:rPr lang="en-US" altLang="zh-CN" sz="2400" dirty="0"/>
              <a:t>agglomerative</a:t>
            </a:r>
            <a:r>
              <a:rPr lang="zh-CN" altLang="zh-CN" sz="2400" dirty="0"/>
              <a:t>）</a:t>
            </a:r>
            <a:r>
              <a:rPr lang="en-US" altLang="zh-CN" sz="2400" dirty="0"/>
              <a:t>——</a:t>
            </a:r>
            <a:r>
              <a:rPr lang="zh-CN" altLang="zh-CN" sz="2400" dirty="0"/>
              <a:t>自底向上的方法。</a:t>
            </a:r>
          </a:p>
          <a:p>
            <a:pPr>
              <a:lnSpc>
                <a:spcPct val="150000"/>
              </a:lnSpc>
            </a:pPr>
            <a:r>
              <a:rPr lang="zh-CN" altLang="zh-CN" sz="2400" dirty="0"/>
              <a:t>分裂（</a:t>
            </a:r>
            <a:r>
              <a:rPr lang="en-US" altLang="zh-CN" sz="2400" dirty="0"/>
              <a:t>divisive</a:t>
            </a:r>
            <a:r>
              <a:rPr lang="zh-CN" altLang="zh-CN" sz="2400" dirty="0"/>
              <a:t>）</a:t>
            </a:r>
            <a:r>
              <a:rPr lang="en-US" altLang="zh-CN" sz="2400" dirty="0"/>
              <a:t>——</a:t>
            </a:r>
            <a:r>
              <a:rPr lang="zh-CN" altLang="zh-CN" sz="2400" dirty="0"/>
              <a:t>自顶向下的方法。</a:t>
            </a:r>
          </a:p>
        </p:txBody>
      </p:sp>
      <p:sp>
        <p:nvSpPr>
          <p:cNvPr id="9" name="标题 8"/>
          <p:cNvSpPr txBox="1"/>
          <p:nvPr/>
        </p:nvSpPr>
        <p:spPr>
          <a:xfrm>
            <a:off x="911424" y="579766"/>
            <a:ext cx="10515600" cy="78109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  <a:cs typeface="+mj-cs"/>
              </a:defRPr>
            </a:lvl1pPr>
          </a:lstStyle>
          <a:p>
            <a:pPr lvl="0">
              <a:defRPr/>
            </a:pPr>
            <a:r>
              <a:rPr lang="zh-CN" altLang="en-US" sz="3200" b="1" dirty="0">
                <a:solidFill>
                  <a:srgbClr val="942124"/>
                </a:solidFill>
                <a:latin typeface="Monaco" charset="0"/>
                <a:ea typeface="Monaco" charset="0"/>
                <a:cs typeface="Monaco" charset="0"/>
              </a:rPr>
              <a:t>无监督学习</a:t>
            </a:r>
            <a:r>
              <a:rPr lang="en-US" altLang="zh-CN" sz="3200" b="1" dirty="0">
                <a:solidFill>
                  <a:srgbClr val="942124"/>
                </a:solidFill>
                <a:latin typeface="Monaco" charset="0"/>
                <a:ea typeface="Monaco" charset="0"/>
                <a:cs typeface="Monaco" charset="0"/>
              </a:rPr>
              <a:t>: </a:t>
            </a:r>
            <a:r>
              <a:rPr lang="zh-CN" altLang="en-US" sz="3200" b="1" dirty="0">
                <a:solidFill>
                  <a:srgbClr val="942124"/>
                </a:solidFill>
                <a:latin typeface="Monaco" charset="0"/>
                <a:ea typeface="Monaco" charset="0"/>
                <a:cs typeface="Monaco" charset="0"/>
              </a:rPr>
              <a:t>寻求数据表示</a:t>
            </a:r>
            <a:endParaRPr kumimoji="0" lang="zh-CN" altLang="en-US" sz="3200" b="1" i="0" u="none" strike="noStrike" kern="1200" cap="none" spc="0" normalizeH="0" baseline="0" noProof="0" dirty="0">
              <a:ln>
                <a:noFill/>
              </a:ln>
              <a:solidFill>
                <a:srgbClr val="942124"/>
              </a:solidFill>
              <a:effectLst/>
              <a:uLnTx/>
              <a:uFillTx/>
              <a:latin typeface="微软雅黑 Light" panose="020B0502040204020203" pitchFamily="34" charset="-122"/>
              <a:ea typeface="微软雅黑 Light" panose="020B0502040204020203" pitchFamily="34" charset="-122"/>
              <a:cs typeface="+mj-cs"/>
            </a:endParaRPr>
          </a:p>
        </p:txBody>
      </p:sp>
      <p:sp>
        <p:nvSpPr>
          <p:cNvPr id="11" name="矩形 28"/>
          <p:cNvSpPr/>
          <p:nvPr/>
        </p:nvSpPr>
        <p:spPr>
          <a:xfrm>
            <a:off x="-18898" y="671163"/>
            <a:ext cx="510214" cy="598302"/>
          </a:xfrm>
          <a:prstGeom prst="rect">
            <a:avLst/>
          </a:prstGeom>
          <a:solidFill>
            <a:srgbClr val="94212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32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矩形 28"/>
          <p:cNvSpPr/>
          <p:nvPr/>
        </p:nvSpPr>
        <p:spPr>
          <a:xfrm>
            <a:off x="-18898" y="671163"/>
            <a:ext cx="510214" cy="598302"/>
          </a:xfrm>
          <a:prstGeom prst="rect">
            <a:avLst/>
          </a:prstGeom>
          <a:solidFill>
            <a:srgbClr val="94212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32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  <p:sp>
        <p:nvSpPr>
          <p:cNvPr id="7" name="TextBox 17"/>
          <p:cNvSpPr txBox="1"/>
          <p:nvPr/>
        </p:nvSpPr>
        <p:spPr>
          <a:xfrm>
            <a:off x="491316" y="1932819"/>
            <a:ext cx="9933666" cy="39070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2400" dirty="0"/>
              <a:t>3. </a:t>
            </a:r>
            <a:r>
              <a:rPr lang="zh-CN" altLang="zh-CN" sz="2400" dirty="0"/>
              <a:t>分解</a:t>
            </a:r>
          </a:p>
          <a:p>
            <a:pPr>
              <a:lnSpc>
                <a:spcPct val="150000"/>
              </a:lnSpc>
            </a:pPr>
            <a:r>
              <a:rPr lang="zh-CN" altLang="zh-CN" sz="2400" dirty="0"/>
              <a:t>分解是指将一个信号转换成多个成分并且加载。</a:t>
            </a:r>
          </a:p>
          <a:p>
            <a:pPr>
              <a:lnSpc>
                <a:spcPct val="150000"/>
              </a:lnSpc>
            </a:pPr>
            <a:r>
              <a:rPr lang="zh-CN" altLang="zh-CN" sz="2400" dirty="0"/>
              <a:t>如果</a:t>
            </a:r>
            <a:r>
              <a:rPr lang="en-US" altLang="zh-CN" sz="2400" dirty="0"/>
              <a:t> X </a:t>
            </a:r>
            <a:r>
              <a:rPr lang="zh-CN" altLang="zh-CN" sz="2400" dirty="0"/>
              <a:t>是多维数据，那么我们试图解决的问题是在不同的观察基础上对数据进行重写。我们希望学习得到载荷</a:t>
            </a:r>
            <a:r>
              <a:rPr lang="en-US" altLang="zh-CN" sz="2400" dirty="0"/>
              <a:t>L</a:t>
            </a:r>
            <a:r>
              <a:rPr lang="zh-CN" altLang="zh-CN" sz="2400" dirty="0"/>
              <a:t>和成分</a:t>
            </a:r>
            <a:r>
              <a:rPr lang="en-US" altLang="zh-CN" sz="2400" dirty="0"/>
              <a:t>C</a:t>
            </a:r>
            <a:r>
              <a:rPr lang="zh-CN" altLang="zh-CN" sz="2400" dirty="0"/>
              <a:t>，使得</a:t>
            </a:r>
            <a:r>
              <a:rPr lang="en-US" altLang="zh-CN" sz="2400" dirty="0"/>
              <a:t>X = L C</a:t>
            </a:r>
            <a:r>
              <a:rPr lang="zh-CN" altLang="zh-CN" sz="2400" dirty="0"/>
              <a:t>。提取成分</a:t>
            </a:r>
            <a:r>
              <a:rPr lang="en-US" altLang="zh-CN" sz="2400" dirty="0"/>
              <a:t>C</a:t>
            </a:r>
            <a:r>
              <a:rPr lang="zh-CN" altLang="zh-CN" sz="2400" dirty="0"/>
              <a:t>有多种不同的方法：</a:t>
            </a:r>
          </a:p>
          <a:p>
            <a:pPr>
              <a:lnSpc>
                <a:spcPct val="150000"/>
              </a:lnSpc>
            </a:pPr>
            <a:r>
              <a:rPr lang="zh-CN" altLang="zh-CN" sz="2400" dirty="0"/>
              <a:t>（</a:t>
            </a:r>
            <a:r>
              <a:rPr lang="en-US" altLang="zh-CN" sz="2400" dirty="0"/>
              <a:t>1</a:t>
            </a:r>
            <a:r>
              <a:rPr lang="zh-CN" altLang="zh-CN" sz="2400" dirty="0"/>
              <a:t>）主成分分析。</a:t>
            </a:r>
          </a:p>
          <a:p>
            <a:pPr>
              <a:lnSpc>
                <a:spcPct val="150000"/>
              </a:lnSpc>
            </a:pPr>
            <a:r>
              <a:rPr lang="zh-CN" altLang="zh-CN" sz="2400" dirty="0"/>
              <a:t>（</a:t>
            </a:r>
            <a:r>
              <a:rPr lang="en-US" altLang="zh-CN" sz="2400" dirty="0"/>
              <a:t>2</a:t>
            </a:r>
            <a:r>
              <a:rPr lang="zh-CN" altLang="zh-CN" sz="2400" dirty="0"/>
              <a:t>）独立成分分析。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">
  <a:themeElements>
    <a:clrScheme name="自定义 1">
      <a:dk1>
        <a:sysClr val="windowText" lastClr="000000"/>
      </a:dk1>
      <a:lt1>
        <a:sysClr val="window" lastClr="C7EDCC"/>
      </a:lt1>
      <a:dk2>
        <a:srgbClr val="44546A"/>
      </a:dk2>
      <a:lt2>
        <a:srgbClr val="E7E6E6"/>
      </a:lt2>
      <a:accent1>
        <a:srgbClr val="11B59A"/>
      </a:accent1>
      <a:accent2>
        <a:srgbClr val="ED7D31"/>
      </a:accent2>
      <a:accent3>
        <a:srgbClr val="A5A5A5"/>
      </a:accent3>
      <a:accent4>
        <a:srgbClr val="FFC000"/>
      </a:accent4>
      <a:accent5>
        <a:srgbClr val="3DB39E"/>
      </a:accent5>
      <a:accent6>
        <a:srgbClr val="70AD47"/>
      </a:accent6>
      <a:hlink>
        <a:srgbClr val="3DB39E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C7EDCC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1494</TotalTime>
  <Words>964</Words>
  <Application>Microsoft Office PowerPoint</Application>
  <PresentationFormat>自定义</PresentationFormat>
  <Paragraphs>58</Paragraphs>
  <Slides>9</Slides>
  <Notes>9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9</vt:i4>
      </vt:variant>
    </vt:vector>
  </HeadingPairs>
  <TitlesOfParts>
    <vt:vector size="10" baseType="lpstr">
      <vt:lpstr>Office 主题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byr</dc:creator>
  <cp:lastModifiedBy>陈艳宁</cp:lastModifiedBy>
  <cp:revision>14</cp:revision>
  <dcterms:created xsi:type="dcterms:W3CDTF">2018-03-13T05:45:00Z</dcterms:created>
  <dcterms:modified xsi:type="dcterms:W3CDTF">2020-01-13T05:51:10Z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2052-10.1.0.7346</vt:lpwstr>
  </property>
</Properties>
</file>