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7309" autoAdjust="0"/>
  </p:normalViewPr>
  <p:slideViewPr>
    <p:cSldViewPr snapToGrid="0">
      <p:cViewPr>
        <p:scale>
          <a:sx n="90" d="100"/>
          <a:sy n="90" d="100"/>
        </p:scale>
        <p:origin x="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4B68F-3343-4079-83A4-E4CC5AA8C0C6}" type="datetimeFigureOut">
              <a:rPr lang="zh-CN" altLang="en-US" smtClean="0"/>
              <a:t>2020-01-13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4D1EB-BB25-4459-9B06-B0B341C6B01F}" type="slidenum">
              <a:rPr lang="zh-CN" altLang="en-US" smtClean="0"/>
              <a:t>‹#›</a:t>
            </a:fld>
            <a:endParaRPr lang="zh-CN" altLang="en-US"/>
          </a:p>
        </p:txBody>
      </p:sp>
    </p:spTree>
    <p:extLst>
      <p:ext uri="{BB962C8B-B14F-4D97-AF65-F5344CB8AC3E}">
        <p14:creationId xmlns:p14="http://schemas.microsoft.com/office/powerpoint/2010/main" val="227873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BaseException</a:t>
            </a:r>
            <a:r>
              <a:rPr lang="zh-CN" altLang="en-US" sz="1200" b="0" i="0" kern="1200" dirty="0" smtClean="0">
                <a:solidFill>
                  <a:schemeClr val="tx1"/>
                </a:solidFill>
                <a:effectLst/>
                <a:latin typeface="+mn-lt"/>
                <a:ea typeface="+mn-ea"/>
                <a:cs typeface="+mn-cs"/>
              </a:rPr>
              <a:t>：所有异常的基类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SystemExit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python</a:t>
            </a:r>
            <a:r>
              <a:rPr lang="zh-CN" altLang="en-US" sz="1200" b="0" i="0" kern="1200" dirty="0" smtClean="0">
                <a:solidFill>
                  <a:schemeClr val="tx1"/>
                </a:solidFill>
                <a:effectLst/>
                <a:latin typeface="+mn-lt"/>
                <a:ea typeface="+mn-ea"/>
                <a:cs typeface="+mn-cs"/>
              </a:rPr>
              <a:t>解释器请求退出</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KeyboardInterrupt</a:t>
            </a:r>
            <a:r>
              <a:rPr lang="zh-CN" altLang="en-US" sz="1200" b="0" i="0" kern="1200" dirty="0" smtClean="0">
                <a:solidFill>
                  <a:schemeClr val="tx1"/>
                </a:solidFill>
                <a:effectLst/>
                <a:latin typeface="+mn-lt"/>
                <a:ea typeface="+mn-ea"/>
                <a:cs typeface="+mn-cs"/>
              </a:rPr>
              <a:t>：用户中断执行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通常是输入</a:t>
            </a:r>
            <a:r>
              <a:rPr lang="en-US" altLang="zh-CN" sz="1200" b="0" i="0" kern="1200" dirty="0" err="1" smtClean="0">
                <a:solidFill>
                  <a:schemeClr val="tx1"/>
                </a:solidFill>
                <a:effectLst/>
                <a:latin typeface="+mn-lt"/>
                <a:ea typeface="+mn-ea"/>
                <a:cs typeface="+mn-cs"/>
              </a:rPr>
              <a:t>ctrl+C</a:t>
            </a:r>
            <a:r>
              <a:rPr lang="en-US" altLang="zh-CN" sz="1200" b="0" i="0" kern="1200" dirty="0" smtClean="0">
                <a:solidFill>
                  <a:schemeClr val="tx1"/>
                </a:solidFill>
                <a:effectLst/>
                <a:latin typeface="+mn-lt"/>
                <a:ea typeface="+mn-ea"/>
                <a:cs typeface="+mn-cs"/>
              </a:rPr>
              <a:t>)</a:t>
            </a:r>
            <a:r>
              <a:rPr lang="zh-CN" altLang="en-US" dirty="0" smtClean="0"/>
              <a:t/>
            </a:r>
            <a:br>
              <a:rPr lang="zh-CN" altLang="en-US" dirty="0" smtClean="0"/>
            </a:br>
            <a:r>
              <a:rPr lang="en-US" altLang="zh-CN" sz="1200" b="0" i="0" kern="1200" dirty="0" smtClean="0">
                <a:solidFill>
                  <a:schemeClr val="tx1"/>
                </a:solidFill>
                <a:effectLst/>
                <a:latin typeface="+mn-lt"/>
                <a:ea typeface="+mn-ea"/>
                <a:cs typeface="+mn-cs"/>
              </a:rPr>
              <a:t>Exception</a:t>
            </a:r>
            <a:r>
              <a:rPr lang="zh-CN" altLang="en-US" sz="1200" b="0" i="0" kern="1200" dirty="0" smtClean="0">
                <a:solidFill>
                  <a:schemeClr val="tx1"/>
                </a:solidFill>
                <a:effectLst/>
                <a:latin typeface="+mn-lt"/>
                <a:ea typeface="+mn-ea"/>
                <a:cs typeface="+mn-cs"/>
              </a:rPr>
              <a:t>：常规错误的基类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StopIteration</a:t>
            </a:r>
            <a:r>
              <a:rPr lang="zh-CN" altLang="en-US" sz="1200" b="0" i="0" kern="1200" dirty="0" smtClean="0">
                <a:solidFill>
                  <a:schemeClr val="tx1"/>
                </a:solidFill>
                <a:effectLst/>
                <a:latin typeface="+mn-lt"/>
                <a:ea typeface="+mn-ea"/>
                <a:cs typeface="+mn-cs"/>
              </a:rPr>
              <a:t>：迭代器没有更多的值</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GeneratorExit</a:t>
            </a:r>
            <a:r>
              <a:rPr lang="zh-CN" altLang="en-US" sz="1200" b="0" i="0" kern="1200" dirty="0" smtClean="0">
                <a:solidFill>
                  <a:schemeClr val="tx1"/>
                </a:solidFill>
                <a:effectLst/>
                <a:latin typeface="+mn-lt"/>
                <a:ea typeface="+mn-ea"/>
                <a:cs typeface="+mn-cs"/>
              </a:rPr>
              <a:t>：生成器</a:t>
            </a:r>
            <a:r>
              <a:rPr lang="en-US" altLang="zh-CN" sz="1200" b="0" i="0" kern="1200" dirty="0" smtClean="0">
                <a:solidFill>
                  <a:schemeClr val="tx1"/>
                </a:solidFill>
                <a:effectLst/>
                <a:latin typeface="+mn-lt"/>
                <a:ea typeface="+mn-ea"/>
                <a:cs typeface="+mn-cs"/>
              </a:rPr>
              <a:t>(generator)</a:t>
            </a:r>
            <a:r>
              <a:rPr lang="zh-CN" altLang="en-US" sz="1200" b="0" i="0" kern="1200" dirty="0" smtClean="0">
                <a:solidFill>
                  <a:schemeClr val="tx1"/>
                </a:solidFill>
                <a:effectLst/>
                <a:latin typeface="+mn-lt"/>
                <a:ea typeface="+mn-ea"/>
                <a:cs typeface="+mn-cs"/>
              </a:rPr>
              <a:t>发生异常来通知退出</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SystemExit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Python </a:t>
            </a:r>
            <a:r>
              <a:rPr lang="zh-CN" altLang="en-US" sz="1200" b="0" i="0" kern="1200" dirty="0" smtClean="0">
                <a:solidFill>
                  <a:schemeClr val="tx1"/>
                </a:solidFill>
                <a:effectLst/>
                <a:latin typeface="+mn-lt"/>
                <a:ea typeface="+mn-ea"/>
                <a:cs typeface="+mn-cs"/>
              </a:rPr>
              <a:t>解释器请求退出</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StandardError</a:t>
            </a:r>
            <a:r>
              <a:rPr lang="zh-CN" altLang="en-US" sz="1200" b="0" i="0" kern="1200" dirty="0" smtClean="0">
                <a:solidFill>
                  <a:schemeClr val="tx1"/>
                </a:solidFill>
                <a:effectLst/>
                <a:latin typeface="+mn-lt"/>
                <a:ea typeface="+mn-ea"/>
                <a:cs typeface="+mn-cs"/>
              </a:rPr>
              <a:t>：所有的内建标准异常的基类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ArithmeticError</a:t>
            </a:r>
            <a:r>
              <a:rPr lang="zh-CN" altLang="en-US" sz="1200" b="0" i="0" kern="1200" dirty="0" smtClean="0">
                <a:solidFill>
                  <a:schemeClr val="tx1"/>
                </a:solidFill>
                <a:effectLst/>
                <a:latin typeface="+mn-lt"/>
                <a:ea typeface="+mn-ea"/>
                <a:cs typeface="+mn-cs"/>
              </a:rPr>
              <a:t>：所有数值计算错误的基类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FloatingPointError</a:t>
            </a:r>
            <a:r>
              <a:rPr lang="zh-CN" altLang="en-US" sz="1200" b="0" i="0" kern="1200" dirty="0" smtClean="0">
                <a:solidFill>
                  <a:schemeClr val="tx1"/>
                </a:solidFill>
                <a:effectLst/>
                <a:latin typeface="+mn-lt"/>
                <a:ea typeface="+mn-ea"/>
                <a:cs typeface="+mn-cs"/>
              </a:rPr>
              <a:t>：浮点计算错误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OverflowError</a:t>
            </a:r>
            <a:r>
              <a:rPr lang="zh-CN" altLang="en-US" sz="1200" b="0" i="0" kern="1200" dirty="0" smtClean="0">
                <a:solidFill>
                  <a:schemeClr val="tx1"/>
                </a:solidFill>
                <a:effectLst/>
                <a:latin typeface="+mn-lt"/>
                <a:ea typeface="+mn-ea"/>
                <a:cs typeface="+mn-cs"/>
              </a:rPr>
              <a:t>：数值运算超出最大限制</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ZeroDivisionError</a:t>
            </a:r>
            <a:r>
              <a:rPr lang="zh-CN" altLang="en-US" sz="1200" b="0" i="0" kern="1200" dirty="0" smtClean="0">
                <a:solidFill>
                  <a:schemeClr val="tx1"/>
                </a:solidFill>
                <a:effectLst/>
                <a:latin typeface="+mn-lt"/>
                <a:ea typeface="+mn-ea"/>
                <a:cs typeface="+mn-cs"/>
              </a:rPr>
              <a:t>：除</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或取模</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零 </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所有数据类型</a:t>
            </a:r>
            <a:r>
              <a:rPr lang="en-US" altLang="zh-CN" sz="1200" b="0" i="0" kern="1200" dirty="0" smtClean="0">
                <a:solidFill>
                  <a:schemeClr val="tx1"/>
                </a:solidFill>
                <a:effectLst/>
                <a:latin typeface="+mn-lt"/>
                <a:ea typeface="+mn-ea"/>
                <a:cs typeface="+mn-cs"/>
              </a:rPr>
              <a:t>)</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AssertionError</a:t>
            </a:r>
            <a:r>
              <a:rPr lang="zh-CN" altLang="en-US" sz="1200" b="0" i="0" kern="1200" dirty="0" smtClean="0">
                <a:solidFill>
                  <a:schemeClr val="tx1"/>
                </a:solidFill>
                <a:effectLst/>
                <a:latin typeface="+mn-lt"/>
                <a:ea typeface="+mn-ea"/>
                <a:cs typeface="+mn-cs"/>
              </a:rPr>
              <a:t>：断言语句失败</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AttributeError</a:t>
            </a:r>
            <a:r>
              <a:rPr lang="zh-CN" altLang="en-US" sz="1200" b="0" i="0" kern="1200" dirty="0" smtClean="0">
                <a:solidFill>
                  <a:schemeClr val="tx1"/>
                </a:solidFill>
                <a:effectLst/>
                <a:latin typeface="+mn-lt"/>
                <a:ea typeface="+mn-ea"/>
                <a:cs typeface="+mn-cs"/>
              </a:rPr>
              <a:t>：对象没有这个属性</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EOFError</a:t>
            </a:r>
            <a:r>
              <a:rPr lang="zh-CN" altLang="en-US" sz="1200" b="0" i="0" kern="1200" dirty="0" smtClean="0">
                <a:solidFill>
                  <a:schemeClr val="tx1"/>
                </a:solidFill>
                <a:effectLst/>
                <a:latin typeface="+mn-lt"/>
                <a:ea typeface="+mn-ea"/>
                <a:cs typeface="+mn-cs"/>
              </a:rPr>
              <a:t>：没有内建输入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到达</a:t>
            </a:r>
            <a:r>
              <a:rPr lang="en-US" altLang="zh-CN" sz="1200" b="0" i="0" kern="1200" dirty="0" smtClean="0">
                <a:solidFill>
                  <a:schemeClr val="tx1"/>
                </a:solidFill>
                <a:effectLst/>
                <a:latin typeface="+mn-lt"/>
                <a:ea typeface="+mn-ea"/>
                <a:cs typeface="+mn-cs"/>
              </a:rPr>
              <a:t>EOF </a:t>
            </a:r>
            <a:r>
              <a:rPr lang="zh-CN" altLang="en-US" sz="1200" b="0" i="0" kern="1200" dirty="0" smtClean="0">
                <a:solidFill>
                  <a:schemeClr val="tx1"/>
                </a:solidFill>
                <a:effectLst/>
                <a:latin typeface="+mn-lt"/>
                <a:ea typeface="+mn-ea"/>
                <a:cs typeface="+mn-cs"/>
              </a:rPr>
              <a:t>标记</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EnvironmentError</a:t>
            </a:r>
            <a:r>
              <a:rPr lang="zh-CN" altLang="en-US" sz="1200" b="0" i="0" kern="1200" dirty="0" smtClean="0">
                <a:solidFill>
                  <a:schemeClr val="tx1"/>
                </a:solidFill>
                <a:effectLst/>
                <a:latin typeface="+mn-lt"/>
                <a:ea typeface="+mn-ea"/>
                <a:cs typeface="+mn-cs"/>
              </a:rPr>
              <a:t>：操作系统错误的基类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IOError</a:t>
            </a:r>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输出操作失败</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OSError</a:t>
            </a:r>
            <a:r>
              <a:rPr lang="zh-CN" altLang="en-US" sz="1200" b="0" i="0" kern="1200" dirty="0" smtClean="0">
                <a:solidFill>
                  <a:schemeClr val="tx1"/>
                </a:solidFill>
                <a:effectLst/>
                <a:latin typeface="+mn-lt"/>
                <a:ea typeface="+mn-ea"/>
                <a:cs typeface="+mn-cs"/>
              </a:rPr>
              <a:t>：操作系统错误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WindowsError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Windows</a:t>
            </a:r>
            <a:r>
              <a:rPr lang="zh-CN" altLang="en-US" sz="1200" b="0" i="0" kern="1200" baseline="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系统调用失败</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ImportError</a:t>
            </a:r>
            <a:r>
              <a:rPr lang="zh-CN" altLang="en-US" sz="1200" b="0" i="0" kern="1200" dirty="0" smtClean="0">
                <a:solidFill>
                  <a:schemeClr val="tx1"/>
                </a:solidFill>
                <a:effectLst/>
                <a:latin typeface="+mn-lt"/>
                <a:ea typeface="+mn-ea"/>
                <a:cs typeface="+mn-cs"/>
              </a:rPr>
              <a:t>：导入模块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对象失败</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KeyboardInterrupt</a:t>
            </a:r>
            <a:r>
              <a:rPr lang="zh-CN" altLang="en-US" sz="1200" b="0" i="0" kern="1200" dirty="0" smtClean="0">
                <a:solidFill>
                  <a:schemeClr val="tx1"/>
                </a:solidFill>
                <a:effectLst/>
                <a:latin typeface="+mn-lt"/>
                <a:ea typeface="+mn-ea"/>
                <a:cs typeface="+mn-cs"/>
              </a:rPr>
              <a:t>：用户中断执行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通常是输入</a:t>
            </a:r>
            <a:r>
              <a:rPr lang="en-US" altLang="zh-CN" sz="1200" b="0" i="0" kern="1200" dirty="0" smtClean="0">
                <a:solidFill>
                  <a:schemeClr val="tx1"/>
                </a:solidFill>
                <a:effectLst/>
                <a:latin typeface="+mn-lt"/>
                <a:ea typeface="+mn-ea"/>
                <a:cs typeface="+mn-cs"/>
              </a:rPr>
              <a:t>^C)</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LookupError</a:t>
            </a:r>
            <a:r>
              <a:rPr lang="zh-CN" altLang="en-US" sz="1200" b="0" i="0" kern="1200" dirty="0" smtClean="0">
                <a:solidFill>
                  <a:schemeClr val="tx1"/>
                </a:solidFill>
                <a:effectLst/>
                <a:latin typeface="+mn-lt"/>
                <a:ea typeface="+mn-ea"/>
                <a:cs typeface="+mn-cs"/>
              </a:rPr>
              <a:t>：无效数据查询的基类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IndexError</a:t>
            </a:r>
            <a:r>
              <a:rPr lang="zh-CN" altLang="en-US" sz="1200" b="0" i="0" kern="1200" dirty="0" smtClean="0">
                <a:solidFill>
                  <a:schemeClr val="tx1"/>
                </a:solidFill>
                <a:effectLst/>
                <a:latin typeface="+mn-lt"/>
                <a:ea typeface="+mn-ea"/>
                <a:cs typeface="+mn-cs"/>
              </a:rPr>
              <a:t>：序列中没有没有此索引</a:t>
            </a:r>
            <a:r>
              <a:rPr lang="en-US" altLang="zh-CN" sz="1200" b="0" i="0" kern="1200" dirty="0" smtClean="0">
                <a:solidFill>
                  <a:schemeClr val="tx1"/>
                </a:solidFill>
                <a:effectLst/>
                <a:latin typeface="+mn-lt"/>
                <a:ea typeface="+mn-ea"/>
                <a:cs typeface="+mn-cs"/>
              </a:rPr>
              <a:t>(index)</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KeyError</a:t>
            </a:r>
            <a:r>
              <a:rPr lang="zh-CN" altLang="en-US" sz="1200" b="0" i="0" kern="1200" dirty="0" smtClean="0">
                <a:solidFill>
                  <a:schemeClr val="tx1"/>
                </a:solidFill>
                <a:effectLst/>
                <a:latin typeface="+mn-lt"/>
                <a:ea typeface="+mn-ea"/>
                <a:cs typeface="+mn-cs"/>
              </a:rPr>
              <a:t>：映射中没有这个键</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MemoryError</a:t>
            </a:r>
            <a:r>
              <a:rPr lang="zh-CN" altLang="en-US" sz="1200" b="0" i="0" kern="1200" dirty="0" smtClean="0">
                <a:solidFill>
                  <a:schemeClr val="tx1"/>
                </a:solidFill>
                <a:effectLst/>
                <a:latin typeface="+mn-lt"/>
                <a:ea typeface="+mn-ea"/>
                <a:cs typeface="+mn-cs"/>
              </a:rPr>
              <a:t>：内存溢出错误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对于</a:t>
            </a:r>
            <a:r>
              <a:rPr lang="en-US" altLang="zh-CN" sz="1200" b="0" i="0" kern="1200" dirty="0" smtClean="0">
                <a:solidFill>
                  <a:schemeClr val="tx1"/>
                </a:solidFill>
                <a:effectLst/>
                <a:latin typeface="+mn-lt"/>
                <a:ea typeface="+mn-ea"/>
                <a:cs typeface="+mn-cs"/>
              </a:rPr>
              <a:t>Python </a:t>
            </a:r>
            <a:r>
              <a:rPr lang="zh-CN" altLang="en-US" sz="1200" b="0" i="0" kern="1200" dirty="0" smtClean="0">
                <a:solidFill>
                  <a:schemeClr val="tx1"/>
                </a:solidFill>
                <a:effectLst/>
                <a:latin typeface="+mn-lt"/>
                <a:ea typeface="+mn-ea"/>
                <a:cs typeface="+mn-cs"/>
              </a:rPr>
              <a:t>解释器不是致命的</a:t>
            </a:r>
            <a:r>
              <a:rPr lang="en-US" altLang="zh-CN" sz="1200" b="0" i="0" kern="1200" dirty="0" smtClean="0">
                <a:solidFill>
                  <a:schemeClr val="tx1"/>
                </a:solidFill>
                <a:effectLst/>
                <a:latin typeface="+mn-lt"/>
                <a:ea typeface="+mn-ea"/>
                <a:cs typeface="+mn-cs"/>
              </a:rPr>
              <a:t>)</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NameError</a:t>
            </a:r>
            <a:r>
              <a:rPr lang="zh-CN" altLang="en-US" sz="1200" b="0" i="0" kern="1200" dirty="0" smtClean="0">
                <a:solidFill>
                  <a:schemeClr val="tx1"/>
                </a:solidFill>
                <a:effectLst/>
                <a:latin typeface="+mn-lt"/>
                <a:ea typeface="+mn-ea"/>
                <a:cs typeface="+mn-cs"/>
              </a:rPr>
              <a:t>：未声明</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初始化对象 </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没有属性</a:t>
            </a:r>
            <a:r>
              <a:rPr lang="en-US" altLang="zh-CN" sz="1200" b="0" i="0" kern="1200" dirty="0" smtClean="0">
                <a:solidFill>
                  <a:schemeClr val="tx1"/>
                </a:solidFill>
                <a:effectLst/>
                <a:latin typeface="+mn-lt"/>
                <a:ea typeface="+mn-ea"/>
                <a:cs typeface="+mn-cs"/>
              </a:rPr>
              <a:t>)</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UnboundLocalError</a:t>
            </a:r>
            <a:r>
              <a:rPr lang="zh-CN" altLang="en-US" sz="1200" b="0" i="0" kern="1200" dirty="0" smtClean="0">
                <a:solidFill>
                  <a:schemeClr val="tx1"/>
                </a:solidFill>
                <a:effectLst/>
                <a:latin typeface="+mn-lt"/>
                <a:ea typeface="+mn-ea"/>
                <a:cs typeface="+mn-cs"/>
              </a:rPr>
              <a:t>：访问未初始化的本地变量</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ReferenceError</a:t>
            </a:r>
            <a:r>
              <a:rPr lang="zh-CN" altLang="en-US" sz="1200" b="0" i="0" kern="1200" dirty="0" smtClean="0">
                <a:solidFill>
                  <a:schemeClr val="tx1"/>
                </a:solidFill>
                <a:effectLst/>
                <a:latin typeface="+mn-lt"/>
                <a:ea typeface="+mn-ea"/>
                <a:cs typeface="+mn-cs"/>
              </a:rPr>
              <a:t>：弱引用</a:t>
            </a:r>
            <a:r>
              <a:rPr lang="en-US" altLang="zh-CN" sz="1200" b="0" i="0" kern="1200" dirty="0" smtClean="0">
                <a:solidFill>
                  <a:schemeClr val="tx1"/>
                </a:solidFill>
                <a:effectLst/>
                <a:latin typeface="+mn-lt"/>
                <a:ea typeface="+mn-ea"/>
                <a:cs typeface="+mn-cs"/>
              </a:rPr>
              <a:t>(Weak reference)</a:t>
            </a:r>
            <a:r>
              <a:rPr lang="zh-CN" altLang="en-US" sz="1200" b="0" i="0" kern="1200" dirty="0" smtClean="0">
                <a:solidFill>
                  <a:schemeClr val="tx1"/>
                </a:solidFill>
                <a:effectLst/>
                <a:latin typeface="+mn-lt"/>
                <a:ea typeface="+mn-ea"/>
                <a:cs typeface="+mn-cs"/>
              </a:rPr>
              <a:t>试图访问已经垃圾回收了的对象</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RuntimeError</a:t>
            </a:r>
            <a:r>
              <a:rPr lang="zh-CN" altLang="en-US" sz="1200" b="0" i="0" kern="1200" dirty="0" smtClean="0">
                <a:solidFill>
                  <a:schemeClr val="tx1"/>
                </a:solidFill>
                <a:effectLst/>
                <a:latin typeface="+mn-lt"/>
                <a:ea typeface="+mn-ea"/>
                <a:cs typeface="+mn-cs"/>
              </a:rPr>
              <a:t>：一般的运行时错误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NotImplementedError</a:t>
            </a:r>
            <a:r>
              <a:rPr lang="zh-CN" altLang="en-US" sz="1200" b="0" i="0" kern="1200" dirty="0" smtClean="0">
                <a:solidFill>
                  <a:schemeClr val="tx1"/>
                </a:solidFill>
                <a:effectLst/>
                <a:latin typeface="+mn-lt"/>
                <a:ea typeface="+mn-ea"/>
                <a:cs typeface="+mn-cs"/>
              </a:rPr>
              <a:t>：尚未实现的方法</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SyntaxError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Python </a:t>
            </a:r>
            <a:r>
              <a:rPr lang="zh-CN" altLang="en-US" sz="1200" b="0" i="0" kern="1200" dirty="0" smtClean="0">
                <a:solidFill>
                  <a:schemeClr val="tx1"/>
                </a:solidFill>
                <a:effectLst/>
                <a:latin typeface="+mn-lt"/>
                <a:ea typeface="+mn-ea"/>
                <a:cs typeface="+mn-cs"/>
              </a:rPr>
              <a:t>语法错误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IndentationError</a:t>
            </a:r>
            <a:r>
              <a:rPr lang="zh-CN" altLang="en-US" sz="1200" b="0" i="0" kern="1200" dirty="0" smtClean="0">
                <a:solidFill>
                  <a:schemeClr val="tx1"/>
                </a:solidFill>
                <a:effectLst/>
                <a:latin typeface="+mn-lt"/>
                <a:ea typeface="+mn-ea"/>
                <a:cs typeface="+mn-cs"/>
              </a:rPr>
              <a:t>：缩进错误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TabError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Tab </a:t>
            </a:r>
            <a:r>
              <a:rPr lang="zh-CN" altLang="en-US" sz="1200" b="0" i="0" kern="1200" dirty="0" smtClean="0">
                <a:solidFill>
                  <a:schemeClr val="tx1"/>
                </a:solidFill>
                <a:effectLst/>
                <a:latin typeface="+mn-lt"/>
                <a:ea typeface="+mn-ea"/>
                <a:cs typeface="+mn-cs"/>
              </a:rPr>
              <a:t>和空格混用</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SystemError</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一般的解释器系统错误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TypeError</a:t>
            </a:r>
            <a:r>
              <a:rPr lang="zh-CN" altLang="en-US" sz="1200" b="0" i="0" kern="1200" dirty="0" smtClean="0">
                <a:solidFill>
                  <a:schemeClr val="tx1"/>
                </a:solidFill>
                <a:effectLst/>
                <a:latin typeface="+mn-lt"/>
                <a:ea typeface="+mn-ea"/>
                <a:cs typeface="+mn-cs"/>
              </a:rPr>
              <a:t>：对类型无效的操作</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ValueError</a:t>
            </a:r>
            <a:r>
              <a:rPr lang="zh-CN" altLang="en-US" sz="1200" b="0" i="0" kern="1200" dirty="0" smtClean="0">
                <a:solidFill>
                  <a:schemeClr val="tx1"/>
                </a:solidFill>
                <a:effectLst/>
                <a:latin typeface="+mn-lt"/>
                <a:ea typeface="+mn-ea"/>
                <a:cs typeface="+mn-cs"/>
              </a:rPr>
              <a:t>：传入无效的参数</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UnicodeError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Unicode </a:t>
            </a:r>
            <a:r>
              <a:rPr lang="zh-CN" altLang="en-US" sz="1200" b="0" i="0" kern="1200" dirty="0" smtClean="0">
                <a:solidFill>
                  <a:schemeClr val="tx1"/>
                </a:solidFill>
                <a:effectLst/>
                <a:latin typeface="+mn-lt"/>
                <a:ea typeface="+mn-ea"/>
                <a:cs typeface="+mn-cs"/>
              </a:rPr>
              <a:t>相关的错误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UnicodeDecodeError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Unicode </a:t>
            </a:r>
            <a:r>
              <a:rPr lang="zh-CN" altLang="en-US" sz="1200" b="0" i="0" kern="1200" dirty="0" smtClean="0">
                <a:solidFill>
                  <a:schemeClr val="tx1"/>
                </a:solidFill>
                <a:effectLst/>
                <a:latin typeface="+mn-lt"/>
                <a:ea typeface="+mn-ea"/>
                <a:cs typeface="+mn-cs"/>
              </a:rPr>
              <a:t>解码时的错误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UnicodeEncodeError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Unicode </a:t>
            </a:r>
            <a:r>
              <a:rPr lang="zh-CN" altLang="en-US" sz="1200" b="0" i="0" kern="1200" dirty="0" smtClean="0">
                <a:solidFill>
                  <a:schemeClr val="tx1"/>
                </a:solidFill>
                <a:effectLst/>
                <a:latin typeface="+mn-lt"/>
                <a:ea typeface="+mn-ea"/>
                <a:cs typeface="+mn-cs"/>
              </a:rPr>
              <a:t>编码时错误</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UnicodeTranslateError</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Unicode </a:t>
            </a:r>
            <a:r>
              <a:rPr lang="zh-CN" altLang="en-US" sz="1200" b="0" i="0" kern="1200" dirty="0" smtClean="0">
                <a:solidFill>
                  <a:schemeClr val="tx1"/>
                </a:solidFill>
                <a:effectLst/>
                <a:latin typeface="+mn-lt"/>
                <a:ea typeface="+mn-ea"/>
                <a:cs typeface="+mn-cs"/>
              </a:rPr>
              <a:t>转换时错误</a:t>
            </a:r>
            <a:r>
              <a:rPr lang="zh-CN" altLang="en-US" dirty="0" smtClean="0"/>
              <a:t/>
            </a:r>
            <a:br>
              <a:rPr lang="zh-CN" altLang="en-US" dirty="0" smtClean="0"/>
            </a:br>
            <a:r>
              <a:rPr lang="en-US" altLang="zh-CN" sz="1200" b="0" i="0" kern="1200" dirty="0" smtClean="0">
                <a:solidFill>
                  <a:schemeClr val="tx1"/>
                </a:solidFill>
                <a:effectLst/>
                <a:latin typeface="+mn-lt"/>
                <a:ea typeface="+mn-ea"/>
                <a:cs typeface="+mn-cs"/>
              </a:rPr>
              <a:t>Warning</a:t>
            </a:r>
            <a:r>
              <a:rPr lang="zh-CN" altLang="en-US" sz="1200" b="0" i="0" kern="1200" dirty="0" smtClean="0">
                <a:solidFill>
                  <a:schemeClr val="tx1"/>
                </a:solidFill>
                <a:effectLst/>
                <a:latin typeface="+mn-lt"/>
                <a:ea typeface="+mn-ea"/>
                <a:cs typeface="+mn-cs"/>
              </a:rPr>
              <a:t>：警告的基类</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DeprecationWarning</a:t>
            </a:r>
            <a:r>
              <a:rPr lang="zh-CN" altLang="en-US" sz="1200" b="0" i="0" kern="1200" dirty="0" smtClean="0">
                <a:solidFill>
                  <a:schemeClr val="tx1"/>
                </a:solidFill>
                <a:effectLst/>
                <a:latin typeface="+mn-lt"/>
                <a:ea typeface="+mn-ea"/>
                <a:cs typeface="+mn-cs"/>
              </a:rPr>
              <a:t>：关于被弃用的特征的警告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FutureWarning</a:t>
            </a:r>
            <a:r>
              <a:rPr lang="zh-CN" altLang="en-US" sz="1200" b="0" i="0" kern="1200" dirty="0" smtClean="0">
                <a:solidFill>
                  <a:schemeClr val="tx1"/>
                </a:solidFill>
                <a:effectLst/>
                <a:latin typeface="+mn-lt"/>
                <a:ea typeface="+mn-ea"/>
                <a:cs typeface="+mn-cs"/>
              </a:rPr>
              <a:t>：关于构造将来语义会有改变的警告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OverflowWarning</a:t>
            </a:r>
            <a:r>
              <a:rPr lang="zh-CN" altLang="en-US" sz="1200" b="0" i="0" kern="1200" dirty="0" smtClean="0">
                <a:solidFill>
                  <a:schemeClr val="tx1"/>
                </a:solidFill>
                <a:effectLst/>
                <a:latin typeface="+mn-lt"/>
                <a:ea typeface="+mn-ea"/>
                <a:cs typeface="+mn-cs"/>
              </a:rPr>
              <a:t>：旧的关于自动提升为长整型</a:t>
            </a:r>
            <a:r>
              <a:rPr lang="en-US" altLang="zh-CN" sz="1200" b="0" i="0" kern="1200" dirty="0" smtClean="0">
                <a:solidFill>
                  <a:schemeClr val="tx1"/>
                </a:solidFill>
                <a:effectLst/>
                <a:latin typeface="+mn-lt"/>
                <a:ea typeface="+mn-ea"/>
                <a:cs typeface="+mn-cs"/>
              </a:rPr>
              <a:t>(long)</a:t>
            </a:r>
            <a:r>
              <a:rPr lang="zh-CN" altLang="en-US" sz="1200" b="0" i="0" kern="1200" dirty="0" smtClean="0">
                <a:solidFill>
                  <a:schemeClr val="tx1"/>
                </a:solidFill>
                <a:effectLst/>
                <a:latin typeface="+mn-lt"/>
                <a:ea typeface="+mn-ea"/>
                <a:cs typeface="+mn-cs"/>
              </a:rPr>
              <a:t>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PendingDeprecationWarning</a:t>
            </a:r>
            <a:r>
              <a:rPr lang="zh-CN" altLang="en-US" sz="1200" b="0" i="0" kern="1200" dirty="0" smtClean="0">
                <a:solidFill>
                  <a:schemeClr val="tx1"/>
                </a:solidFill>
                <a:effectLst/>
                <a:latin typeface="+mn-lt"/>
                <a:ea typeface="+mn-ea"/>
                <a:cs typeface="+mn-cs"/>
              </a:rPr>
              <a:t>：关于特性将会被废弃的警告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RuntimeWarning</a:t>
            </a:r>
            <a:r>
              <a:rPr lang="zh-CN" altLang="en-US" sz="1200" b="0" i="0" kern="1200" dirty="0" smtClean="0">
                <a:solidFill>
                  <a:schemeClr val="tx1"/>
                </a:solidFill>
                <a:effectLst/>
                <a:latin typeface="+mn-lt"/>
                <a:ea typeface="+mn-ea"/>
                <a:cs typeface="+mn-cs"/>
              </a:rPr>
              <a:t>：可疑的运行时行为</a:t>
            </a:r>
            <a:r>
              <a:rPr lang="en-US" altLang="zh-CN" sz="1200" b="0" i="0" kern="1200" dirty="0" smtClean="0">
                <a:solidFill>
                  <a:schemeClr val="tx1"/>
                </a:solidFill>
                <a:effectLst/>
                <a:latin typeface="+mn-lt"/>
                <a:ea typeface="+mn-ea"/>
                <a:cs typeface="+mn-cs"/>
              </a:rPr>
              <a:t>(runtime behavior)</a:t>
            </a:r>
            <a:r>
              <a:rPr lang="zh-CN" altLang="en-US" sz="1200" b="0" i="0" kern="1200" dirty="0" smtClean="0">
                <a:solidFill>
                  <a:schemeClr val="tx1"/>
                </a:solidFill>
                <a:effectLst/>
                <a:latin typeface="+mn-lt"/>
                <a:ea typeface="+mn-ea"/>
                <a:cs typeface="+mn-cs"/>
              </a:rPr>
              <a:t>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SyntaxWarning</a:t>
            </a:r>
            <a:r>
              <a:rPr lang="zh-CN" altLang="en-US" sz="1200" b="0" i="0" kern="1200" dirty="0" smtClean="0">
                <a:solidFill>
                  <a:schemeClr val="tx1"/>
                </a:solidFill>
                <a:effectLst/>
                <a:latin typeface="+mn-lt"/>
                <a:ea typeface="+mn-ea"/>
                <a:cs typeface="+mn-cs"/>
              </a:rPr>
              <a:t>：可疑的语法的警告</a:t>
            </a:r>
            <a:r>
              <a:rPr lang="zh-CN" altLang="en-US" dirty="0" smtClean="0"/>
              <a:t/>
            </a:r>
            <a:br>
              <a:rPr lang="zh-CN" altLang="en-US" dirty="0" smtClean="0"/>
            </a:br>
            <a:r>
              <a:rPr lang="en-US" altLang="zh-CN" sz="1200" b="0" i="0" kern="1200" dirty="0" err="1" smtClean="0">
                <a:solidFill>
                  <a:schemeClr val="tx1"/>
                </a:solidFill>
                <a:effectLst/>
                <a:latin typeface="+mn-lt"/>
                <a:ea typeface="+mn-ea"/>
                <a:cs typeface="+mn-cs"/>
              </a:rPr>
              <a:t>UserWarning</a:t>
            </a:r>
            <a:r>
              <a:rPr lang="zh-CN" altLang="en-US" sz="1200" b="0" i="0" kern="1200" dirty="0" smtClean="0">
                <a:solidFill>
                  <a:schemeClr val="tx1"/>
                </a:solidFill>
                <a:effectLst/>
                <a:latin typeface="+mn-lt"/>
                <a:ea typeface="+mn-ea"/>
                <a:cs typeface="+mn-cs"/>
              </a:rPr>
              <a:t>：用户代码生成的警告</a:t>
            </a:r>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prstClr val="black"/>
                </a:solidFill>
                <a:latin typeface="微软雅黑 Light" panose="020B0502040204020203" pitchFamily="34" charset="-122"/>
                <a:ea typeface="微软雅黑 Light" panose="020B0502040204020203" pitchFamily="34" charset="-122"/>
              </a:rPr>
              <a:t>自主控制在何种条件下抛出这个异常</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prstClr val="black"/>
                </a:solidFill>
                <a:latin typeface="微软雅黑 Light" panose="020B0502040204020203" pitchFamily="34" charset="-122"/>
                <a:ea typeface="微软雅黑 Light" panose="020B0502040204020203" pitchFamily="34" charset="-122"/>
              </a:rPr>
              <a:t>有时候有自定义异常的需求，就像对某个预估会发生的错误起名字，在发生错误的时候可以很快的就能认识这个错误会发生的情景；</a:t>
            </a:r>
            <a:endParaRPr lang="en-US" altLang="zh-CN" sz="1100" dirty="0" smtClean="0">
              <a:solidFill>
                <a:prstClr val="black"/>
              </a:solidFill>
              <a:latin typeface="微软雅黑 Light" panose="020B0502040204020203" pitchFamily="34" charset="-122"/>
              <a:ea typeface="微软雅黑 Light" panose="020B0502040204020203"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solidFill>
                <a:prstClr val="black"/>
              </a:solidFill>
              <a:latin typeface="微软雅黑 Light" panose="020B0502040204020203" pitchFamily="34" charset="-122"/>
              <a:ea typeface="微软雅黑 Light" panose="020B0502040204020203"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按照</a:t>
            </a:r>
            <a:r>
              <a:rPr lang="en-US" altLang="zh-CN" sz="1200" b="0" i="0" kern="1200" dirty="0" smtClean="0">
                <a:solidFill>
                  <a:schemeClr val="tx1"/>
                </a:solidFill>
                <a:effectLst/>
                <a:latin typeface="+mn-lt"/>
                <a:ea typeface="+mn-ea"/>
                <a:cs typeface="+mn-cs"/>
              </a:rPr>
              <a:t>Python</a:t>
            </a:r>
            <a:r>
              <a:rPr lang="zh-CN" altLang="en-US" sz="1200" b="0" i="0" kern="1200" dirty="0" smtClean="0">
                <a:solidFill>
                  <a:schemeClr val="tx1"/>
                </a:solidFill>
                <a:effectLst/>
                <a:latin typeface="+mn-lt"/>
                <a:ea typeface="+mn-ea"/>
                <a:cs typeface="+mn-cs"/>
              </a:rPr>
              <a:t>约定俗成的习惯，用户定义的异常一般都是继承于</a:t>
            </a:r>
            <a:r>
              <a:rPr lang="en-US" altLang="zh-CN" sz="1200" b="1" i="0" kern="1200" dirty="0" smtClean="0">
                <a:solidFill>
                  <a:schemeClr val="tx1"/>
                </a:solidFill>
                <a:effectLst/>
                <a:latin typeface="+mn-lt"/>
                <a:ea typeface="+mn-ea"/>
                <a:cs typeface="+mn-cs"/>
              </a:rPr>
              <a:t>Exception</a:t>
            </a:r>
            <a:r>
              <a:rPr lang="zh-CN" altLang="en-US" sz="1200" b="0" i="0" kern="1200" dirty="0" smtClean="0">
                <a:solidFill>
                  <a:schemeClr val="tx1"/>
                </a:solidFill>
                <a:effectLst/>
                <a:latin typeface="+mn-lt"/>
                <a:ea typeface="+mn-ea"/>
                <a:cs typeface="+mn-cs"/>
              </a:rPr>
              <a:t>类，由它开始拓展。这样做在捕获异常的时候会带来很大的便利。</a:t>
            </a:r>
            <a:endParaRPr lang="en-US" altLang="zh-CN" sz="1100" dirty="0" smtClean="0">
              <a:solidFill>
                <a:prstClr val="black"/>
              </a:solidFill>
              <a:latin typeface="微软雅黑 Light" panose="020B0502040204020203" pitchFamily="34" charset="-122"/>
              <a:ea typeface="微软雅黑 Light" panose="020B0502040204020203"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solidFill>
                <a:prstClr val="black"/>
              </a:solidFill>
              <a:latin typeface="微软雅黑 Light" panose="020B0502040204020203" pitchFamily="34" charset="-122"/>
              <a:ea typeface="微软雅黑 Light" panose="020B0502040204020203"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100" dirty="0" smtClean="0">
                <a:solidFill>
                  <a:prstClr val="black"/>
                </a:solidFill>
                <a:latin typeface="微软雅黑 Light" panose="020B0502040204020203" pitchFamily="34" charset="-122"/>
                <a:ea typeface="微软雅黑 Light" panose="020B0502040204020203" pitchFamily="34" charset="-122"/>
              </a:rPr>
              <a:t>例子使用了面向对象的继承性。用户自主定义的</a:t>
            </a:r>
            <a:r>
              <a:rPr lang="en-US" altLang="zh-CN" sz="1100" dirty="0" err="1" smtClean="0">
                <a:solidFill>
                  <a:prstClr val="black"/>
                </a:solidFill>
                <a:latin typeface="微软雅黑 Light" panose="020B0502040204020203" pitchFamily="34" charset="-122"/>
                <a:ea typeface="微软雅黑 Light" panose="020B0502040204020203" pitchFamily="34" charset="-122"/>
              </a:rPr>
              <a:t>NotIntError</a:t>
            </a:r>
            <a:r>
              <a:rPr lang="zh-CN" altLang="en-US" sz="1100" dirty="0" smtClean="0">
                <a:solidFill>
                  <a:prstClr val="black"/>
                </a:solidFill>
                <a:latin typeface="微软雅黑 Light" panose="020B0502040204020203" pitchFamily="34" charset="-122"/>
                <a:ea typeface="微软雅黑 Light" panose="020B0502040204020203" pitchFamily="34" charset="-122"/>
              </a:rPr>
              <a:t>类继承了系统里的</a:t>
            </a:r>
            <a:r>
              <a:rPr lang="en-US" altLang="zh-CN" sz="1100" dirty="0" smtClean="0">
                <a:solidFill>
                  <a:prstClr val="black"/>
                </a:solidFill>
                <a:latin typeface="微软雅黑 Light" panose="020B0502040204020203" pitchFamily="34" charset="-122"/>
                <a:ea typeface="微软雅黑 Light" panose="020B0502040204020203" pitchFamily="34" charset="-122"/>
              </a:rPr>
              <a:t>Exception</a:t>
            </a:r>
            <a:r>
              <a:rPr lang="zh-CN" altLang="en-US" sz="1100" dirty="0" smtClean="0">
                <a:solidFill>
                  <a:prstClr val="black"/>
                </a:solidFill>
                <a:latin typeface="微软雅黑 Light" panose="020B0502040204020203" pitchFamily="34" charset="-122"/>
                <a:ea typeface="微软雅黑 Light" panose="020B0502040204020203" pitchFamily="34" charset="-122"/>
              </a:rPr>
              <a:t>类</a:t>
            </a:r>
            <a:endParaRPr lang="en-US" altLang="zh-CN" sz="1100" dirty="0" smtClean="0">
              <a:solidFill>
                <a:prstClr val="black"/>
              </a:solidFill>
              <a:latin typeface="微软雅黑 Light" panose="020B0502040204020203" pitchFamily="34" charset="-122"/>
              <a:ea typeface="微软雅黑 Light" panose="020B0502040204020203"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捕获</a:t>
            </a:r>
            <a:r>
              <a:rPr lang="en-US" altLang="zh-CN" sz="1200" b="0" i="0" kern="1200" dirty="0" smtClean="0">
                <a:solidFill>
                  <a:schemeClr val="tx1"/>
                </a:solidFill>
                <a:effectLst/>
                <a:latin typeface="+mn-lt"/>
                <a:ea typeface="+mn-ea"/>
                <a:cs typeface="+mn-cs"/>
              </a:rPr>
              <a:t>Root Exception</a:t>
            </a:r>
            <a:r>
              <a:rPr lang="zh-CN" altLang="en-US" sz="1200" b="0" i="0" kern="1200" dirty="0" smtClean="0">
                <a:solidFill>
                  <a:schemeClr val="tx1"/>
                </a:solidFill>
                <a:effectLst/>
                <a:latin typeface="+mn-lt"/>
                <a:ea typeface="+mn-ea"/>
                <a:cs typeface="+mn-cs"/>
              </a:rPr>
              <a:t>以提高可</a:t>
            </a:r>
            <a:r>
              <a:rPr lang="zh-CN" altLang="en-US" sz="1200" b="1" i="0" kern="1200" dirty="0" smtClean="0">
                <a:solidFill>
                  <a:schemeClr val="tx1"/>
                </a:solidFill>
                <a:effectLst/>
                <a:latin typeface="+mn-lt"/>
                <a:ea typeface="+mn-ea"/>
                <a:cs typeface="+mn-cs"/>
              </a:rPr>
              <a:t>拓展性</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我们知道，在实际链接数据库时，还可能会出现用户没有登陆权限等问题。所以，我们需要在下一个版本中加入</a:t>
            </a:r>
            <a:r>
              <a:rPr lang="en-US" altLang="zh-CN" sz="1200" b="1" i="0" kern="1200" dirty="0" err="1" smtClean="0">
                <a:solidFill>
                  <a:schemeClr val="tx1"/>
                </a:solidFill>
                <a:effectLst/>
                <a:latin typeface="+mn-lt"/>
                <a:ea typeface="+mn-ea"/>
                <a:cs typeface="+mn-cs"/>
              </a:rPr>
              <a:t>PermissionDeny</a:t>
            </a:r>
            <a:r>
              <a:rPr lang="zh-CN" altLang="en-US" sz="1200" b="0" i="0" kern="1200" dirty="0" smtClean="0">
                <a:solidFill>
                  <a:schemeClr val="tx1"/>
                </a:solidFill>
                <a:effectLst/>
                <a:latin typeface="+mn-lt"/>
                <a:ea typeface="+mn-ea"/>
                <a:cs typeface="+mn-cs"/>
              </a:rPr>
              <a:t>这个异常。但是，旧的调用代码已经写好了，如果忘记修改的话，这个异常可能就会无法被处理，进而使得调用的程序奔溃。处于这样的考虑，我们在调用</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的时候，就应该再捕获</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的</a:t>
            </a:r>
            <a:r>
              <a:rPr lang="en-US" altLang="zh-CN" sz="1200" b="1" i="0" kern="1200" dirty="0" smtClean="0">
                <a:solidFill>
                  <a:schemeClr val="tx1"/>
                </a:solidFill>
                <a:effectLst/>
                <a:latin typeface="+mn-lt"/>
                <a:ea typeface="+mn-ea"/>
                <a:cs typeface="+mn-cs"/>
              </a:rPr>
              <a:t>Root Exception</a:t>
            </a:r>
            <a:r>
              <a:rPr lang="zh-CN" altLang="en-US" sz="1200" b="0" i="0" kern="1200" dirty="0" smtClean="0">
                <a:solidFill>
                  <a:schemeClr val="tx1"/>
                </a:solidFill>
                <a:effectLst/>
                <a:latin typeface="+mn-lt"/>
                <a:ea typeface="+mn-ea"/>
                <a:cs typeface="+mn-cs"/>
              </a:rPr>
              <a:t>，即使之后新加入了其它的异常，在这一个</a:t>
            </a:r>
            <a:r>
              <a:rPr lang="en-US" altLang="zh-CN" sz="1200" b="0" i="0" kern="1200" dirty="0" smtClean="0">
                <a:solidFill>
                  <a:schemeClr val="tx1"/>
                </a:solidFill>
                <a:effectLst/>
                <a:latin typeface="+mn-lt"/>
                <a:ea typeface="+mn-ea"/>
                <a:cs typeface="+mn-cs"/>
              </a:rPr>
              <a:t>except</a:t>
            </a:r>
            <a:r>
              <a:rPr lang="zh-CN" altLang="en-US" sz="1200" b="0" i="0" kern="1200" dirty="0" smtClean="0">
                <a:solidFill>
                  <a:schemeClr val="tx1"/>
                </a:solidFill>
                <a:effectLst/>
                <a:latin typeface="+mn-lt"/>
                <a:ea typeface="+mn-ea"/>
                <a:cs typeface="+mn-cs"/>
              </a:rPr>
              <a:t>中也能被捕获而不影响调用程序。使得</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模块的可拓展性得到了提高。</a:t>
            </a:r>
            <a:endParaRPr lang="en-US" altLang="zh-CN" sz="1200" b="0" i="0" kern="1200" dirty="0" smtClean="0">
              <a:solidFill>
                <a:schemeClr val="tx1"/>
              </a:solidFill>
              <a:effectLst/>
              <a:latin typeface="+mn-lt"/>
              <a:ea typeface="+mn-ea"/>
              <a:cs typeface="+mn-cs"/>
            </a:endParaRPr>
          </a:p>
          <a:p>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捕获</a:t>
            </a:r>
            <a:r>
              <a:rPr lang="en-US" altLang="zh-CN" sz="1200" b="0" i="0" kern="1200" dirty="0" smtClean="0">
                <a:solidFill>
                  <a:schemeClr val="tx1"/>
                </a:solidFill>
                <a:effectLst/>
                <a:latin typeface="+mn-lt"/>
                <a:ea typeface="+mn-ea"/>
                <a:cs typeface="+mn-cs"/>
              </a:rPr>
              <a:t>Exception</a:t>
            </a:r>
            <a:r>
              <a:rPr lang="zh-CN" altLang="en-US" sz="1200" b="0" i="0" kern="1200" dirty="0" smtClean="0">
                <a:solidFill>
                  <a:schemeClr val="tx1"/>
                </a:solidFill>
                <a:effectLst/>
                <a:latin typeface="+mn-lt"/>
                <a:ea typeface="+mn-ea"/>
                <a:cs typeface="+mn-cs"/>
              </a:rPr>
              <a:t>以提高</a:t>
            </a:r>
            <a:r>
              <a:rPr lang="zh-CN" altLang="en-US" sz="1200" b="1" i="0" kern="1200" dirty="0" smtClean="0">
                <a:solidFill>
                  <a:schemeClr val="tx1"/>
                </a:solidFill>
                <a:effectLst/>
                <a:latin typeface="+mn-lt"/>
                <a:ea typeface="+mn-ea"/>
                <a:cs typeface="+mn-cs"/>
              </a:rPr>
              <a:t>健壮性</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在调用</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的时候，难免可能出现</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内部存在</a:t>
            </a:r>
            <a:r>
              <a:rPr lang="en-US" altLang="zh-CN" sz="1200" b="0" i="0" kern="1200" dirty="0" smtClean="0">
                <a:solidFill>
                  <a:schemeClr val="tx1"/>
                </a:solidFill>
                <a:effectLst/>
                <a:latin typeface="+mn-lt"/>
                <a:ea typeface="+mn-ea"/>
                <a:cs typeface="+mn-cs"/>
              </a:rPr>
              <a:t>bug</a:t>
            </a:r>
            <a:r>
              <a:rPr lang="zh-CN" altLang="en-US" sz="1200" b="0" i="0" kern="1200" dirty="0" smtClean="0">
                <a:solidFill>
                  <a:schemeClr val="tx1"/>
                </a:solidFill>
                <a:effectLst/>
                <a:latin typeface="+mn-lt"/>
                <a:ea typeface="+mn-ea"/>
                <a:cs typeface="+mn-cs"/>
              </a:rPr>
              <a:t>的情况。这个时候如果捕获了</a:t>
            </a:r>
            <a:r>
              <a:rPr lang="en-US" altLang="zh-CN" sz="1200" b="1" i="0" kern="1200" dirty="0" smtClean="0">
                <a:solidFill>
                  <a:schemeClr val="tx1"/>
                </a:solidFill>
                <a:effectLst/>
                <a:latin typeface="+mn-lt"/>
                <a:ea typeface="+mn-ea"/>
                <a:cs typeface="+mn-cs"/>
              </a:rPr>
              <a:t>Exception</a:t>
            </a:r>
            <a:r>
              <a:rPr lang="zh-CN" altLang="en-US" sz="1200" b="0" i="0" kern="1200" dirty="0" smtClean="0">
                <a:solidFill>
                  <a:schemeClr val="tx1"/>
                </a:solidFill>
                <a:effectLst/>
                <a:latin typeface="+mn-lt"/>
                <a:ea typeface="+mn-ea"/>
                <a:cs typeface="+mn-cs"/>
              </a:rPr>
              <a:t>的话，就算</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内部因为</a:t>
            </a:r>
            <a:r>
              <a:rPr lang="en-US" altLang="zh-CN" sz="1200" b="0" i="0" kern="1200" dirty="0" smtClean="0">
                <a:solidFill>
                  <a:schemeClr val="tx1"/>
                </a:solidFill>
                <a:effectLst/>
                <a:latin typeface="+mn-lt"/>
                <a:ea typeface="+mn-ea"/>
                <a:cs typeface="+mn-cs"/>
              </a:rPr>
              <a:t>bug</a:t>
            </a:r>
            <a:r>
              <a:rPr lang="zh-CN" altLang="en-US" sz="1200" b="0" i="0" kern="1200" dirty="0" smtClean="0">
                <a:solidFill>
                  <a:schemeClr val="tx1"/>
                </a:solidFill>
                <a:effectLst/>
                <a:latin typeface="+mn-lt"/>
                <a:ea typeface="+mn-ea"/>
                <a:cs typeface="+mn-cs"/>
              </a:rPr>
              <a:t>发生了异常，也不会影响到调用程序的正常运行。</a:t>
            </a:r>
          </a:p>
          <a:p>
            <a:r>
              <a:rPr lang="zh-CN" altLang="en-US" sz="1200" b="0" i="0" kern="1200" dirty="0" smtClean="0">
                <a:solidFill>
                  <a:schemeClr val="tx1"/>
                </a:solidFill>
                <a:effectLst/>
                <a:latin typeface="+mn-lt"/>
                <a:ea typeface="+mn-ea"/>
                <a:cs typeface="+mn-cs"/>
              </a:rPr>
              <a:t>从这两点中可以看出，要达到这种效果，其实都要依赖于常规异常继承于</a:t>
            </a:r>
            <a:r>
              <a:rPr lang="en-US" altLang="zh-CN" sz="1200" b="1" i="0" kern="1200" dirty="0" smtClean="0">
                <a:solidFill>
                  <a:schemeClr val="tx1"/>
                </a:solidFill>
                <a:effectLst/>
                <a:latin typeface="+mn-lt"/>
                <a:ea typeface="+mn-ea"/>
                <a:cs typeface="+mn-cs"/>
              </a:rPr>
              <a:t>Exception</a:t>
            </a:r>
            <a:r>
              <a:rPr lang="zh-CN" altLang="en-US" sz="1200" b="0" i="0" kern="1200" dirty="0" smtClean="0">
                <a:solidFill>
                  <a:schemeClr val="tx1"/>
                </a:solidFill>
                <a:effectLst/>
                <a:latin typeface="+mn-lt"/>
                <a:ea typeface="+mn-ea"/>
                <a:cs typeface="+mn-cs"/>
              </a:rPr>
              <a:t>类这个规矩。这样的架构划分所带来的好处是显而易见的。</a:t>
            </a:r>
          </a:p>
          <a:p>
            <a:r>
              <a:rPr lang="zh-CN" altLang="en-US" sz="1100" dirty="0" smtClean="0"/>
              <a:t/>
            </a:r>
            <a:br>
              <a:rPr lang="zh-CN" altLang="en-US" sz="1100" dirty="0" smtClean="0"/>
            </a:b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我们经常需要编写一些工具类的函数，往往在这些函数的处理流程中，会产生很多的状态；而这些状态也是调用者需要得到的信息。很多时候，会用一些具有意义的返回值来表示函数处理的状态。</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这种状态码的方式使用起来特别的不方便，调用者还需要去理解每个状态码的意义，带来其它的学习成本；而且用</a:t>
            </a:r>
            <a:r>
              <a:rPr lang="en-US" altLang="zh-CN" sz="1100" dirty="0" smtClean="0"/>
              <a:t>if-else</a:t>
            </a:r>
            <a:r>
              <a:rPr lang="zh-CN" altLang="en-US" sz="1200" b="0" i="0" kern="1200" dirty="0" smtClean="0">
                <a:solidFill>
                  <a:schemeClr val="tx1"/>
                </a:solidFill>
                <a:effectLst/>
                <a:latin typeface="+mn-lt"/>
                <a:ea typeface="+mn-ea"/>
                <a:cs typeface="+mn-cs"/>
              </a:rPr>
              <a:t>结构也不易于后期的程序拓展。所以，我们可以使用触发异常来代替返回状态码，每个异常名其实就包含了状态的意义在内</a:t>
            </a:r>
            <a:r>
              <a:rPr lang="en-US" altLang="zh-CN" sz="1200" b="0" i="1" kern="1200" dirty="0" smtClean="0">
                <a:solidFill>
                  <a:schemeClr val="tx1"/>
                </a:solidFill>
                <a:effectLst/>
                <a:latin typeface="+mn-lt"/>
                <a:ea typeface="+mn-ea"/>
                <a:cs typeface="+mn-cs"/>
              </a:rPr>
              <a:t>(</a:t>
            </a:r>
            <a:r>
              <a:rPr lang="zh-CN" altLang="en-US" sz="1200" b="0" i="1" kern="1200" dirty="0" smtClean="0">
                <a:solidFill>
                  <a:schemeClr val="tx1"/>
                </a:solidFill>
                <a:effectLst/>
                <a:latin typeface="+mn-lt"/>
                <a:ea typeface="+mn-ea"/>
                <a:cs typeface="+mn-cs"/>
              </a:rPr>
              <a:t>命名的艺术</a:t>
            </a:r>
            <a:r>
              <a:rPr lang="en-US" altLang="zh-CN" sz="1200" b="0" i="1"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，使用起来也更好理解。</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相较于事先使用经验判断，抛出异常有</a:t>
            </a:r>
            <a:r>
              <a:rPr kumimoji="1" lang="en-US" altLang="zh-CN" dirty="0" smtClean="0"/>
              <a:t>3</a:t>
            </a:r>
            <a:r>
              <a:rPr kumimoji="1" lang="zh-CN" altLang="en-US" dirty="0" smtClean="0"/>
              <a:t>个方面的优点</a:t>
            </a:r>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effectLst/>
              </a:rPr>
              <a:t>异常处理很重要，但如果它搞乱了代码逻辑，就是错误的做法</a:t>
            </a:r>
            <a:endParaRPr lang="en-US" altLang="zh-CN" dirty="0" smtClean="0">
              <a:effectLst/>
            </a:endParaRPr>
          </a:p>
          <a:p>
            <a:endParaRPr lang="zh-CN" altLang="en-US" dirty="0" smtClean="0">
              <a:effectLst/>
            </a:endParaRPr>
          </a:p>
          <a:p>
            <a:r>
              <a:rPr lang="zh-CN" altLang="en-US" sz="1200" b="0" i="0" kern="1200" dirty="0" smtClean="0">
                <a:solidFill>
                  <a:schemeClr val="tx1"/>
                </a:solidFill>
                <a:effectLst/>
                <a:latin typeface="+mn-lt"/>
                <a:ea typeface="+mn-ea"/>
                <a:cs typeface="+mn-cs"/>
              </a:rPr>
              <a:t>将异常处理与正常流程控制混为一谈时，代码是十分丑陋的。我们应该将二者分离，最好的做法就是将异常代码块抽离到另外的函数中。</a:t>
            </a:r>
          </a:p>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这里所说的异常</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我们使用</a:t>
            </a:r>
            <a:r>
              <a:rPr lang="en-US" altLang="zh-CN" sz="1100" dirty="0" smtClean="0">
                <a:latin typeface="微软雅黑 Light" panose="020B0502040204020203" pitchFamily="34" charset="-122"/>
                <a:ea typeface="微软雅黑 Light" panose="020B0502040204020203" pitchFamily="34" charset="-122"/>
              </a:rPr>
              <a:t>try-except</a:t>
            </a:r>
            <a:r>
              <a:rPr lang="zh-CN" altLang="en-US" sz="1100" dirty="0" smtClean="0">
                <a:latin typeface="微软雅黑 Light" panose="020B0502040204020203" pitchFamily="34" charset="-122"/>
                <a:ea typeface="微软雅黑 Light" panose="020B0502040204020203" pitchFamily="34" charset="-122"/>
              </a:rPr>
              <a:t>语句来包围并捕获相应的异常，异常通常带有</a:t>
            </a:r>
            <a:r>
              <a:rPr lang="en-US" altLang="zh-CN" sz="1100" dirty="0" smtClean="0">
                <a:latin typeface="微软雅黑 Light" panose="020B0502040204020203" pitchFamily="34" charset="-122"/>
                <a:ea typeface="微软雅黑 Light" panose="020B0502040204020203" pitchFamily="34" charset="-122"/>
              </a:rPr>
              <a:t>reason</a:t>
            </a:r>
            <a:r>
              <a:rPr lang="zh-CN" altLang="en-US" sz="1100" dirty="0" smtClean="0">
                <a:latin typeface="微软雅黑 Light" panose="020B0502040204020203" pitchFamily="34" charset="-122"/>
                <a:ea typeface="微软雅黑 Light" panose="020B0502040204020203" pitchFamily="34" charset="-122"/>
              </a:rPr>
              <a:t>属性，它是一个</a:t>
            </a:r>
            <a:r>
              <a:rPr lang="en-US" altLang="zh-CN" sz="1100" dirty="0" smtClean="0">
                <a:latin typeface="微软雅黑 Light" panose="020B0502040204020203" pitchFamily="34" charset="-122"/>
                <a:ea typeface="微软雅黑 Light" panose="020B0502040204020203" pitchFamily="34" charset="-122"/>
              </a:rPr>
              <a:t>tuple</a:t>
            </a:r>
            <a:r>
              <a:rPr lang="zh-CN" altLang="en-US" sz="1100" dirty="0" smtClean="0">
                <a:latin typeface="微软雅黑 Light" panose="020B0502040204020203" pitchFamily="34" charset="-122"/>
                <a:ea typeface="微软雅黑 Light" panose="020B0502040204020203" pitchFamily="34" charset="-122"/>
              </a:rPr>
              <a:t>，包含了一个错误号和一个错误信息。错误代号是</a:t>
            </a:r>
            <a:r>
              <a:rPr lang="en-US" altLang="zh-CN" sz="1100" dirty="0" smtClean="0">
                <a:latin typeface="微软雅黑 Light" panose="020B0502040204020203" pitchFamily="34" charset="-122"/>
                <a:ea typeface="微软雅黑 Light" panose="020B0502040204020203" pitchFamily="34" charset="-122"/>
              </a:rPr>
              <a:t>`8`</a:t>
            </a:r>
            <a:r>
              <a:rPr lang="zh-CN" altLang="en-US" sz="1100" dirty="0" smtClean="0">
                <a:latin typeface="微软雅黑 Light" panose="020B0502040204020203" pitchFamily="34" charset="-122"/>
                <a:ea typeface="微软雅黑 Light" panose="020B0502040204020203" pitchFamily="34" charset="-122"/>
              </a:rPr>
              <a:t>，错误原因是</a:t>
            </a:r>
            <a:r>
              <a:rPr lang="en-US" altLang="zh-CN" sz="1100" dirty="0" smtClean="0">
                <a:latin typeface="微软雅黑 Light" panose="020B0502040204020203" pitchFamily="34" charset="-122"/>
                <a:ea typeface="微软雅黑 Light" panose="020B0502040204020203" pitchFamily="34" charset="-122"/>
              </a:rPr>
              <a:t>`</a:t>
            </a:r>
            <a:r>
              <a:rPr lang="en-US" altLang="zh-CN" sz="1100" dirty="0" err="1" smtClean="0">
                <a:latin typeface="微软雅黑 Light" panose="020B0502040204020203" pitchFamily="34" charset="-122"/>
                <a:ea typeface="微软雅黑 Light" panose="020B0502040204020203" pitchFamily="34" charset="-122"/>
              </a:rPr>
              <a:t>nodename</a:t>
            </a:r>
            <a:r>
              <a:rPr lang="en-US" altLang="zh-CN" sz="1100" dirty="0" smtClean="0">
                <a:latin typeface="微软雅黑 Light" panose="020B0502040204020203" pitchFamily="34" charset="-122"/>
                <a:ea typeface="微软雅黑 Light" panose="020B0502040204020203" pitchFamily="34" charset="-122"/>
              </a:rPr>
              <a:t> nor </a:t>
            </a:r>
            <a:r>
              <a:rPr lang="en-US" altLang="zh-CN" sz="1100" dirty="0" err="1" smtClean="0">
                <a:latin typeface="微软雅黑 Light" panose="020B0502040204020203" pitchFamily="34" charset="-122"/>
                <a:ea typeface="微软雅黑 Light" panose="020B0502040204020203" pitchFamily="34" charset="-122"/>
              </a:rPr>
              <a:t>servname</a:t>
            </a:r>
            <a:r>
              <a:rPr lang="en-US" altLang="zh-CN" sz="1100" dirty="0" smtClean="0">
                <a:latin typeface="微软雅黑 Light" panose="020B0502040204020203" pitchFamily="34" charset="-122"/>
                <a:ea typeface="微软雅黑 Light" panose="020B0502040204020203" pitchFamily="34" charset="-122"/>
              </a:rPr>
              <a:t> provided, or not known`</a:t>
            </a:r>
            <a:r>
              <a:rPr lang="zh-CN" altLang="en-US" sz="1100" dirty="0" smtClean="0">
                <a:latin typeface="微软雅黑 Light" panose="020B0502040204020203" pitchFamily="34" charset="-122"/>
                <a:ea typeface="微软雅黑 Light" panose="020B0502040204020203" pitchFamily="34" charset="-122"/>
              </a:rPr>
              <a:t>。</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服务器上每一个</a:t>
            </a:r>
            <a:r>
              <a:rPr lang="en-US" altLang="zh-CN" sz="1100" dirty="0" smtClean="0">
                <a:latin typeface="微软雅黑 Light" panose="020B0502040204020203" pitchFamily="34" charset="-122"/>
                <a:ea typeface="微软雅黑 Light" panose="020B0502040204020203" pitchFamily="34" charset="-122"/>
              </a:rPr>
              <a:t>HTTP </a:t>
            </a:r>
            <a:r>
              <a:rPr lang="zh-CN" altLang="en-US" sz="1100" dirty="0" smtClean="0">
                <a:latin typeface="微软雅黑 Light" panose="020B0502040204020203" pitchFamily="34" charset="-122"/>
                <a:ea typeface="微软雅黑 Light" panose="020B0502040204020203" pitchFamily="34" charset="-122"/>
              </a:rPr>
              <a:t>响应对象</a:t>
            </a:r>
            <a:r>
              <a:rPr lang="en-US" altLang="zh-CN" sz="1100" dirty="0" smtClean="0">
                <a:latin typeface="微软雅黑 Light" panose="020B0502040204020203" pitchFamily="34" charset="-122"/>
                <a:ea typeface="微软雅黑 Light" panose="020B0502040204020203" pitchFamily="34" charset="-122"/>
              </a:rPr>
              <a:t>response</a:t>
            </a:r>
            <a:r>
              <a:rPr lang="zh-CN" altLang="en-US" sz="1100" dirty="0" smtClean="0">
                <a:latin typeface="微软雅黑 Light" panose="020B0502040204020203" pitchFamily="34" charset="-122"/>
                <a:ea typeface="微软雅黑 Light" panose="020B0502040204020203" pitchFamily="34" charset="-122"/>
              </a:rPr>
              <a:t>包含一个数字</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状态码</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。有时状态码指出服务器无法完成请求。默认的处理器会为你处理一部分这种应答。例如</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假如</a:t>
            </a:r>
            <a:r>
              <a:rPr lang="en-US" altLang="zh-CN" sz="1100" dirty="0" smtClean="0">
                <a:latin typeface="微软雅黑 Light" panose="020B0502040204020203" pitchFamily="34" charset="-122"/>
                <a:ea typeface="微软雅黑 Light" panose="020B0502040204020203" pitchFamily="34" charset="-122"/>
              </a:rPr>
              <a:t>response</a:t>
            </a:r>
            <a:r>
              <a:rPr lang="zh-CN" altLang="en-US" sz="1100" dirty="0" smtClean="0">
                <a:latin typeface="微软雅黑 Light" panose="020B0502040204020203" pitchFamily="34" charset="-122"/>
                <a:ea typeface="微软雅黑 Light" panose="020B0502040204020203" pitchFamily="34" charset="-122"/>
              </a:rPr>
              <a:t>是一个</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重定向</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，需要客户端从别的地址获取文档，</a:t>
            </a:r>
            <a:r>
              <a:rPr lang="en-US" altLang="zh-CN" sz="1100" dirty="0" smtClean="0">
                <a:latin typeface="微软雅黑 Light" panose="020B0502040204020203" pitchFamily="34" charset="-122"/>
                <a:ea typeface="微软雅黑 Light" panose="020B0502040204020203" pitchFamily="34" charset="-122"/>
              </a:rPr>
              <a:t>urllib2</a:t>
            </a:r>
            <a:r>
              <a:rPr lang="zh-CN" altLang="en-US" sz="1100" dirty="0" smtClean="0">
                <a:latin typeface="微软雅黑 Light" panose="020B0502040204020203" pitchFamily="34" charset="-122"/>
                <a:ea typeface="微软雅黑 Light" panose="020B0502040204020203" pitchFamily="34" charset="-122"/>
              </a:rPr>
              <a:t>将为你处理。其他不能处理的，</a:t>
            </a:r>
            <a:r>
              <a:rPr lang="en-US" altLang="zh-CN" sz="1100" dirty="0" err="1" smtClean="0">
                <a:latin typeface="微软雅黑 Light" panose="020B0502040204020203" pitchFamily="34" charset="-122"/>
                <a:ea typeface="微软雅黑 Light" panose="020B0502040204020203" pitchFamily="34" charset="-122"/>
              </a:rPr>
              <a:t>urlopen</a:t>
            </a:r>
            <a:r>
              <a:rPr lang="zh-CN" altLang="en-US" sz="1100" dirty="0" smtClean="0">
                <a:latin typeface="微软雅黑 Light" panose="020B0502040204020203" pitchFamily="34" charset="-122"/>
                <a:ea typeface="微软雅黑 Light" panose="020B0502040204020203" pitchFamily="34" charset="-122"/>
              </a:rPr>
              <a:t>会产生一个</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a:t>
            </a: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典型的错误包含</a:t>
            </a:r>
            <a:r>
              <a:rPr lang="en-US" altLang="zh-CN" sz="1100" dirty="0" smtClean="0">
                <a:latin typeface="微软雅黑 Light" panose="020B0502040204020203" pitchFamily="34" charset="-122"/>
                <a:ea typeface="微软雅黑 Light" panose="020B0502040204020203" pitchFamily="34" charset="-122"/>
              </a:rPr>
              <a:t>"404"(</a:t>
            </a:r>
            <a:r>
              <a:rPr lang="zh-CN" altLang="en-US" sz="1100" dirty="0" smtClean="0">
                <a:latin typeface="微软雅黑 Light" panose="020B0502040204020203" pitchFamily="34" charset="-122"/>
                <a:ea typeface="微软雅黑 Light" panose="020B0502040204020203" pitchFamily="34" charset="-122"/>
              </a:rPr>
              <a:t>页面无法找到</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a:t>
            </a:r>
            <a:r>
              <a:rPr lang="en-US" altLang="zh-CN" sz="1100" dirty="0" smtClean="0">
                <a:latin typeface="微软雅黑 Light" panose="020B0502040204020203" pitchFamily="34" charset="-122"/>
                <a:ea typeface="微软雅黑 Light" panose="020B0502040204020203" pitchFamily="34" charset="-122"/>
              </a:rPr>
              <a:t>"403"(</a:t>
            </a:r>
            <a:r>
              <a:rPr lang="zh-CN" altLang="en-US" sz="1100" dirty="0" smtClean="0">
                <a:latin typeface="微软雅黑 Light" panose="020B0502040204020203" pitchFamily="34" charset="-122"/>
                <a:ea typeface="微软雅黑 Light" panose="020B0502040204020203" pitchFamily="34" charset="-122"/>
              </a:rPr>
              <a:t>请求禁止</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，和</a:t>
            </a:r>
            <a:r>
              <a:rPr lang="en-US" altLang="zh-CN" sz="1100" dirty="0" smtClean="0">
                <a:latin typeface="微软雅黑 Light" panose="020B0502040204020203" pitchFamily="34" charset="-122"/>
                <a:ea typeface="微软雅黑 Light" panose="020B0502040204020203" pitchFamily="34" charset="-122"/>
              </a:rPr>
              <a:t>"401"(</a:t>
            </a:r>
            <a:r>
              <a:rPr lang="zh-CN" altLang="en-US" sz="1100" dirty="0" smtClean="0">
                <a:latin typeface="微软雅黑 Light" panose="020B0502040204020203" pitchFamily="34" charset="-122"/>
                <a:ea typeface="微软雅黑 Light" panose="020B0502040204020203" pitchFamily="34" charset="-122"/>
              </a:rPr>
              <a:t>带验证请求</a:t>
            </a:r>
            <a:r>
              <a:rPr lang="en-US" altLang="zh-CN" sz="1100" dirty="0" smtClean="0">
                <a:latin typeface="微软雅黑 Light" panose="020B0502040204020203" pitchFamily="34" charset="-122"/>
                <a:ea typeface="微软雅黑 Light" panose="020B0502040204020203" pitchFamily="34" charset="-122"/>
              </a:rPr>
              <a:t>)</a:t>
            </a:r>
            <a:r>
              <a:rPr lang="zh-CN" altLang="en-US" sz="1100" dirty="0" smtClean="0">
                <a:latin typeface="微软雅黑 Light" panose="020B0502040204020203" pitchFamily="34" charset="-122"/>
                <a:ea typeface="微软雅黑 Light" panose="020B0502040204020203" pitchFamily="34" charset="-122"/>
              </a:rPr>
              <a:t>。</a:t>
            </a:r>
            <a:r>
              <a:rPr lang="en-US" altLang="zh-CN" sz="1100" dirty="0" smtClean="0">
                <a:latin typeface="微软雅黑 Light" panose="020B0502040204020203" pitchFamily="34" charset="-122"/>
                <a:ea typeface="微软雅黑 Light" panose="020B0502040204020203" pitchFamily="34" charset="-122"/>
              </a:rPr>
              <a:t>HTTP</a:t>
            </a:r>
            <a:r>
              <a:rPr lang="zh-CN" altLang="en-US" sz="1100" dirty="0" smtClean="0">
                <a:latin typeface="微软雅黑 Light" panose="020B0502040204020203" pitchFamily="34" charset="-122"/>
                <a:ea typeface="微软雅黑 Light" panose="020B0502040204020203" pitchFamily="34" charset="-122"/>
              </a:rPr>
              <a:t>状态码表示</a:t>
            </a:r>
            <a:r>
              <a:rPr lang="en-US" altLang="zh-CN" sz="1100" dirty="0" smtClean="0">
                <a:latin typeface="微软雅黑 Light" panose="020B0502040204020203" pitchFamily="34" charset="-122"/>
                <a:ea typeface="微软雅黑 Light" panose="020B0502040204020203" pitchFamily="34" charset="-122"/>
              </a:rPr>
              <a:t>HTTP</a:t>
            </a:r>
            <a:r>
              <a:rPr lang="zh-CN" altLang="en-US" sz="1100" dirty="0" smtClean="0">
                <a:latin typeface="微软雅黑 Light" panose="020B0502040204020203" pitchFamily="34" charset="-122"/>
                <a:ea typeface="微软雅黑 Light" panose="020B0502040204020203" pitchFamily="34" charset="-122"/>
              </a:rPr>
              <a:t>协议所返回的响应的状态。比如客户端向服务器发送请求，如果成功地获得请求的资源，则返回的状态码为</a:t>
            </a:r>
            <a:r>
              <a:rPr lang="en-US" altLang="zh-CN" sz="1100" dirty="0" smtClean="0">
                <a:latin typeface="微软雅黑 Light" panose="020B0502040204020203" pitchFamily="34" charset="-122"/>
                <a:ea typeface="微软雅黑 Light" panose="020B0502040204020203" pitchFamily="34" charset="-122"/>
              </a:rPr>
              <a:t>200</a:t>
            </a:r>
            <a:r>
              <a:rPr lang="zh-CN" altLang="en-US" sz="1100" dirty="0" smtClean="0">
                <a:latin typeface="微软雅黑 Light" panose="020B0502040204020203" pitchFamily="34" charset="-122"/>
                <a:ea typeface="微软雅黑 Light" panose="020B0502040204020203" pitchFamily="34" charset="-122"/>
              </a:rPr>
              <a:t>，表示响应成功。如果请求的资源不存在， 则通常返回</a:t>
            </a:r>
            <a:r>
              <a:rPr lang="en-US" altLang="zh-CN" sz="1100" dirty="0" smtClean="0">
                <a:latin typeface="微软雅黑 Light" panose="020B0502040204020203" pitchFamily="34" charset="-122"/>
                <a:ea typeface="微软雅黑 Light" panose="020B0502040204020203" pitchFamily="34" charset="-122"/>
              </a:rPr>
              <a:t>404</a:t>
            </a:r>
            <a:r>
              <a:rPr lang="zh-CN" altLang="en-US" sz="1100" dirty="0" smtClean="0">
                <a:latin typeface="微软雅黑 Light" panose="020B0502040204020203" pitchFamily="34" charset="-122"/>
                <a:ea typeface="微软雅黑 Light" panose="020B0502040204020203" pitchFamily="34" charset="-122"/>
              </a:rPr>
              <a:t>错误。因为</a:t>
            </a:r>
            <a:r>
              <a:rPr lang="en-US" altLang="zh-CN" sz="1100" dirty="0" smtClean="0">
                <a:latin typeface="微软雅黑 Light" panose="020B0502040204020203" pitchFamily="34" charset="-122"/>
                <a:ea typeface="微软雅黑 Light" panose="020B0502040204020203" pitchFamily="34" charset="-122"/>
              </a:rPr>
              <a:t>urllib2</a:t>
            </a:r>
            <a:r>
              <a:rPr lang="zh-CN" altLang="en-US" sz="1100" dirty="0" smtClean="0">
                <a:latin typeface="微软雅黑 Light" panose="020B0502040204020203" pitchFamily="34" charset="-122"/>
                <a:ea typeface="微软雅黑 Light" panose="020B0502040204020203" pitchFamily="34" charset="-122"/>
              </a:rPr>
              <a:t>可以为你处理重定向，也就是</a:t>
            </a:r>
            <a:r>
              <a:rPr lang="en-US" altLang="zh-CN" sz="1100" dirty="0" smtClean="0">
                <a:latin typeface="微软雅黑 Light" panose="020B0502040204020203" pitchFamily="34" charset="-122"/>
                <a:ea typeface="微软雅黑 Light" panose="020B0502040204020203" pitchFamily="34" charset="-122"/>
              </a:rPr>
              <a:t>3</a:t>
            </a:r>
            <a:r>
              <a:rPr lang="zh-CN" altLang="en-US" sz="1100" dirty="0" smtClean="0">
                <a:latin typeface="微软雅黑 Light" panose="020B0502040204020203" pitchFamily="34" charset="-122"/>
                <a:ea typeface="微软雅黑 Light" panose="020B0502040204020203" pitchFamily="34" charset="-122"/>
              </a:rPr>
              <a:t>开头的代号可以被处理，并且</a:t>
            </a:r>
            <a:r>
              <a:rPr lang="en-US" altLang="zh-CN" sz="1100" dirty="0" smtClean="0">
                <a:latin typeface="微软雅黑 Light" panose="020B0502040204020203" pitchFamily="34" charset="-122"/>
                <a:ea typeface="微软雅黑 Light" panose="020B0502040204020203" pitchFamily="34" charset="-122"/>
              </a:rPr>
              <a:t>100-299</a:t>
            </a:r>
            <a:r>
              <a:rPr lang="zh-CN" altLang="en-US" sz="1100" dirty="0" smtClean="0">
                <a:latin typeface="微软雅黑 Light" panose="020B0502040204020203" pitchFamily="34" charset="-122"/>
                <a:ea typeface="微软雅黑 Light" panose="020B0502040204020203" pitchFamily="34" charset="-122"/>
              </a:rPr>
              <a:t>范围的号码指示成功，所以你只能看到</a:t>
            </a:r>
            <a:r>
              <a:rPr lang="en-US" altLang="zh-CN" sz="1100" dirty="0" smtClean="0">
                <a:latin typeface="微软雅黑 Light" panose="020B0502040204020203" pitchFamily="34" charset="-122"/>
                <a:ea typeface="微软雅黑 Light" panose="020B0502040204020203" pitchFamily="34" charset="-122"/>
              </a:rPr>
              <a:t>400-599</a:t>
            </a:r>
            <a:r>
              <a:rPr lang="zh-CN" altLang="en-US" sz="1100" dirty="0" smtClean="0">
                <a:latin typeface="微软雅黑 Light" panose="020B0502040204020203" pitchFamily="34" charset="-122"/>
                <a:ea typeface="微软雅黑 Light" panose="020B0502040204020203" pitchFamily="34" charset="-122"/>
              </a:rPr>
              <a:t>的错误号码。</a:t>
            </a: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实例产生后会有一个整型</a:t>
            </a:r>
            <a:r>
              <a:rPr lang="en-US" altLang="zh-CN" sz="1100" dirty="0" smtClean="0">
                <a:latin typeface="微软雅黑 Light" panose="020B0502040204020203" pitchFamily="34" charset="-122"/>
                <a:ea typeface="微软雅黑 Light" panose="020B0502040204020203" pitchFamily="34" charset="-122"/>
              </a:rPr>
              <a:t>`code`</a:t>
            </a:r>
            <a:r>
              <a:rPr lang="zh-CN" altLang="en-US" sz="1100" dirty="0" smtClean="0">
                <a:latin typeface="微软雅黑 Light" panose="020B0502040204020203" pitchFamily="34" charset="-122"/>
                <a:ea typeface="微软雅黑 Light" panose="020B0502040204020203" pitchFamily="34" charset="-122"/>
              </a:rPr>
              <a:t>属性，是服务器发送的相关错误号。下例捕获的异常是</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，它会带有一个</a:t>
            </a:r>
            <a:r>
              <a:rPr lang="en-US" altLang="zh-CN" sz="1100" dirty="0" smtClean="0">
                <a:latin typeface="微软雅黑 Light" panose="020B0502040204020203" pitchFamily="34" charset="-122"/>
                <a:ea typeface="微软雅黑 Light" panose="020B0502040204020203" pitchFamily="34" charset="-122"/>
              </a:rPr>
              <a:t>code</a:t>
            </a:r>
            <a:r>
              <a:rPr lang="zh-CN" altLang="en-US" sz="1100" dirty="0" smtClean="0">
                <a:latin typeface="微软雅黑 Light" panose="020B0502040204020203" pitchFamily="34" charset="-122"/>
                <a:ea typeface="微软雅黑 Light" panose="020B0502040204020203" pitchFamily="34" charset="-122"/>
              </a:rPr>
              <a:t>属性，就是错误代号，另外我们又打印了</a:t>
            </a:r>
            <a:r>
              <a:rPr lang="en-US" altLang="zh-CN" sz="1100" dirty="0" smtClean="0">
                <a:latin typeface="微软雅黑 Light" panose="020B0502040204020203" pitchFamily="34" charset="-122"/>
                <a:ea typeface="微软雅黑 Light" panose="020B0502040204020203" pitchFamily="34" charset="-122"/>
              </a:rPr>
              <a:t>reason</a:t>
            </a:r>
            <a:r>
              <a:rPr lang="zh-CN" altLang="en-US" sz="1100" dirty="0" smtClean="0">
                <a:latin typeface="微软雅黑 Light" panose="020B0502040204020203" pitchFamily="34" charset="-122"/>
                <a:ea typeface="微软雅黑 Light" panose="020B0502040204020203" pitchFamily="34" charset="-122"/>
              </a:rPr>
              <a:t>属性，这是它的父类</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的属性。</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我们知道，</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的父类是</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，根据编程经验，父类的异常应当写到子类异常的后面，如果子类捕获不到，那么可以捕获父类的异常。和其他语言相似，</a:t>
            </a:r>
            <a:r>
              <a:rPr lang="en-US" altLang="zh-CN" sz="1100" dirty="0" smtClean="0">
                <a:latin typeface="微软雅黑 Light" panose="020B0502040204020203" pitchFamily="34" charset="-122"/>
                <a:ea typeface="微软雅黑 Light" panose="020B0502040204020203" pitchFamily="34" charset="-122"/>
              </a:rPr>
              <a:t>try</a:t>
            </a:r>
            <a:r>
              <a:rPr lang="zh-CN" altLang="en-US" sz="1100" dirty="0" smtClean="0">
                <a:latin typeface="微软雅黑 Light" panose="020B0502040204020203" pitchFamily="34" charset="-122"/>
                <a:ea typeface="微软雅黑 Light" panose="020B0502040204020203" pitchFamily="34" charset="-122"/>
              </a:rPr>
              <a:t>之后捕获异常并且将其内容打印出来，</a:t>
            </a:r>
            <a:r>
              <a:rPr lang="en-US" altLang="zh-CN" sz="1100" dirty="0" smtClean="0">
                <a:latin typeface="微软雅黑 Light" panose="020B0502040204020203" pitchFamily="34" charset="-122"/>
                <a:ea typeface="微软雅黑 Light" panose="020B0502040204020203" pitchFamily="34" charset="-122"/>
              </a:rPr>
              <a:t>except </a:t>
            </a:r>
            <a:r>
              <a:rPr lang="en-US" altLang="zh-CN" sz="1100" dirty="0" err="1" smtClean="0">
                <a:latin typeface="微软雅黑 Light" panose="020B0502040204020203" pitchFamily="34" charset="-122"/>
                <a:ea typeface="微软雅黑 Light" panose="020B0502040204020203" pitchFamily="34" charset="-122"/>
              </a:rPr>
              <a:t>HTTPError</a:t>
            </a:r>
            <a:r>
              <a:rPr lang="en-US" altLang="zh-CN" sz="1100" dirty="0" smtClean="0">
                <a:latin typeface="微软雅黑 Light" panose="020B0502040204020203" pitchFamily="34" charset="-122"/>
                <a:ea typeface="微软雅黑 Light" panose="020B0502040204020203" pitchFamily="34" charset="-122"/>
              </a:rPr>
              <a:t> </a:t>
            </a:r>
            <a:r>
              <a:rPr lang="zh-CN" altLang="en-US" sz="1100" dirty="0" smtClean="0">
                <a:latin typeface="微软雅黑 Light" panose="020B0502040204020203" pitchFamily="34" charset="-122"/>
                <a:ea typeface="微软雅黑 Light" panose="020B0502040204020203" pitchFamily="34" charset="-122"/>
              </a:rPr>
              <a:t>必须在第一个，否则</a:t>
            </a:r>
            <a:r>
              <a:rPr lang="en-US" altLang="zh-CN" sz="1100" dirty="0" smtClean="0">
                <a:latin typeface="微软雅黑 Light" panose="020B0502040204020203" pitchFamily="34" charset="-122"/>
                <a:ea typeface="微软雅黑 Light" panose="020B0502040204020203" pitchFamily="34" charset="-122"/>
              </a:rPr>
              <a:t>except </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将同样接受到</a:t>
            </a:r>
            <a:r>
              <a:rPr lang="en-US" altLang="zh-CN" sz="1100" dirty="0" err="1" smtClean="0">
                <a:latin typeface="微软雅黑 Light" panose="020B0502040204020203" pitchFamily="34" charset="-122"/>
                <a:ea typeface="微软雅黑 Light" panose="020B0502040204020203" pitchFamily="34" charset="-122"/>
              </a:rPr>
              <a:t>HTTPError</a:t>
            </a:r>
            <a:r>
              <a:rPr lang="en-US" altLang="zh-CN" sz="1100" dirty="0" smtClean="0">
                <a:latin typeface="微软雅黑 Light" panose="020B0502040204020203" pitchFamily="34" charset="-122"/>
                <a:ea typeface="微软雅黑 Light" panose="020B0502040204020203" pitchFamily="34" charset="-122"/>
              </a:rPr>
              <a:t> </a:t>
            </a:r>
            <a:r>
              <a:rPr lang="zh-CN" altLang="en-US" sz="1100" dirty="0" smtClean="0">
                <a:latin typeface="微软雅黑 Light" panose="020B0502040204020203" pitchFamily="34" charset="-122"/>
                <a:ea typeface="微软雅黑 Light" panose="020B0502040204020203" pitchFamily="34" charset="-122"/>
              </a:rPr>
              <a:t>。因为</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是</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的子类，如果</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在前面它会捕捉到所有的</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（包括</a:t>
            </a:r>
            <a:r>
              <a:rPr lang="en-US" altLang="zh-CN" sz="1100" dirty="0" err="1" smtClean="0">
                <a:latin typeface="微软雅黑 Light" panose="020B0502040204020203" pitchFamily="34" charset="-122"/>
                <a:ea typeface="微软雅黑 Light" panose="020B0502040204020203" pitchFamily="34" charset="-122"/>
              </a:rPr>
              <a:t>HTTPError</a:t>
            </a:r>
            <a:r>
              <a:rPr lang="en-US" altLang="zh-CN" sz="1100" dirty="0" smtClean="0">
                <a:latin typeface="微软雅黑 Light" panose="020B0502040204020203" pitchFamily="34" charset="-122"/>
                <a:ea typeface="微软雅黑 Light" panose="020B0502040204020203" pitchFamily="34" charset="-122"/>
              </a:rPr>
              <a:t> </a:t>
            </a:r>
            <a:r>
              <a:rPr lang="zh-CN" altLang="en-US" sz="1100" dirty="0" smtClean="0">
                <a:latin typeface="微软雅黑 Light" panose="020B0502040204020203" pitchFamily="34" charset="-122"/>
                <a:ea typeface="微软雅黑 Light" panose="020B0502040204020203" pitchFamily="34" charset="-122"/>
              </a:rPr>
              <a:t>）</a:t>
            </a: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100" dirty="0" smtClean="0">
                <a:latin typeface="微软雅黑 Light" panose="020B0502040204020203" pitchFamily="34" charset="-122"/>
                <a:ea typeface="微软雅黑 Light" panose="020B0502040204020203" pitchFamily="34" charset="-122"/>
              </a:rPr>
              <a:t>上例如果捕获到了</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，则输出</a:t>
            </a:r>
            <a:r>
              <a:rPr lang="en-US" altLang="zh-CN" sz="1100" dirty="0" smtClean="0">
                <a:latin typeface="微软雅黑 Light" panose="020B0502040204020203" pitchFamily="34" charset="-122"/>
                <a:ea typeface="微软雅黑 Light" panose="020B0502040204020203" pitchFamily="34" charset="-122"/>
              </a:rPr>
              <a:t>code</a:t>
            </a:r>
            <a:r>
              <a:rPr lang="zh-CN" altLang="en-US" sz="1100" dirty="0" smtClean="0">
                <a:latin typeface="微软雅黑 Light" panose="020B0502040204020203" pitchFamily="34" charset="-122"/>
                <a:ea typeface="微软雅黑 Light" panose="020B0502040204020203" pitchFamily="34" charset="-122"/>
              </a:rPr>
              <a:t>，不会再处理</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异常。如果发生的不是</a:t>
            </a:r>
            <a:r>
              <a:rPr lang="en-US" altLang="zh-CN" sz="1100" dirty="0" err="1" smtClean="0">
                <a:latin typeface="微软雅黑 Light" panose="020B0502040204020203" pitchFamily="34" charset="-122"/>
                <a:ea typeface="微软雅黑 Light" panose="020B0502040204020203" pitchFamily="34" charset="-122"/>
              </a:rPr>
              <a:t>HTTPError</a:t>
            </a:r>
            <a:r>
              <a:rPr lang="zh-CN" altLang="en-US" sz="1100" dirty="0" smtClean="0">
                <a:latin typeface="微软雅黑 Light" panose="020B0502040204020203" pitchFamily="34" charset="-122"/>
                <a:ea typeface="微软雅黑 Light" panose="020B0502040204020203" pitchFamily="34" charset="-122"/>
              </a:rPr>
              <a:t>，则会去捕获</a:t>
            </a:r>
            <a:r>
              <a:rPr lang="en-US" altLang="zh-CN" sz="1100" dirty="0" err="1" smtClean="0">
                <a:latin typeface="微软雅黑 Light" panose="020B0502040204020203" pitchFamily="34" charset="-122"/>
                <a:ea typeface="微软雅黑 Light" panose="020B0502040204020203" pitchFamily="34" charset="-122"/>
              </a:rPr>
              <a:t>URLError</a:t>
            </a:r>
            <a:r>
              <a:rPr lang="zh-CN" altLang="en-US" sz="1100" dirty="0" smtClean="0">
                <a:latin typeface="微软雅黑 Light" panose="020B0502040204020203" pitchFamily="34" charset="-122"/>
                <a:ea typeface="微软雅黑 Light" panose="020B0502040204020203" pitchFamily="34" charset="-122"/>
              </a:rPr>
              <a:t>异常，输出错误原因。</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经验不限于编程语言，只是一些规则和填坑后的收获。</a:t>
            </a:r>
          </a:p>
          <a:p>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只处理你知道的异常，避免捕获所有 异常然后吞掉它们。</a:t>
            </a:r>
          </a:p>
          <a:p>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抛出的异常应该说明原因，有时候你知道异常类型也猜不出所以然的。</a:t>
            </a:r>
          </a:p>
          <a:p>
            <a:r>
              <a:rPr lang="en-US" altLang="zh-CN" sz="1200" b="0" i="0" kern="1200" dirty="0" smtClean="0">
                <a:solidFill>
                  <a:schemeClr val="tx1"/>
                </a:solidFill>
                <a:effectLst/>
                <a:latin typeface="+mn-lt"/>
                <a:ea typeface="+mn-ea"/>
                <a:cs typeface="+mn-cs"/>
              </a:rPr>
              <a:t>	</a:t>
            </a:r>
            <a:r>
              <a:rPr lang="zh-CN" altLang="en-US" sz="1200" b="0" i="0" strike="sngStrike" kern="1200" dirty="0" smtClean="0">
                <a:solidFill>
                  <a:schemeClr val="tx1"/>
                </a:solidFill>
                <a:effectLst/>
                <a:latin typeface="+mn-lt"/>
                <a:ea typeface="+mn-ea"/>
                <a:cs typeface="+mn-cs"/>
              </a:rPr>
              <a:t>避免在</a:t>
            </a:r>
            <a:r>
              <a:rPr lang="en-US" altLang="zh-CN" sz="1200" b="0" i="0" strike="sngStrike" kern="1200" dirty="0" smtClean="0">
                <a:solidFill>
                  <a:schemeClr val="tx1"/>
                </a:solidFill>
                <a:effectLst/>
                <a:latin typeface="+mn-lt"/>
                <a:ea typeface="+mn-ea"/>
                <a:cs typeface="+mn-cs"/>
              </a:rPr>
              <a:t>catch</a:t>
            </a:r>
            <a:r>
              <a:rPr lang="zh-CN" altLang="en-US" sz="1200" b="0" i="0" strike="sngStrike" kern="1200" dirty="0" smtClean="0">
                <a:solidFill>
                  <a:schemeClr val="tx1"/>
                </a:solidFill>
                <a:effectLst/>
                <a:latin typeface="+mn-lt"/>
                <a:ea typeface="+mn-ea"/>
                <a:cs typeface="+mn-cs"/>
              </a:rPr>
              <a:t>语句块中干一些没意义的事情</a:t>
            </a:r>
            <a:r>
              <a:rPr lang="zh-CN" altLang="en-US" sz="1200" b="0" i="0" kern="1200" dirty="0" smtClean="0">
                <a:solidFill>
                  <a:schemeClr val="tx1"/>
                </a:solidFill>
                <a:effectLst/>
                <a:latin typeface="+mn-lt"/>
                <a:ea typeface="+mn-ea"/>
                <a:cs typeface="+mn-cs"/>
              </a:rPr>
              <a:t>。</a:t>
            </a:r>
          </a:p>
          <a:p>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不要使用异常来控制流程，那样你的程序会无比难懂和难维护。</a:t>
            </a:r>
          </a:p>
          <a:p>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如果有需要，切记使用</a:t>
            </a:r>
            <a:r>
              <a:rPr lang="en-US" altLang="zh-CN" sz="1200" b="0" i="0" kern="1200" dirty="0" smtClean="0">
                <a:solidFill>
                  <a:schemeClr val="tx1"/>
                </a:solidFill>
                <a:effectLst/>
                <a:latin typeface="+mn-lt"/>
                <a:ea typeface="+mn-ea"/>
                <a:cs typeface="+mn-cs"/>
              </a:rPr>
              <a:t>finally</a:t>
            </a:r>
            <a:r>
              <a:rPr lang="zh-CN" altLang="en-US" sz="1200" b="0" i="0" kern="1200" dirty="0" smtClean="0">
                <a:solidFill>
                  <a:schemeClr val="tx1"/>
                </a:solidFill>
                <a:effectLst/>
                <a:latin typeface="+mn-lt"/>
                <a:ea typeface="+mn-ea"/>
                <a:cs typeface="+mn-cs"/>
              </a:rPr>
              <a:t>来释放资源。</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如</a:t>
            </a:r>
            <a:endParaRPr lang="en-US" altLang="zh-CN" sz="1200" b="0" i="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try</a:t>
            </a:r>
            <a:r>
              <a:rPr lang="en-US" altLang="zh-CN" dirty="0" smtClean="0"/>
              <a:t>: open(database) </a:t>
            </a:r>
          </a:p>
          <a:p>
            <a:r>
              <a:rPr lang="en-US" altLang="zh-CN" sz="1200" b="1" kern="1200" dirty="0" smtClean="0">
                <a:solidFill>
                  <a:schemeClr val="tx1"/>
                </a:solidFill>
                <a:effectLst/>
                <a:latin typeface="+mn-lt"/>
                <a:ea typeface="+mn-ea"/>
                <a:cs typeface="+mn-cs"/>
              </a:rPr>
              <a:t>finally</a:t>
            </a:r>
            <a:r>
              <a:rPr lang="en-US" altLang="zh-CN" dirty="0" smtClean="0"/>
              <a:t>: close(database)</a:t>
            </a:r>
          </a:p>
          <a:p>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如果有需要，请不要忘记在处理异常后做清理工作或者回滚操作。</a:t>
            </a:r>
          </a:p>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smtClean="0">
                <a:solidFill>
                  <a:schemeClr val="tx1"/>
                </a:solidFill>
                <a:effectLst/>
                <a:latin typeface="+mn-lt"/>
                <a:ea typeface="+mn-ea"/>
                <a:cs typeface="+mn-cs"/>
              </a:rPr>
              <a:t>try/except</a:t>
            </a:r>
            <a:r>
              <a:rPr lang="zh-CN" altLang="en-US" sz="1200" b="0" i="0" kern="1200" dirty="0" smtClean="0">
                <a:solidFill>
                  <a:schemeClr val="tx1"/>
                </a:solidFill>
                <a:effectLst/>
                <a:latin typeface="+mn-lt"/>
                <a:ea typeface="+mn-ea"/>
                <a:cs typeface="+mn-cs"/>
              </a:rPr>
              <a:t>语句用来检测</a:t>
            </a:r>
            <a:r>
              <a:rPr lang="en-US" altLang="zh-CN" sz="1200" b="0" i="0" kern="1200" dirty="0" smtClean="0">
                <a:solidFill>
                  <a:schemeClr val="tx1"/>
                </a:solidFill>
                <a:effectLst/>
                <a:latin typeface="+mn-lt"/>
                <a:ea typeface="+mn-ea"/>
                <a:cs typeface="+mn-cs"/>
              </a:rPr>
              <a:t>try</a:t>
            </a:r>
            <a:r>
              <a:rPr lang="zh-CN" altLang="en-US" sz="1200" b="0" i="0" kern="1200" dirty="0" smtClean="0">
                <a:solidFill>
                  <a:schemeClr val="tx1"/>
                </a:solidFill>
                <a:effectLst/>
                <a:latin typeface="+mn-lt"/>
                <a:ea typeface="+mn-ea"/>
                <a:cs typeface="+mn-cs"/>
              </a:rPr>
              <a:t>语句块中的错误，从而让</a:t>
            </a:r>
            <a:r>
              <a:rPr lang="en-US" altLang="zh-CN" sz="1200" b="0" i="0" kern="1200" dirty="0" smtClean="0">
                <a:solidFill>
                  <a:schemeClr val="tx1"/>
                </a:solidFill>
                <a:effectLst/>
                <a:latin typeface="+mn-lt"/>
                <a:ea typeface="+mn-ea"/>
                <a:cs typeface="+mn-cs"/>
              </a:rPr>
              <a:t>except</a:t>
            </a:r>
            <a:r>
              <a:rPr lang="zh-CN" altLang="en-US" sz="1200" b="0" i="0" kern="1200" dirty="0" smtClean="0">
                <a:solidFill>
                  <a:schemeClr val="tx1"/>
                </a:solidFill>
                <a:effectLst/>
                <a:latin typeface="+mn-lt"/>
                <a:ea typeface="+mn-ea"/>
                <a:cs typeface="+mn-cs"/>
              </a:rPr>
              <a:t>语句捕获异常信息并处理</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如果</a:t>
            </a:r>
            <a:r>
              <a:rPr lang="en-US" altLang="zh-CN" sz="1200" b="0" i="0" kern="1200" dirty="0" smtClean="0">
                <a:solidFill>
                  <a:schemeClr val="tx1"/>
                </a:solidFill>
                <a:effectLst/>
                <a:latin typeface="+mn-lt"/>
                <a:ea typeface="+mn-ea"/>
                <a:cs typeface="+mn-cs"/>
              </a:rPr>
              <a:t>except</a:t>
            </a:r>
            <a:r>
              <a:rPr lang="zh-CN" altLang="en-US" sz="1200" b="0" i="0" kern="1200" dirty="0" smtClean="0">
                <a:solidFill>
                  <a:schemeClr val="tx1"/>
                </a:solidFill>
                <a:effectLst/>
                <a:latin typeface="+mn-lt"/>
                <a:ea typeface="+mn-ea"/>
                <a:cs typeface="+mn-cs"/>
              </a:rPr>
              <a:t>后没有错误列表（即</a:t>
            </a:r>
            <a:r>
              <a:rPr lang="en-US" altLang="zh-CN" sz="1200" b="0" i="0" kern="1200" dirty="0" smtClean="0">
                <a:solidFill>
                  <a:schemeClr val="tx1"/>
                </a:solidFill>
                <a:effectLst/>
                <a:latin typeface="+mn-lt"/>
                <a:ea typeface="+mn-ea"/>
                <a:cs typeface="+mn-cs"/>
              </a:rPr>
              <a:t>except(Exception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1,Exceprtion</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2</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），我们不能通过该程序识别出具体的异常信息。因为它捕获所有的异常。</a:t>
            </a: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100" dirty="0" smtClean="0">
              <a:latin typeface="微软雅黑 Light" panose="020B0502040204020203" pitchFamily="34" charset="-122"/>
              <a:ea typeface="微软雅黑 Light" panose="020B0502040204020203" pitchFamily="34" charset="-122"/>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DD89024-30F1-4942-90C5-36CC57C439C9}" type="datetimeFigureOut">
              <a:rPr lang="zh-CN" altLang="en-US" smtClean="0"/>
              <a:t>2020-01-13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42BD2-C6CA-4B61-A621-F9C45682FE6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89024-30F1-4942-90C5-36CC57C439C9}" type="datetimeFigureOut">
              <a:rPr lang="zh-CN" altLang="en-US" smtClean="0"/>
              <a:t>2020-01-13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42BD2-C6CA-4B61-A621-F9C45682FE6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异常层级</a:t>
            </a:r>
            <a:endParaRPr lang="zh-CN" altLang="en-US" sz="3200" b="1" dirty="0">
              <a:solidFill>
                <a:srgbClr val="942124"/>
              </a:solidFill>
              <a:cs typeface="+mn-cs"/>
            </a:endParaRPr>
          </a:p>
        </p:txBody>
      </p:sp>
      <p:sp>
        <p:nvSpPr>
          <p:cNvPr id="10"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593" y="0"/>
            <a:ext cx="6488407" cy="6858000"/>
          </a:xfrm>
          <a:prstGeom prst="rect">
            <a:avLst/>
          </a:prstGeom>
        </p:spPr>
      </p:pic>
      <p:cxnSp>
        <p:nvCxnSpPr>
          <p:cNvPr id="11" name="直线连接符 10"/>
          <p:cNvCxnSpPr/>
          <p:nvPr/>
        </p:nvCxnSpPr>
        <p:spPr>
          <a:xfrm>
            <a:off x="6783983" y="4437112"/>
            <a:ext cx="936104"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6783983" y="3717032"/>
            <a:ext cx="936104"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7144023" y="1700808"/>
            <a:ext cx="1343000"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sp>
        <p:nvSpPr>
          <p:cNvPr id="9" name="Freeform 37"/>
          <p:cNvSpPr>
            <a:spLocks noChangeArrowheads="1"/>
          </p:cNvSpPr>
          <p:nvPr/>
        </p:nvSpPr>
        <p:spPr bwMode="auto">
          <a:xfrm>
            <a:off x="479376" y="2044647"/>
            <a:ext cx="324000" cy="324000"/>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38763987 w 602"/>
              <a:gd name="T13" fmla="*/ 7439751 h 602"/>
              <a:gd name="T14" fmla="*/ 38763987 w 602"/>
              <a:gd name="T15" fmla="*/ 7439751 h 602"/>
              <a:gd name="T16" fmla="*/ 7439717 w 602"/>
              <a:gd name="T17" fmla="*/ 38764526 h 602"/>
              <a:gd name="T18" fmla="*/ 38763987 w 602"/>
              <a:gd name="T19" fmla="*/ 71002968 h 602"/>
              <a:gd name="T20" fmla="*/ 71002280 w 602"/>
              <a:gd name="T21" fmla="*/ 38764526 h 602"/>
              <a:gd name="T22" fmla="*/ 38763987 w 602"/>
              <a:gd name="T23" fmla="*/ 7439751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rgbClr val="94212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p>
        </p:txBody>
      </p:sp>
      <p:sp>
        <p:nvSpPr>
          <p:cNvPr id="13" name="TextBox 4"/>
          <p:cNvSpPr txBox="1"/>
          <p:nvPr/>
        </p:nvSpPr>
        <p:spPr>
          <a:xfrm>
            <a:off x="1019399" y="1988840"/>
            <a:ext cx="4015859" cy="830997"/>
          </a:xfrm>
          <a:prstGeom prst="rect">
            <a:avLst/>
          </a:prstGeom>
          <a:noFill/>
        </p:spPr>
        <p:txBody>
          <a:bodyPr wrap="square" rtlCol="0">
            <a:spAutoFit/>
          </a:bodyPr>
          <a:lstStyle/>
          <a:p>
            <a:r>
              <a:rPr lang="zh-CN" altLang="en-US" sz="2400" dirty="0" smtClean="0">
                <a:solidFill>
                  <a:srgbClr val="942124"/>
                </a:solidFill>
                <a:latin typeface="微软雅黑 Light" panose="020B0502040204020203" pitchFamily="34" charset="-122"/>
                <a:ea typeface="微软雅黑 Light" panose="020B0502040204020203" pitchFamily="34" charset="-122"/>
              </a:rPr>
              <a:t>检查、修改语法错误和异常实战演练</a:t>
            </a:r>
            <a:endParaRPr lang="zh-CN" altLang="en-US" sz="2400" dirty="0">
              <a:latin typeface="Monaco" charset="0"/>
              <a:ea typeface="Monaco" charset="0"/>
              <a:cs typeface="Monaco"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34" y="4005064"/>
            <a:ext cx="5263716" cy="2207067"/>
          </a:xfrm>
          <a:prstGeom prst="rect">
            <a:avLst/>
          </a:prstGeom>
        </p:spPr>
      </p:pic>
      <p:cxnSp>
        <p:nvCxnSpPr>
          <p:cNvPr id="14" name="直线连接符 13"/>
          <p:cNvCxnSpPr/>
          <p:nvPr/>
        </p:nvCxnSpPr>
        <p:spPr>
          <a:xfrm>
            <a:off x="7224700" y="3284984"/>
            <a:ext cx="671500"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flipV="1">
            <a:off x="6783983" y="1988840"/>
            <a:ext cx="1112217"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6792652" y="5013176"/>
            <a:ext cx="927435"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flipV="1">
            <a:off x="6816080" y="5157192"/>
            <a:ext cx="904007" cy="0"/>
          </a:xfrm>
          <a:prstGeom prst="line">
            <a:avLst/>
          </a:prstGeom>
          <a:ln w="25400">
            <a:solidFill>
              <a:srgbClr val="94212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5"/>
          <p:cNvSpPr txBox="1"/>
          <p:nvPr/>
        </p:nvSpPr>
        <p:spPr>
          <a:xfrm>
            <a:off x="953786" y="709485"/>
            <a:ext cx="3414022" cy="523220"/>
          </a:xfrm>
          <a:prstGeom prst="rect">
            <a:avLst/>
          </a:prstGeom>
          <a:noFill/>
        </p:spPr>
        <p:txBody>
          <a:bodyPr wrap="square" rtlCol="0">
            <a:spAutoFit/>
          </a:bodyPr>
          <a:lstStyle/>
          <a:p>
            <a:r>
              <a:rPr lang="zh-CN" altLang="en-US" sz="2800" dirty="0" smtClean="0">
                <a:solidFill>
                  <a:prstClr val="white"/>
                </a:solidFill>
                <a:latin typeface="微软雅黑 Light" panose="020B0502040204020203" pitchFamily="34" charset="-122"/>
                <a:ea typeface="微软雅黑 Light" panose="020B0502040204020203" pitchFamily="34" charset="-122"/>
              </a:rPr>
              <a:t>自主控制异常</a:t>
            </a:r>
            <a:endParaRPr lang="zh-CN" altLang="en-US" sz="2800" dirty="0">
              <a:solidFill>
                <a:prstClr val="white"/>
              </a:solidFill>
              <a:latin typeface="微软雅黑 Light" panose="020B0502040204020203" pitchFamily="34" charset="-122"/>
              <a:ea typeface="微软雅黑 Light" panose="020B0502040204020203" pitchFamily="34" charset="-122"/>
            </a:endParaRPr>
          </a:p>
        </p:txBody>
      </p:sp>
      <p:sp>
        <p:nvSpPr>
          <p:cNvPr id="18" name="TextBox 17"/>
          <p:cNvSpPr txBox="1"/>
          <p:nvPr/>
        </p:nvSpPr>
        <p:spPr>
          <a:xfrm>
            <a:off x="491316" y="1962706"/>
            <a:ext cx="10717252"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除了</a:t>
            </a:r>
            <a:r>
              <a:rPr lang="zh-CN" altLang="en-US" sz="2400" dirty="0">
                <a:solidFill>
                  <a:prstClr val="black"/>
                </a:solidFill>
                <a:latin typeface="微软雅黑 Light" panose="020B0502040204020203" pitchFamily="34" charset="-122"/>
                <a:ea typeface="微软雅黑 Light" panose="020B0502040204020203" pitchFamily="34" charset="-122"/>
              </a:rPr>
              <a:t>在代码运行出错</a:t>
            </a:r>
            <a:r>
              <a:rPr lang="zh-CN" altLang="en-US" sz="2400" dirty="0" smtClean="0">
                <a:solidFill>
                  <a:prstClr val="black"/>
                </a:solidFill>
                <a:latin typeface="微软雅黑 Light" panose="020B0502040204020203" pitchFamily="34" charset="-122"/>
                <a:ea typeface="微软雅黑 Light" panose="020B0502040204020203" pitchFamily="34" charset="-122"/>
              </a:rPr>
              <a:t>时触发</a:t>
            </a:r>
            <a:r>
              <a:rPr lang="zh-CN" altLang="en-US" sz="2400" dirty="0">
                <a:solidFill>
                  <a:prstClr val="black"/>
                </a:solidFill>
                <a:latin typeface="微软雅黑 Light" panose="020B0502040204020203" pitchFamily="34" charset="-122"/>
                <a:ea typeface="微软雅黑 Light" panose="020B0502040204020203" pitchFamily="34" charset="-122"/>
              </a:rPr>
              <a:t>错误，我们还可以</a:t>
            </a:r>
            <a:r>
              <a:rPr lang="zh-CN" altLang="en-US" sz="2400" dirty="0" smtClean="0">
                <a:solidFill>
                  <a:prstClr val="black"/>
                </a:solidFill>
                <a:latin typeface="微软雅黑 Light" panose="020B0502040204020203" pitchFamily="34" charset="-122"/>
                <a:ea typeface="微软雅黑 Light" panose="020B0502040204020203" pitchFamily="34" charset="-122"/>
              </a:rPr>
              <a:t>主动控制抛</a:t>
            </a:r>
            <a:r>
              <a:rPr lang="zh-CN" altLang="en-US" sz="2400" dirty="0">
                <a:solidFill>
                  <a:prstClr val="black"/>
                </a:solidFill>
                <a:latin typeface="微软雅黑 Light" panose="020B0502040204020203" pitchFamily="34" charset="-122"/>
                <a:ea typeface="微软雅黑 Light" panose="020B0502040204020203" pitchFamily="34" charset="-122"/>
              </a:rPr>
              <a:t>出异常，通过使用</a:t>
            </a:r>
            <a:r>
              <a:rPr lang="zh-CN" altLang="en-US" sz="2400" dirty="0" smtClean="0">
                <a:solidFill>
                  <a:prstClr val="black"/>
                </a:solidFill>
                <a:latin typeface="微软雅黑 Light" panose="020B0502040204020203" pitchFamily="34" charset="-122"/>
                <a:ea typeface="微软雅黑 Light" panose="020B0502040204020203" pitchFamily="34" charset="-122"/>
              </a:rPr>
              <a:t>关键词</a:t>
            </a: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raise</a:t>
            </a:r>
            <a:r>
              <a:rPr lang="zh-CN" altLang="en-US" sz="2400" dirty="0" smtClean="0">
                <a:latin typeface="Monaco"/>
                <a:ea typeface="微软雅黑 Light" panose="020B0502040204020203" pitchFamily="34" charset="-122"/>
              </a:rPr>
              <a:t>（类似</a:t>
            </a:r>
            <a:r>
              <a:rPr lang="en-US" altLang="zh-CN" sz="2400" dirty="0" smtClean="0">
                <a:latin typeface="Monaco"/>
                <a:ea typeface="微软雅黑 Light" panose="020B0502040204020203" pitchFamily="34" charset="-122"/>
              </a:rPr>
              <a:t>Java</a:t>
            </a:r>
            <a:r>
              <a:rPr lang="zh-CN" altLang="en-US" sz="2400" dirty="0" smtClean="0">
                <a:latin typeface="Monaco"/>
                <a:ea typeface="微软雅黑 Light" panose="020B0502040204020203" pitchFamily="34" charset="-122"/>
              </a:rPr>
              <a:t>语言中的</a:t>
            </a:r>
            <a:r>
              <a:rPr lang="en-US" altLang="zh-CN" sz="2400" dirty="0" smtClean="0">
                <a:latin typeface="Monaco"/>
                <a:ea typeface="微软雅黑 Light" panose="020B0502040204020203" pitchFamily="34" charset="-122"/>
              </a:rPr>
              <a:t>throw</a:t>
            </a:r>
            <a:r>
              <a:rPr lang="zh-CN" altLang="en-US" sz="2400" dirty="0" smtClean="0">
                <a:latin typeface="Monaco"/>
                <a:ea typeface="微软雅黑 Light" panose="020B0502040204020203" pitchFamily="34" charset="-122"/>
              </a:rPr>
              <a:t>）</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endParaRPr lang="en-US" altLang="zh-CN" sz="2400" dirty="0">
              <a:solidFill>
                <a:prstClr val="black"/>
              </a:solidFill>
              <a:latin typeface="微软雅黑 Light" panose="020B0502040204020203" pitchFamily="34" charset="-122"/>
              <a:ea typeface="微软雅黑 Light" panose="020B0502040204020203" pitchFamily="34" charset="-122"/>
            </a:endParaRPr>
          </a:p>
        </p:txBody>
      </p:sp>
      <p:sp>
        <p:nvSpPr>
          <p:cNvPr id="9"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自主控制异常：抛出异常</a:t>
            </a:r>
            <a:endParaRPr lang="zh-CN" altLang="en-US" sz="3200" b="1" dirty="0">
              <a:solidFill>
                <a:srgbClr val="942124"/>
              </a:solidFill>
              <a:cs typeface="+mn-cs"/>
            </a:endParaRPr>
          </a:p>
        </p:txBody>
      </p:sp>
      <p:sp>
        <p:nvSpPr>
          <p:cNvPr id="11"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85" y="3429000"/>
            <a:ext cx="8094543" cy="24629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5"/>
          <p:cNvSpPr txBox="1"/>
          <p:nvPr/>
        </p:nvSpPr>
        <p:spPr>
          <a:xfrm>
            <a:off x="953786" y="709485"/>
            <a:ext cx="3414022" cy="523220"/>
          </a:xfrm>
          <a:prstGeom prst="rect">
            <a:avLst/>
          </a:prstGeom>
          <a:noFill/>
        </p:spPr>
        <p:txBody>
          <a:bodyPr wrap="square" rtlCol="0">
            <a:spAutoFit/>
          </a:bodyPr>
          <a:lstStyle/>
          <a:p>
            <a:r>
              <a:rPr lang="zh-CN" altLang="en-US" sz="2800" dirty="0" smtClean="0">
                <a:solidFill>
                  <a:prstClr val="white"/>
                </a:solidFill>
                <a:latin typeface="微软雅黑 Light" panose="020B0502040204020203" pitchFamily="34" charset="-122"/>
                <a:ea typeface="微软雅黑 Light" panose="020B0502040204020203" pitchFamily="34" charset="-122"/>
              </a:rPr>
              <a:t>自主控制异常</a:t>
            </a:r>
            <a:endParaRPr lang="zh-CN" altLang="en-US" sz="2800" dirty="0">
              <a:solidFill>
                <a:prstClr val="white"/>
              </a:solidFill>
              <a:latin typeface="微软雅黑 Light" panose="020B0502040204020203" pitchFamily="34" charset="-122"/>
              <a:ea typeface="微软雅黑 Light" panose="020B0502040204020203" pitchFamily="34" charset="-122"/>
            </a:endParaRPr>
          </a:p>
        </p:txBody>
      </p:sp>
      <p:sp>
        <p:nvSpPr>
          <p:cNvPr id="18" name="TextBox 17"/>
          <p:cNvSpPr txBox="1"/>
          <p:nvPr/>
        </p:nvSpPr>
        <p:spPr>
          <a:xfrm>
            <a:off x="491316" y="1618526"/>
            <a:ext cx="7116852"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自定义异常的原因</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smtClean="0">
                <a:solidFill>
                  <a:prstClr val="black"/>
                </a:solidFill>
                <a:latin typeface="微软雅黑 Light" panose="020B0502040204020203" pitchFamily="34" charset="-122"/>
                <a:ea typeface="微软雅黑 Light" panose="020B0502040204020203" pitchFamily="34" charset="-122"/>
              </a:rPr>
              <a:t>Python</a:t>
            </a:r>
            <a:r>
              <a:rPr lang="zh-CN" altLang="en-US" sz="2400" dirty="0" smtClean="0">
                <a:solidFill>
                  <a:prstClr val="black"/>
                </a:solidFill>
                <a:latin typeface="微软雅黑 Light" panose="020B0502040204020203" pitchFamily="34" charset="-122"/>
                <a:ea typeface="微软雅黑 Light" panose="020B0502040204020203" pitchFamily="34" charset="-122"/>
              </a:rPr>
              <a:t>提供的内建异常不够用</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可以预估某个错误的产生</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
        <p:nvSpPr>
          <p:cNvPr id="9"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自主控制异常：用户自定义异常</a:t>
            </a:r>
            <a:endParaRPr lang="zh-CN" altLang="en-US" sz="3200" b="1" dirty="0">
              <a:solidFill>
                <a:srgbClr val="942124"/>
              </a:solidFill>
              <a:cs typeface="+mn-cs"/>
            </a:endParaRPr>
          </a:p>
        </p:txBody>
      </p:sp>
      <p:sp>
        <p:nvSpPr>
          <p:cNvPr id="11"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3372852"/>
            <a:ext cx="7002117" cy="3025011"/>
          </a:xfrm>
          <a:prstGeom prst="rect">
            <a:avLst/>
          </a:prstGeom>
        </p:spPr>
      </p:pic>
      <p:sp>
        <p:nvSpPr>
          <p:cNvPr id="8" name="TextBox 17"/>
          <p:cNvSpPr txBox="1"/>
          <p:nvPr/>
        </p:nvSpPr>
        <p:spPr>
          <a:xfrm>
            <a:off x="504838" y="3721913"/>
            <a:ext cx="3948927"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定义异常类</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继承于</a:t>
            </a:r>
            <a:r>
              <a:rPr lang="en-US" altLang="zh-CN" sz="2400" dirty="0" smtClean="0">
                <a:solidFill>
                  <a:prstClr val="black"/>
                </a:solidFill>
                <a:latin typeface="Monaco" charset="0"/>
                <a:ea typeface="Monaco" charset="0"/>
                <a:cs typeface="Monaco" charset="0"/>
              </a:rPr>
              <a:t>Exception</a:t>
            </a:r>
            <a:r>
              <a:rPr lang="zh-CN" altLang="en-US" sz="2400" dirty="0" smtClean="0">
                <a:solidFill>
                  <a:prstClr val="black"/>
                </a:solidFill>
                <a:latin typeface="微软雅黑 Light" panose="020B0502040204020203" pitchFamily="34" charset="-122"/>
                <a:ea typeface="微软雅黑 Light" panose="020B0502040204020203" pitchFamily="34" charset="-122"/>
              </a:rPr>
              <a:t>类，由它开始扩展</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9376" y="2420888"/>
            <a:ext cx="5616624" cy="1200329"/>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a:solidFill>
                  <a:prstClr val="black"/>
                </a:solidFill>
                <a:latin typeface="微软雅黑 Light" panose="020B0502040204020203" pitchFamily="34" charset="-122"/>
                <a:ea typeface="微软雅黑 Light" panose="020B0502040204020203" pitchFamily="34" charset="-122"/>
              </a:rPr>
              <a:t>自主定义的</a:t>
            </a:r>
            <a:r>
              <a:rPr lang="en-US" altLang="zh-CN" sz="2400" dirty="0" err="1" smtClean="0">
                <a:solidFill>
                  <a:prstClr val="black"/>
                </a:solidFill>
                <a:latin typeface="微软雅黑 Light" panose="020B0502040204020203" pitchFamily="34" charset="-122"/>
                <a:ea typeface="微软雅黑 Light" panose="020B0502040204020203" pitchFamily="34" charset="-122"/>
              </a:rPr>
              <a:t>NotIntError</a:t>
            </a:r>
            <a:r>
              <a:rPr lang="zh-CN" altLang="en-US" sz="2400" dirty="0" smtClean="0">
                <a:solidFill>
                  <a:prstClr val="black"/>
                </a:solidFill>
                <a:latin typeface="微软雅黑 Light" panose="020B0502040204020203" pitchFamily="34" charset="-122"/>
                <a:ea typeface="微软雅黑 Light" panose="020B0502040204020203" pitchFamily="34" charset="-122"/>
              </a:rPr>
              <a:t>异常类，捕获非整型错误</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1268760"/>
            <a:ext cx="4682263" cy="5241851"/>
          </a:xfrm>
          <a:prstGeom prst="rect">
            <a:avLst/>
          </a:prstGeom>
        </p:spPr>
      </p:pic>
      <p:sp>
        <p:nvSpPr>
          <p:cNvPr id="15" name="文本框 14"/>
          <p:cNvSpPr txBox="1"/>
          <p:nvPr/>
        </p:nvSpPr>
        <p:spPr>
          <a:xfrm>
            <a:off x="953786" y="709485"/>
            <a:ext cx="3414022" cy="523220"/>
          </a:xfrm>
          <a:prstGeom prst="rect">
            <a:avLst/>
          </a:prstGeom>
          <a:noFill/>
        </p:spPr>
        <p:txBody>
          <a:bodyPr wrap="squar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ASCII</a:t>
            </a:r>
            <a:r>
              <a:rPr lang="zh-CN" altLang="en-US" sz="2800" dirty="0" smtClean="0">
                <a:solidFill>
                  <a:schemeClr val="bg1"/>
                </a:solidFill>
                <a:latin typeface="微软雅黑 Light" panose="020B0502040204020203" pitchFamily="34" charset="-122"/>
                <a:ea typeface="微软雅黑 Light" panose="020B0502040204020203" pitchFamily="34" charset="-122"/>
              </a:rPr>
              <a:t>编码集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9376" y="1628800"/>
            <a:ext cx="11449272" cy="4524315"/>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在编写</a:t>
            </a:r>
            <a:r>
              <a:rPr lang="en-US" altLang="zh-CN" sz="2400" dirty="0" smtClean="0">
                <a:solidFill>
                  <a:prstClr val="black"/>
                </a:solidFill>
                <a:latin typeface="微软雅黑 Light" panose="020B0502040204020203" pitchFamily="34" charset="-122"/>
                <a:ea typeface="微软雅黑 Light" panose="020B0502040204020203" pitchFamily="34" charset="-122"/>
              </a:rPr>
              <a:t>API</a:t>
            </a:r>
            <a:r>
              <a:rPr lang="zh-CN" altLang="en-US" sz="2400" dirty="0" smtClean="0">
                <a:solidFill>
                  <a:prstClr val="black"/>
                </a:solidFill>
                <a:latin typeface="微软雅黑 Light" panose="020B0502040204020203" pitchFamily="34" charset="-122"/>
                <a:ea typeface="微软雅黑 Light" panose="020B0502040204020203" pitchFamily="34" charset="-122"/>
              </a:rPr>
              <a:t>时，定义一个</a:t>
            </a:r>
            <a:r>
              <a:rPr lang="en-US" altLang="zh-CN" sz="2400" dirty="0" smtClean="0">
                <a:solidFill>
                  <a:prstClr val="black"/>
                </a:solidFill>
                <a:latin typeface="Monaco" charset="0"/>
                <a:ea typeface="Monaco" charset="0"/>
                <a:cs typeface="Monaco" charset="0"/>
              </a:rPr>
              <a:t>Root</a:t>
            </a:r>
            <a:r>
              <a:rPr lang="zh-CN" altLang="en-US" sz="2400" dirty="0" smtClean="0">
                <a:solidFill>
                  <a:prstClr val="black"/>
                </a:solidFill>
                <a:latin typeface="Monaco" charset="0"/>
                <a:ea typeface="Monaco" charset="0"/>
                <a:cs typeface="Monaco" charset="0"/>
              </a:rPr>
              <a:t> </a:t>
            </a:r>
            <a:r>
              <a:rPr lang="en-US" altLang="zh-CN" sz="2400" dirty="0" smtClean="0">
                <a:solidFill>
                  <a:prstClr val="black"/>
                </a:solidFill>
                <a:latin typeface="Monaco" charset="0"/>
                <a:ea typeface="Monaco" charset="0"/>
                <a:cs typeface="Monaco" charset="0"/>
              </a:rPr>
              <a:t>Exception</a:t>
            </a:r>
            <a:r>
              <a:rPr lang="zh-CN" altLang="en-US" sz="2400" dirty="0" smtClean="0">
                <a:solidFill>
                  <a:prstClr val="black"/>
                </a:solidFill>
                <a:latin typeface="微软雅黑 Light" panose="020B0502040204020203" pitchFamily="34" charset="-122"/>
                <a:ea typeface="微软雅黑 Light" panose="020B0502040204020203" pitchFamily="34" charset="-122"/>
              </a:rPr>
              <a:t>根异常，其他异常都继承于根异常</a:t>
            </a:r>
            <a:endParaRPr lang="en-US" altLang="zh-CN" sz="2400" dirty="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好处</a:t>
            </a:r>
            <a:r>
              <a:rPr lang="en-US" altLang="zh-CN" sz="2400" dirty="0" smtClean="0">
                <a:solidFill>
                  <a:prstClr val="black"/>
                </a:solidFill>
                <a:latin typeface="微软雅黑 Light" panose="020B0502040204020203" pitchFamily="34" charset="-122"/>
                <a:ea typeface="微软雅黑 Light" panose="020B0502040204020203" pitchFamily="34" charset="-122"/>
              </a:rPr>
              <a:t>1</a:t>
            </a:r>
            <a:r>
              <a:rPr lang="zh-CN" altLang="en-US" sz="2400" dirty="0" smtClean="0">
                <a:solidFill>
                  <a:prstClr val="black"/>
                </a:solidFill>
                <a:latin typeface="微软雅黑 Light" panose="020B0502040204020203" pitchFamily="34" charset="-122"/>
                <a:ea typeface="微软雅黑 Light" panose="020B0502040204020203" pitchFamily="34" charset="-122"/>
              </a:rPr>
              <a:t>：</a:t>
            </a:r>
            <a:r>
              <a:rPr lang="en-US" altLang="zh-CN" sz="2400" dirty="0" smtClean="0">
                <a:solidFill>
                  <a:prstClr val="black"/>
                </a:solidFill>
                <a:latin typeface="微软雅黑 Light" panose="020B0502040204020203" pitchFamily="34" charset="-122"/>
                <a:ea typeface="微软雅黑 Light" panose="020B0502040204020203" pitchFamily="34" charset="-122"/>
              </a:rPr>
              <a:t>API</a:t>
            </a:r>
            <a:r>
              <a:rPr lang="zh-CN" altLang="en-US" sz="2400" dirty="0" smtClean="0">
                <a:solidFill>
                  <a:prstClr val="black"/>
                </a:solidFill>
                <a:latin typeface="微软雅黑 Light" panose="020B0502040204020203" pitchFamily="34" charset="-122"/>
                <a:ea typeface="微软雅黑 Light" panose="020B0502040204020203" pitchFamily="34" charset="-122"/>
              </a:rPr>
              <a:t>代码层次更清晰</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好处</a:t>
            </a:r>
            <a:r>
              <a:rPr lang="en-US" altLang="zh-CN" sz="2400" dirty="0" smtClean="0">
                <a:solidFill>
                  <a:prstClr val="black"/>
                </a:solidFill>
                <a:latin typeface="微软雅黑 Light" panose="020B0502040204020203" pitchFamily="34" charset="-122"/>
                <a:ea typeface="微软雅黑 Light" panose="020B0502040204020203" pitchFamily="34" charset="-122"/>
              </a:rPr>
              <a:t>2</a:t>
            </a:r>
            <a:r>
              <a:rPr lang="zh-CN" altLang="en-US" sz="2400" dirty="0" smtClean="0">
                <a:solidFill>
                  <a:prstClr val="black"/>
                </a:solidFill>
                <a:latin typeface="微软雅黑 Light" panose="020B0502040204020203" pitchFamily="34" charset="-122"/>
                <a:ea typeface="微软雅黑 Light" panose="020B0502040204020203" pitchFamily="34" charset="-122"/>
              </a:rPr>
              <a:t>：</a:t>
            </a:r>
            <a:r>
              <a:rPr lang="en-US" altLang="zh-CN" sz="2400" dirty="0" smtClean="0">
                <a:solidFill>
                  <a:prstClr val="black"/>
                </a:solidFill>
                <a:latin typeface="微软雅黑 Light" panose="020B0502040204020203" pitchFamily="34" charset="-122"/>
                <a:ea typeface="微软雅黑 Light" panose="020B0502040204020203" pitchFamily="34" charset="-122"/>
              </a:rPr>
              <a:t>API</a:t>
            </a:r>
            <a:r>
              <a:rPr lang="zh-CN" altLang="en-US" sz="2400" dirty="0" smtClean="0">
                <a:solidFill>
                  <a:prstClr val="black"/>
                </a:solidFill>
                <a:latin typeface="微软雅黑 Light" panose="020B0502040204020203" pitchFamily="34" charset="-122"/>
                <a:ea typeface="微软雅黑 Light" panose="020B0502040204020203" pitchFamily="34" charset="-122"/>
              </a:rPr>
              <a:t>与调用程序代码隔离</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如：需要做一个链接数据库服务的模块，提供一个</a:t>
            </a:r>
            <a:r>
              <a:rPr lang="en-US" altLang="zh-CN" sz="2400" dirty="0" smtClean="0">
                <a:solidFill>
                  <a:prstClr val="black"/>
                </a:solidFill>
                <a:latin typeface="Monaco" charset="0"/>
                <a:ea typeface="Monaco" charset="0"/>
                <a:cs typeface="Monaco" charset="0"/>
              </a:rPr>
              <a:t>connect</a:t>
            </a:r>
            <a:r>
              <a:rPr lang="zh-CN" altLang="en-US"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函数用于链接，链接可能出现情况：</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Socket</a:t>
            </a:r>
            <a:r>
              <a:rPr lang="zh-CN" altLang="en-US"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连接超时</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Socket</a:t>
            </a:r>
            <a:r>
              <a:rPr lang="zh-CN" altLang="en-US"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拒绝连接</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
        <p:nvSpPr>
          <p:cNvPr id="10"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12"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13" name="矩形 4"/>
          <p:cNvSpPr/>
          <p:nvPr/>
        </p:nvSpPr>
        <p:spPr>
          <a:xfrm>
            <a:off x="479376" y="674237"/>
            <a:ext cx="3744416" cy="595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5" name="文本框 14"/>
          <p:cNvSpPr txBox="1"/>
          <p:nvPr/>
        </p:nvSpPr>
        <p:spPr>
          <a:xfrm>
            <a:off x="953786" y="709485"/>
            <a:ext cx="3414022" cy="523220"/>
          </a:xfrm>
          <a:prstGeom prst="rect">
            <a:avLst/>
          </a:prstGeom>
          <a:noFill/>
        </p:spPr>
        <p:txBody>
          <a:bodyPr wrap="square" rtlCol="0">
            <a:spAutoFit/>
          </a:bodyPr>
          <a:lstStyle/>
          <a:p>
            <a:r>
              <a:rPr lang="zh-CN" altLang="en-US" sz="2800" dirty="0" smtClean="0">
                <a:solidFill>
                  <a:schemeClr val="bg1"/>
                </a:solidFill>
                <a:latin typeface="微软雅黑 Light" panose="020B0502040204020203" pitchFamily="34" charset="-122"/>
                <a:ea typeface="微软雅黑 Light" panose="020B0502040204020203" pitchFamily="34" charset="-122"/>
              </a:rPr>
              <a:t>以定义</a:t>
            </a:r>
            <a:r>
              <a:rPr lang="en-US" altLang="zh-CN" sz="2800" dirty="0" smtClean="0">
                <a:solidFill>
                  <a:schemeClr val="bg1"/>
                </a:solidFill>
                <a:latin typeface="微软雅黑 Light" panose="020B0502040204020203" pitchFamily="34" charset="-122"/>
                <a:ea typeface="微软雅黑 Light" panose="020B0502040204020203" pitchFamily="34" charset="-122"/>
              </a:rPr>
              <a:t>API</a:t>
            </a:r>
            <a:r>
              <a:rPr lang="zh-CN" altLang="en-US" sz="2800" dirty="0" smtClean="0">
                <a:solidFill>
                  <a:schemeClr val="bg1"/>
                </a:solidFill>
                <a:latin typeface="微软雅黑 Light" panose="020B0502040204020203" pitchFamily="34" charset="-122"/>
                <a:ea typeface="微软雅黑 Light" panose="020B0502040204020203" pitchFamily="34" charset="-122"/>
              </a:rPr>
              <a:t>异常为例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882" y="3890957"/>
            <a:ext cx="7378700" cy="2705100"/>
          </a:xfrm>
          <a:prstGeom prst="rect">
            <a:avLst/>
          </a:prstGeom>
        </p:spPr>
      </p:pic>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9376" y="1628800"/>
            <a:ext cx="11449272"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这样精确定义多个异常，使得代码层次清晰，增强了</a:t>
            </a: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可读性</a:t>
            </a:r>
            <a:endParaRPr lang="en-US" altLang="zh-CN" sz="2400" dirty="0" smtClean="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在</a:t>
            </a: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代码的最后还捕获了</a:t>
            </a:r>
            <a:r>
              <a:rPr lang="en-US" altLang="zh-CN" sz="2400" dirty="0">
                <a:latin typeface="Monaco" charset="0"/>
                <a:ea typeface="Monaco" charset="0"/>
                <a:cs typeface="Monaco" charset="0"/>
              </a:rPr>
              <a:t>Error</a:t>
            </a: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以及</a:t>
            </a:r>
            <a:r>
              <a:rPr lang="en-US" altLang="zh-CN" sz="2400" dirty="0">
                <a:latin typeface="Monaco" charset="0"/>
                <a:ea typeface="Monaco" charset="0"/>
                <a:cs typeface="Monaco" charset="0"/>
              </a:rPr>
              <a:t>Exception</a:t>
            </a: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两个异常，这两个操作分别对应于可拓展性与健壮性的</a:t>
            </a: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目的</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0"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12"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13" name="矩形 4"/>
          <p:cNvSpPr/>
          <p:nvPr/>
        </p:nvSpPr>
        <p:spPr>
          <a:xfrm>
            <a:off x="479376" y="674237"/>
            <a:ext cx="4968552" cy="595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5" name="文本框 14"/>
          <p:cNvSpPr txBox="1"/>
          <p:nvPr/>
        </p:nvSpPr>
        <p:spPr>
          <a:xfrm>
            <a:off x="953786" y="709485"/>
            <a:ext cx="4494142" cy="523220"/>
          </a:xfrm>
          <a:prstGeom prst="rect">
            <a:avLst/>
          </a:prstGeom>
          <a:noFill/>
        </p:spPr>
        <p:txBody>
          <a:bodyPr wrap="square" rtlCol="0">
            <a:spAutoFit/>
          </a:bodyPr>
          <a:lstStyle/>
          <a:p>
            <a:r>
              <a:rPr lang="zh-CN" altLang="en-US" sz="2800" dirty="0" smtClean="0">
                <a:solidFill>
                  <a:schemeClr val="bg1"/>
                </a:solidFill>
                <a:latin typeface="微软雅黑 Light" panose="020B0502040204020203" pitchFamily="34" charset="-122"/>
                <a:ea typeface="微软雅黑 Light" panose="020B0502040204020203" pitchFamily="34" charset="-122"/>
              </a:rPr>
              <a:t>调用</a:t>
            </a:r>
            <a:r>
              <a:rPr lang="en-US" altLang="zh-CN" sz="2800" dirty="0" smtClean="0">
                <a:solidFill>
                  <a:schemeClr val="bg1"/>
                </a:solidFill>
                <a:latin typeface="微软雅黑 Light" panose="020B0502040204020203" pitchFamily="34" charset="-122"/>
                <a:ea typeface="微软雅黑 Light" panose="020B0502040204020203" pitchFamily="34" charset="-122"/>
              </a:rPr>
              <a:t>API</a:t>
            </a:r>
            <a:r>
              <a:rPr lang="zh-CN" altLang="en-US" sz="2800" dirty="0" smtClean="0">
                <a:solidFill>
                  <a:schemeClr val="bg1"/>
                </a:solidFill>
                <a:latin typeface="微软雅黑 Light" panose="020B0502040204020203" pitchFamily="34" charset="-122"/>
                <a:ea typeface="微软雅黑 Light" panose="020B0502040204020203" pitchFamily="34" charset="-122"/>
              </a:rPr>
              <a:t>时异常捕获的技巧</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75" y="3412470"/>
            <a:ext cx="8517763" cy="2824842"/>
          </a:xfrm>
          <a:prstGeom prst="rect">
            <a:avLst/>
          </a:prstGeom>
        </p:spPr>
      </p:pic>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9376" y="1628800"/>
            <a:ext cx="11712624" cy="1200329"/>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编写工具类函数时，函数处理流程会产生很多状态</a:t>
            </a:r>
            <a:endParaRPr lang="en-US" altLang="zh-CN" sz="2400" dirty="0" smtClean="0">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rPr>
              <a:t>用返回值代表函数处理状态，</a:t>
            </a: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调用者需要</a:t>
            </a: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去理解每个状态码的意义</a:t>
            </a: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，存在学习</a:t>
            </a:r>
            <a:r>
              <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rPr>
              <a:t>成本</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0"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12"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13" name="矩形 4"/>
          <p:cNvSpPr/>
          <p:nvPr/>
        </p:nvSpPr>
        <p:spPr>
          <a:xfrm>
            <a:off x="479376" y="674237"/>
            <a:ext cx="4968552" cy="595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5" name="文本框 14"/>
          <p:cNvSpPr txBox="1"/>
          <p:nvPr/>
        </p:nvSpPr>
        <p:spPr>
          <a:xfrm>
            <a:off x="953786" y="709485"/>
            <a:ext cx="4494142" cy="523220"/>
          </a:xfrm>
          <a:prstGeom prst="rect">
            <a:avLst/>
          </a:prstGeom>
          <a:noFill/>
        </p:spPr>
        <p:txBody>
          <a:bodyPr wrap="square" rtlCol="0">
            <a:spAutoFit/>
          </a:bodyPr>
          <a:lstStyle/>
          <a:p>
            <a:r>
              <a:rPr lang="zh-CN" altLang="en-US" sz="2800" dirty="0" smtClean="0">
                <a:solidFill>
                  <a:schemeClr val="bg1"/>
                </a:solidFill>
                <a:latin typeface="微软雅黑 Light" panose="020B0502040204020203" pitchFamily="34" charset="-122"/>
                <a:ea typeface="微软雅黑 Light" panose="020B0502040204020203" pitchFamily="34" charset="-122"/>
              </a:rPr>
              <a:t>使用异常代替返回状态码</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33034"/>
          <a:stretch>
            <a:fillRect/>
          </a:stretch>
        </p:blipFill>
        <p:spPr>
          <a:xfrm>
            <a:off x="713234" y="3188464"/>
            <a:ext cx="4975246" cy="30099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3225224"/>
            <a:ext cx="7454900" cy="2374900"/>
          </a:xfrm>
          <a:prstGeom prst="rect">
            <a:avLst/>
          </a:prstGeom>
        </p:spPr>
      </p:pic>
      <p:sp>
        <p:nvSpPr>
          <p:cNvPr id="5" name="灯片编号占位符 4"/>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9376" y="1196752"/>
            <a:ext cx="11712624" cy="646331"/>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cs typeface="微软雅黑 Light" panose="020B0502040204020203" pitchFamily="34" charset="-122"/>
              </a:rPr>
              <a:t>使用异常的方式</a:t>
            </a:r>
            <a:endParaRPr lang="en-US" altLang="zh-CN" sz="2400" dirty="0" smtClean="0">
              <a:solidFill>
                <a:prstClr val="black"/>
              </a:solidFill>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1169"/>
          <a:stretch>
            <a:fillRect/>
          </a:stretch>
        </p:blipFill>
        <p:spPr>
          <a:xfrm>
            <a:off x="795334" y="2132856"/>
            <a:ext cx="4385794" cy="42799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184" y="2153749"/>
            <a:ext cx="7467600" cy="3263900"/>
          </a:xfrm>
          <a:prstGeom prst="rect">
            <a:avLst/>
          </a:prstGeom>
        </p:spPr>
      </p:pic>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11424" y="1844824"/>
            <a:ext cx="10081120" cy="4752528"/>
          </a:xfrm>
        </p:spPr>
        <p:txBody>
          <a:bodyPr>
            <a:normAutofit/>
          </a:bodyPr>
          <a:lstStyle/>
          <a:p>
            <a:pPr>
              <a:lnSpc>
                <a:spcPct val="150000"/>
              </a:lnSpc>
            </a:pPr>
            <a:r>
              <a:rPr kumimoji="1" lang="zh-CN" altLang="en-US" sz="2400" dirty="0" smtClean="0"/>
              <a:t>增强代码的鲁棒性而不必影响程序的主逻辑，专注程序主逻辑，保持代码的简洁清晰</a:t>
            </a:r>
            <a:endParaRPr kumimoji="1" lang="en-US" altLang="zh-CN" sz="2400" dirty="0" smtClean="0"/>
          </a:p>
          <a:p>
            <a:pPr>
              <a:lnSpc>
                <a:spcPct val="150000"/>
              </a:lnSpc>
            </a:pPr>
            <a:r>
              <a:rPr kumimoji="1" lang="zh-CN" altLang="en-US" sz="2400" dirty="0" smtClean="0"/>
              <a:t>异常判断是就地实时的，与代码运行是实时的</a:t>
            </a:r>
            <a:endParaRPr kumimoji="1" lang="en-US" altLang="zh-CN" sz="2400" dirty="0" smtClean="0"/>
          </a:p>
          <a:p>
            <a:pPr>
              <a:lnSpc>
                <a:spcPct val="150000"/>
              </a:lnSpc>
            </a:pPr>
            <a:r>
              <a:rPr kumimoji="1" lang="zh-CN" altLang="en-US" sz="2400" dirty="0"/>
              <a:t>一些低调用级别的代码块没有判断和处理其上级调用模块的权限或者根本无法判断，只能由其上级调用模块来决定下一步怎么做，这时当前模块可以不用处理，将错误抛出给调用者</a:t>
            </a:r>
            <a:endParaRPr kumimoji="1" lang="en-US" altLang="zh-CN" sz="2400" dirty="0"/>
          </a:p>
          <a:p>
            <a:pPr>
              <a:lnSpc>
                <a:spcPct val="150000"/>
              </a:lnSpc>
            </a:pPr>
            <a:endParaRPr kumimoji="1" lang="en-US" altLang="zh-CN" sz="2400" dirty="0" smtClean="0"/>
          </a:p>
        </p:txBody>
      </p:sp>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利用抛出异常并处理的优点</a:t>
            </a:r>
            <a:endParaRPr lang="zh-CN" altLang="en-US" sz="3200" b="1" dirty="0">
              <a:solidFill>
                <a:srgbClr val="942124"/>
              </a:solidFill>
              <a:cs typeface="+mn-cs"/>
            </a:endParaRPr>
          </a:p>
        </p:txBody>
      </p:sp>
      <p:sp>
        <p:nvSpPr>
          <p:cNvPr id="10"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06690" y="1772816"/>
            <a:ext cx="10515600" cy="936104"/>
          </a:xfrm>
        </p:spPr>
        <p:txBody>
          <a:bodyPr>
            <a:normAutofit/>
          </a:bodyPr>
          <a:lstStyle/>
          <a:p>
            <a:pPr>
              <a:lnSpc>
                <a:spcPct val="150000"/>
              </a:lnSpc>
            </a:pPr>
            <a:r>
              <a:rPr kumimoji="1" lang="zh-CN" altLang="en-US" sz="2400" dirty="0" smtClean="0"/>
              <a:t>异常处理应该与正常流程控制分离</a:t>
            </a:r>
            <a:endParaRPr kumimoji="1" lang="en-US" altLang="zh-CN" sz="2400" dirty="0" smtClean="0"/>
          </a:p>
        </p:txBody>
      </p:sp>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异常处理与流程控制</a:t>
            </a:r>
            <a:endParaRPr lang="zh-CN" altLang="en-US" sz="3200" b="1" dirty="0">
              <a:solidFill>
                <a:srgbClr val="942124"/>
              </a:solidFill>
              <a:cs typeface="+mn-cs"/>
            </a:endParaRPr>
          </a:p>
        </p:txBody>
      </p:sp>
      <p:sp>
        <p:nvSpPr>
          <p:cNvPr id="10"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16" y="3542674"/>
            <a:ext cx="7764924" cy="194123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3074622"/>
            <a:ext cx="7467600" cy="2794000"/>
          </a:xfrm>
          <a:prstGeom prst="rect">
            <a:avLst/>
          </a:prstGeom>
        </p:spPr>
      </p:pic>
      <p:sp>
        <p:nvSpPr>
          <p:cNvPr id="7" name="内容占位符 1"/>
          <p:cNvSpPr txBox="1"/>
          <p:nvPr/>
        </p:nvSpPr>
        <p:spPr>
          <a:xfrm>
            <a:off x="1415480" y="3074622"/>
            <a:ext cx="2952328" cy="936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kumimoji="1" lang="zh-CN" altLang="en-US" sz="1800" dirty="0" smtClean="0">
                <a:solidFill>
                  <a:srgbClr val="942124"/>
                </a:solidFill>
              </a:rPr>
              <a:t>异常处理搞乱了代码逻辑</a:t>
            </a:r>
            <a:endParaRPr kumimoji="1" lang="en-US" altLang="zh-CN" sz="1800" dirty="0" smtClean="0">
              <a:solidFill>
                <a:srgbClr val="942124"/>
              </a:solidFill>
            </a:endParaRPr>
          </a:p>
        </p:txBody>
      </p:sp>
      <p:sp>
        <p:nvSpPr>
          <p:cNvPr id="9" name="内容占位符 1"/>
          <p:cNvSpPr txBox="1"/>
          <p:nvPr/>
        </p:nvSpPr>
        <p:spPr>
          <a:xfrm>
            <a:off x="7392144" y="2525806"/>
            <a:ext cx="3600400" cy="78284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800" dirty="0">
                <a:solidFill>
                  <a:srgbClr val="942124"/>
                </a:solidFill>
              </a:rPr>
              <a:t>将异常代码块抽离到另外的函数中</a:t>
            </a:r>
            <a:endParaRPr kumimoji="1" lang="en-US" altLang="zh-CN" sz="1800" dirty="0" smtClean="0">
              <a:solidFill>
                <a:srgbClr val="942124"/>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70336" y="1558533"/>
            <a:ext cx="11191170" cy="646331"/>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网络爬虫框架</a:t>
            </a:r>
            <a:endParaRPr lang="en-US" altLang="zh-CN" sz="2400" dirty="0">
              <a:solidFill>
                <a:prstClr val="black"/>
              </a:solidFill>
              <a:latin typeface="微软雅黑 Light" panose="020B0502040204020203" pitchFamily="34" charset="-122"/>
              <a:ea typeface="微软雅黑 Light" panose="020B0502040204020203" pitchFamily="34" charset="-122"/>
            </a:endParaRPr>
          </a:p>
        </p:txBody>
      </p:sp>
      <p:sp>
        <p:nvSpPr>
          <p:cNvPr id="13"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爬虫</a:t>
            </a:r>
            <a:r>
              <a:rPr lang="en-US" altLang="zh-CN" sz="3200" b="1" dirty="0" smtClean="0">
                <a:solidFill>
                  <a:srgbClr val="942124"/>
                </a:solidFill>
                <a:cs typeface="+mn-cs"/>
              </a:rPr>
              <a:t>HTTP</a:t>
            </a:r>
            <a:r>
              <a:rPr lang="zh-CN" altLang="en-US" sz="3200" b="1" dirty="0" smtClean="0">
                <a:solidFill>
                  <a:srgbClr val="942124"/>
                </a:solidFill>
                <a:cs typeface="+mn-cs"/>
              </a:rPr>
              <a:t>异常处理</a:t>
            </a:r>
            <a:endParaRPr lang="zh-CN" altLang="en-US" sz="3200" b="1" dirty="0">
              <a:solidFill>
                <a:srgbClr val="942124"/>
              </a:solidFill>
              <a:cs typeface="+mn-cs"/>
            </a:endParaRPr>
          </a:p>
        </p:txBody>
      </p:sp>
      <p:sp>
        <p:nvSpPr>
          <p:cNvPr id="17"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grpSp>
        <p:nvGrpSpPr>
          <p:cNvPr id="19" name="组合 2"/>
          <p:cNvGrpSpPr/>
          <p:nvPr/>
        </p:nvGrpSpPr>
        <p:grpSpPr>
          <a:xfrm>
            <a:off x="767408" y="1417092"/>
            <a:ext cx="10894098" cy="4950506"/>
            <a:chOff x="767408" y="1417092"/>
            <a:chExt cx="10894098" cy="4950506"/>
          </a:xfrm>
        </p:grpSpPr>
        <p:pic>
          <p:nvPicPr>
            <p:cNvPr id="20" name="图片 19"/>
            <p:cNvPicPr>
              <a:picLocks noChangeAspect="1"/>
            </p:cNvPicPr>
            <p:nvPr/>
          </p:nvPicPr>
          <p:blipFill>
            <a:blip r:embed="rId3"/>
            <a:stretch>
              <a:fillRect/>
            </a:stretch>
          </p:blipFill>
          <p:spPr>
            <a:xfrm>
              <a:off x="3169186" y="1848435"/>
              <a:ext cx="5645249" cy="4519163"/>
            </a:xfrm>
            <a:prstGeom prst="rect">
              <a:avLst/>
            </a:prstGeom>
          </p:spPr>
        </p:pic>
        <p:sp>
          <p:nvSpPr>
            <p:cNvPr id="21" name="圆角矩形标注 20"/>
            <p:cNvSpPr/>
            <p:nvPr/>
          </p:nvSpPr>
          <p:spPr>
            <a:xfrm>
              <a:off x="1055440" y="3125102"/>
              <a:ext cx="1802286" cy="900680"/>
            </a:xfrm>
            <a:prstGeom prst="wedgeRoundRectCallout">
              <a:avLst>
                <a:gd name="adj1" fmla="val 72040"/>
                <a:gd name="adj2" fmla="val 277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latin typeface="微软雅黑 Light" panose="020B0502040204020203" pitchFamily="34" charset="-122"/>
                  <a:ea typeface="微软雅黑 Light" panose="020B0502040204020203" pitchFamily="34" charset="-122"/>
                  <a:cs typeface="微软雅黑 Light" panose="020B0502040204020203" pitchFamily="34" charset="-122"/>
                </a:rPr>
                <a:t>URL </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管理模块，负责管理、调度所有</a:t>
              </a:r>
              <a:r>
                <a:rPr lang="en-US" altLang="zh-CN" dirty="0" smtClean="0">
                  <a:latin typeface="微软雅黑 Light" panose="020B0502040204020203" pitchFamily="34" charset="-122"/>
                  <a:ea typeface="微软雅黑 Light" panose="020B0502040204020203" pitchFamily="34" charset="-122"/>
                  <a:cs typeface="微软雅黑 Light" panose="020B0502040204020203" pitchFamily="34" charset="-122"/>
                </a:rPr>
                <a:t>URL</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2" name="圆角矩形标注 21"/>
            <p:cNvSpPr/>
            <p:nvPr/>
          </p:nvSpPr>
          <p:spPr>
            <a:xfrm>
              <a:off x="767408" y="5160803"/>
              <a:ext cx="2090318" cy="684656"/>
            </a:xfrm>
            <a:prstGeom prst="wedgeRoundRectCallout">
              <a:avLst>
                <a:gd name="adj1" fmla="val 72040"/>
                <a:gd name="adj2" fmla="val 277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爬虫</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启动的</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入口，通常是一组 </a:t>
              </a:r>
              <a:r>
                <a:rPr lang="en-US" altLang="zh-CN" dirty="0" smtClean="0">
                  <a:latin typeface="微软雅黑 Light" panose="020B0502040204020203" pitchFamily="34" charset="-122"/>
                  <a:ea typeface="微软雅黑 Light" panose="020B0502040204020203" pitchFamily="34" charset="-122"/>
                  <a:cs typeface="微软雅黑 Light" panose="020B0502040204020203" pitchFamily="34" charset="-122"/>
                </a:rPr>
                <a:t>URL</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3" name="圆角矩形标注 22"/>
            <p:cNvSpPr/>
            <p:nvPr/>
          </p:nvSpPr>
          <p:spPr>
            <a:xfrm>
              <a:off x="7561674" y="1417092"/>
              <a:ext cx="2350750" cy="900680"/>
            </a:xfrm>
            <a:prstGeom prst="wedgeRoundRectCallout">
              <a:avLst>
                <a:gd name="adj1" fmla="val -110151"/>
                <a:gd name="adj2" fmla="val 886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下载</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模块，</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为了提高效率，</a:t>
              </a:r>
              <a:r>
                <a:rPr lang="en-US" altLang="zh-CN" dirty="0">
                  <a:latin typeface="微软雅黑 Light" panose="020B0502040204020203" pitchFamily="34" charset="-122"/>
                  <a:ea typeface="微软雅黑 Light" panose="020B0502040204020203" pitchFamily="34" charset="-122"/>
                  <a:cs typeface="微软雅黑 Light" panose="020B0502040204020203" pitchFamily="34" charset="-122"/>
                </a:rPr>
                <a:t>Crawler </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通常是并行</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的。</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4" name="圆角矩形标注 23"/>
            <p:cNvSpPr/>
            <p:nvPr/>
          </p:nvSpPr>
          <p:spPr>
            <a:xfrm>
              <a:off x="9022724" y="2883880"/>
              <a:ext cx="2638782" cy="1224136"/>
            </a:xfrm>
            <a:prstGeom prst="wedgeRoundRectCallout">
              <a:avLst>
                <a:gd name="adj1" fmla="val -64764"/>
                <a:gd name="adj2" fmla="val 215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解析</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模块，从网页</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中解析出有价值的信息，并将新发现的 </a:t>
              </a:r>
              <a:r>
                <a:rPr lang="en-US" altLang="zh-CN" dirty="0">
                  <a:latin typeface="微软雅黑 Light" panose="020B0502040204020203" pitchFamily="34" charset="-122"/>
                  <a:ea typeface="微软雅黑 Light" panose="020B0502040204020203" pitchFamily="34" charset="-122"/>
                  <a:cs typeface="微软雅黑 Light" panose="020B0502040204020203" pitchFamily="34" charset="-122"/>
                </a:rPr>
                <a:t>URL </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加入到 </a:t>
              </a:r>
              <a:r>
                <a:rPr lang="en-US" altLang="zh-CN" dirty="0">
                  <a:latin typeface="微软雅黑 Light" panose="020B0502040204020203" pitchFamily="34" charset="-122"/>
                  <a:ea typeface="微软雅黑 Light" panose="020B0502040204020203" pitchFamily="34" charset="-122"/>
                  <a:cs typeface="微软雅黑 Light" panose="020B0502040204020203" pitchFamily="34" charset="-122"/>
                </a:rPr>
                <a:t>URL Queue </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中。</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25" name="圆角矩形标注 24"/>
            <p:cNvSpPr/>
            <p:nvPr/>
          </p:nvSpPr>
          <p:spPr>
            <a:xfrm>
              <a:off x="9001834" y="5304819"/>
              <a:ext cx="2566774" cy="900680"/>
            </a:xfrm>
            <a:prstGeom prst="wedgeRoundRectCallout">
              <a:avLst>
                <a:gd name="adj1" fmla="val -74800"/>
                <a:gd name="adj2" fmla="val 239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存储模块，将</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数据存在存储介质</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中，通常</a:t>
              </a:r>
              <a:r>
                <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rPr>
                <a:t>是文件或</a:t>
              </a:r>
              <a:r>
                <a:rPr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数据库。</a:t>
              </a:r>
              <a:endParaRPr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grpSp>
      <p:sp>
        <p:nvSpPr>
          <p:cNvPr id="3" name="灯片编号占位符 2"/>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
          <p:cNvSpPr>
            <a:spLocks noGrp="1"/>
          </p:cNvSpPr>
          <p:nvPr>
            <p:ph idx="1"/>
          </p:nvPr>
        </p:nvSpPr>
        <p:spPr>
          <a:xfrm>
            <a:off x="839416" y="1493782"/>
            <a:ext cx="6942414" cy="1647186"/>
          </a:xfrm>
        </p:spPr>
        <p:txBody>
          <a:bodyPr>
            <a:normAutofit lnSpcReduction="10000"/>
          </a:bodyPr>
          <a:lstStyle/>
          <a:p>
            <a:pPr>
              <a:lnSpc>
                <a:spcPct val="150000"/>
              </a:lnSpc>
            </a:pPr>
            <a:r>
              <a:rPr lang="zh-CN" altLang="en-US" sz="2400" dirty="0" smtClean="0"/>
              <a:t>代码编写环境自带的高亮显示</a:t>
            </a:r>
            <a:endParaRPr lang="en-US" altLang="zh-CN" sz="2400" dirty="0" smtClean="0"/>
          </a:p>
          <a:p>
            <a:pPr lvl="1">
              <a:lnSpc>
                <a:spcPct val="150000"/>
              </a:lnSpc>
            </a:pPr>
            <a:r>
              <a:rPr lang="zh-CN" altLang="en-US" sz="2000" dirty="0" smtClean="0">
                <a:solidFill>
                  <a:prstClr val="black"/>
                </a:solidFill>
              </a:rPr>
              <a:t>便于发现常规语法错误</a:t>
            </a:r>
            <a:endParaRPr lang="en-US" altLang="zh-CN" sz="2000" dirty="0" smtClean="0">
              <a:solidFill>
                <a:prstClr val="black"/>
              </a:solidFill>
            </a:endParaRPr>
          </a:p>
          <a:p>
            <a:pPr lvl="1">
              <a:lnSpc>
                <a:spcPct val="150000"/>
              </a:lnSpc>
            </a:pPr>
            <a:r>
              <a:rPr lang="zh-CN" altLang="en-US" sz="2000" dirty="0" smtClean="0">
                <a:solidFill>
                  <a:prstClr val="black"/>
                </a:solidFill>
              </a:rPr>
              <a:t>但难于发现异常</a:t>
            </a:r>
            <a:endParaRPr lang="en-US" altLang="zh-CN" sz="2000" dirty="0">
              <a:solidFill>
                <a:prstClr val="black"/>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09" y="3549692"/>
            <a:ext cx="6316316" cy="281939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525" y="3633942"/>
            <a:ext cx="5418971" cy="2819394"/>
          </a:xfrm>
          <a:prstGeom prst="rect">
            <a:avLst/>
          </a:prstGeom>
        </p:spPr>
      </p:pic>
      <p:sp>
        <p:nvSpPr>
          <p:cNvPr id="4" name="文本框 3"/>
          <p:cNvSpPr txBox="1"/>
          <p:nvPr/>
        </p:nvSpPr>
        <p:spPr>
          <a:xfrm>
            <a:off x="2371490" y="3271756"/>
            <a:ext cx="2045753" cy="369332"/>
          </a:xfrm>
          <a:prstGeom prst="rect">
            <a:avLst/>
          </a:prstGeom>
          <a:noFill/>
        </p:spPr>
        <p:txBody>
          <a:bodyPr wrap="none" rtlCol="0">
            <a:spAutoFit/>
          </a:bodyPr>
          <a:lstStyle/>
          <a:p>
            <a:r>
              <a:rPr kumimoji="1" lang="en-US" altLang="zh-CN" dirty="0" err="1" smtClean="0">
                <a:latin typeface="微软雅黑 Light" panose="020B0502040204020203" pitchFamily="34" charset="-122"/>
                <a:ea typeface="微软雅黑 Light" panose="020B0502040204020203" pitchFamily="34" charset="-122"/>
                <a:cs typeface="微软雅黑 Light" panose="020B0502040204020203" pitchFamily="34" charset="-122"/>
              </a:rPr>
              <a:t>Jupyter</a:t>
            </a:r>
            <a:r>
              <a:rPr kumimoji="1" lang="zh-CN" altLang="en-US" dirty="0" smtClean="0">
                <a:latin typeface="微软雅黑 Light" panose="020B0502040204020203" pitchFamily="34" charset="-122"/>
                <a:ea typeface="微软雅黑 Light" panose="020B0502040204020203" pitchFamily="34" charset="-122"/>
                <a:cs typeface="微软雅黑 Light" panose="020B0502040204020203" pitchFamily="34" charset="-122"/>
              </a:rPr>
              <a:t> </a:t>
            </a:r>
            <a:r>
              <a:rPr kumimoji="1" lang="en-US" altLang="zh-CN" dirty="0" smtClean="0">
                <a:latin typeface="微软雅黑 Light" panose="020B0502040204020203" pitchFamily="34" charset="-122"/>
                <a:ea typeface="微软雅黑 Light" panose="020B0502040204020203" pitchFamily="34" charset="-122"/>
                <a:cs typeface="微软雅黑 Light" panose="020B0502040204020203" pitchFamily="34" charset="-122"/>
              </a:rPr>
              <a:t>Notebook</a:t>
            </a:r>
            <a:endParaRPr kumimoji="1"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6" name="文本框 15"/>
          <p:cNvSpPr txBox="1"/>
          <p:nvPr/>
        </p:nvSpPr>
        <p:spPr>
          <a:xfrm>
            <a:off x="8696214" y="3203684"/>
            <a:ext cx="1131592" cy="369332"/>
          </a:xfrm>
          <a:prstGeom prst="rect">
            <a:avLst/>
          </a:prstGeom>
          <a:noFill/>
        </p:spPr>
        <p:txBody>
          <a:bodyPr wrap="none" rtlCol="0">
            <a:spAutoFit/>
          </a:bodyPr>
          <a:lstStyle/>
          <a:p>
            <a:r>
              <a:rPr kumimoji="1" lang="en-US" altLang="zh-CN" dirty="0" err="1" smtClean="0">
                <a:latin typeface="微软雅黑 Light" panose="020B0502040204020203" pitchFamily="34" charset="-122"/>
                <a:ea typeface="微软雅黑 Light" panose="020B0502040204020203" pitchFamily="34" charset="-122"/>
                <a:cs typeface="微软雅黑 Light" panose="020B0502040204020203" pitchFamily="34" charset="-122"/>
              </a:rPr>
              <a:t>PyCharm</a:t>
            </a:r>
            <a:endParaRPr kumimoji="1" lang="zh-CN" altLang="en-US"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5"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捕获异常</a:t>
            </a:r>
            <a:endParaRPr lang="zh-CN" altLang="en-US" sz="3200" b="1" dirty="0">
              <a:solidFill>
                <a:srgbClr val="942124"/>
              </a:solidFill>
              <a:cs typeface="+mn-cs"/>
            </a:endParaRPr>
          </a:p>
        </p:txBody>
      </p:sp>
      <p:sp>
        <p:nvSpPr>
          <p:cNvPr id="17"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5894392" y="2419147"/>
            <a:ext cx="5133975" cy="3581400"/>
          </a:xfrm>
          <a:prstGeom prst="rect">
            <a:avLst/>
          </a:prstGeom>
        </p:spPr>
      </p:pic>
      <p:sp>
        <p:nvSpPr>
          <p:cNvPr id="3" name="矩形 2"/>
          <p:cNvSpPr/>
          <p:nvPr/>
        </p:nvSpPr>
        <p:spPr>
          <a:xfrm>
            <a:off x="779348" y="1556792"/>
            <a:ext cx="4308540" cy="4524315"/>
          </a:xfrm>
          <a:prstGeom prst="rect">
            <a:avLst/>
          </a:prstGeom>
        </p:spPr>
        <p:txBody>
          <a:bodyPr wrap="square">
            <a:spAutoFit/>
          </a:bodyPr>
          <a:lstStyle/>
          <a:p>
            <a:pPr>
              <a:lnSpc>
                <a:spcPct val="150000"/>
              </a:lnSpc>
            </a:pPr>
            <a:endPar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Font typeface="+mj-lt"/>
              <a:buAutoNum type="arabicPeriod"/>
            </a:pP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获取要访问的 </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URL </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的 </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IP </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地址（右图中标号为</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1</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2</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Font typeface="+mj-lt"/>
              <a:buAutoNum type="arabicPeriod"/>
            </a:pP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向 </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Web Server </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请求资源（右图中标号为</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3</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endParaRPr>
          </a:p>
          <a:p>
            <a:pPr marL="342900" indent="-342900">
              <a:lnSpc>
                <a:spcPct val="150000"/>
              </a:lnSpc>
              <a:buFont typeface="+mj-lt"/>
              <a:buAutoNum type="arabicPeriod"/>
            </a:pP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Web Server </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收到请求，将响应返回给客户端（右图中标号为</a:t>
            </a:r>
            <a:r>
              <a:rPr lang="en-US" altLang="zh-CN"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4</a:t>
            </a:r>
            <a:r>
              <a:rPr lang="zh-CN" altLang="en-US" sz="2400" dirty="0">
                <a:solidFill>
                  <a:srgbClr val="000000"/>
                </a:solidFill>
                <a:latin typeface="微软雅黑 Light" panose="020B0502040204020203" pitchFamily="34" charset="-122"/>
                <a:ea typeface="微软雅黑 Light" panose="020B0502040204020203" pitchFamily="34" charset="-122"/>
                <a:cs typeface="微软雅黑 Light" panose="020B0502040204020203" pitchFamily="34" charset="-122"/>
              </a:rPr>
              <a:t>）</a:t>
            </a:r>
            <a:endParaRPr lang="zh-CN" altLang="en-US" sz="24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7"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8"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9" name="矩形 4"/>
          <p:cNvSpPr/>
          <p:nvPr/>
        </p:nvSpPr>
        <p:spPr>
          <a:xfrm>
            <a:off x="479376" y="674237"/>
            <a:ext cx="4968552" cy="5952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1" name="文本框 10"/>
          <p:cNvSpPr txBox="1"/>
          <p:nvPr/>
        </p:nvSpPr>
        <p:spPr>
          <a:xfrm>
            <a:off x="953786" y="709485"/>
            <a:ext cx="4494142" cy="523220"/>
          </a:xfrm>
          <a:prstGeom prst="rect">
            <a:avLst/>
          </a:prstGeom>
          <a:noFill/>
        </p:spPr>
        <p:txBody>
          <a:bodyPr wrap="squar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HTTP</a:t>
            </a:r>
            <a:r>
              <a:rPr lang="zh-CN" altLang="en-US" sz="2800" dirty="0" smtClean="0">
                <a:solidFill>
                  <a:schemeClr val="bg1"/>
                </a:solidFill>
                <a:latin typeface="微软雅黑 Light" panose="020B0502040204020203" pitchFamily="34" charset="-122"/>
                <a:ea typeface="微软雅黑 Light" panose="020B0502040204020203" pitchFamily="34" charset="-122"/>
              </a:rPr>
              <a:t>请求过程</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0209" y="1500104"/>
            <a:ext cx="12052495" cy="2308324"/>
          </a:xfrm>
          <a:prstGeom prst="rect">
            <a:avLst/>
          </a:prstGeom>
          <a:noFill/>
        </p:spPr>
        <p:txBody>
          <a:bodyPr wrap="square" rtlCol="0">
            <a:spAutoFit/>
          </a:bodyPr>
          <a:lstStyle/>
          <a:p>
            <a:pPr>
              <a:lnSpc>
                <a:spcPct val="150000"/>
              </a:lnSpc>
              <a:buClr>
                <a:schemeClr val="tx1"/>
              </a:buClr>
            </a:pPr>
            <a:r>
              <a:rPr lang="zh-CN" altLang="en-US" sz="2400" dirty="0" smtClean="0">
                <a:solidFill>
                  <a:prstClr val="black"/>
                </a:solidFill>
                <a:latin typeface="微软雅黑 Light" panose="020B0502040204020203" pitchFamily="34" charset="-122"/>
                <a:ea typeface="微软雅黑 Light" panose="020B0502040204020203" pitchFamily="34" charset="-122"/>
              </a:rPr>
              <a:t>① </a:t>
            </a:r>
            <a:r>
              <a:rPr lang="en-US" altLang="zh-CN" sz="2400" dirty="0" err="1" smtClean="0">
                <a:solidFill>
                  <a:prstClr val="black"/>
                </a:solidFill>
                <a:latin typeface="Monaco" charset="0"/>
                <a:ea typeface="Monaco" charset="0"/>
                <a:cs typeface="Monaco" charset="0"/>
              </a:rPr>
              <a:t>URLError</a:t>
            </a:r>
            <a:r>
              <a:rPr lang="zh-CN" altLang="en-US" sz="2400" dirty="0" smtClean="0">
                <a:solidFill>
                  <a:prstClr val="black"/>
                </a:solidFill>
                <a:latin typeface="微软雅黑 Light" panose="020B0502040204020203" pitchFamily="34" charset="-122"/>
                <a:ea typeface="微软雅黑 Light" panose="020B0502040204020203" pitchFamily="34" charset="-122"/>
              </a:rPr>
              <a:t>：不能够处理一个</a:t>
            </a:r>
            <a:r>
              <a:rPr lang="en-US" altLang="zh-CN" sz="2400" dirty="0" smtClean="0">
                <a:solidFill>
                  <a:prstClr val="black"/>
                </a:solidFill>
                <a:latin typeface="Monaco" charset="0"/>
                <a:ea typeface="Monaco" charset="0"/>
                <a:cs typeface="Monaco" charset="0"/>
              </a:rPr>
              <a:t>response</a:t>
            </a: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网络无连接，即本机无法上网</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连接不到特定的服务器</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服务器不存在</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
        <p:nvSpPr>
          <p:cNvPr id="7"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8"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9" name="矩形 4"/>
          <p:cNvSpPr/>
          <p:nvPr/>
        </p:nvSpPr>
        <p:spPr>
          <a:xfrm>
            <a:off x="479376" y="671163"/>
            <a:ext cx="5904656" cy="5983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1" name="文本框 10"/>
          <p:cNvSpPr txBox="1"/>
          <p:nvPr/>
        </p:nvSpPr>
        <p:spPr>
          <a:xfrm>
            <a:off x="953786" y="709485"/>
            <a:ext cx="5430246" cy="523220"/>
          </a:xfrm>
          <a:prstGeom prst="rect">
            <a:avLst/>
          </a:prstGeom>
          <a:noFill/>
        </p:spPr>
        <p:txBody>
          <a:bodyPr wrap="square" rtlCol="0">
            <a:spAutoFit/>
          </a:bodyPr>
          <a:lstStyle/>
          <a:p>
            <a:r>
              <a:rPr lang="en-US" altLang="zh-CN" sz="2800" dirty="0" smtClean="0">
                <a:solidFill>
                  <a:schemeClr val="bg1"/>
                </a:solidFill>
                <a:latin typeface="微软雅黑 Light" panose="020B0502040204020203" pitchFamily="34" charset="-122"/>
                <a:ea typeface="微软雅黑 Light" panose="020B0502040204020203" pitchFamily="34" charset="-122"/>
              </a:rPr>
              <a:t>HTTP</a:t>
            </a:r>
            <a:r>
              <a:rPr lang="zh-CN" altLang="en-US" sz="2800" dirty="0" smtClean="0">
                <a:solidFill>
                  <a:schemeClr val="bg1"/>
                </a:solidFill>
                <a:latin typeface="微软雅黑 Light" panose="020B0502040204020203" pitchFamily="34" charset="-122"/>
                <a:ea typeface="微软雅黑 Light" panose="020B0502040204020203" pitchFamily="34" charset="-122"/>
              </a:rPr>
              <a:t>请求过程的两种常见异常</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07" y="3808428"/>
            <a:ext cx="10046829" cy="23568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306" y="386539"/>
            <a:ext cx="4182251" cy="3389742"/>
          </a:xfrm>
          <a:prstGeom prst="rect">
            <a:avLst/>
          </a:prstGeom>
        </p:spPr>
      </p:pic>
      <p:sp>
        <p:nvSpPr>
          <p:cNvPr id="5" name="灯片编号占位符 4"/>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7368" y="764704"/>
            <a:ext cx="12052495" cy="6186309"/>
          </a:xfrm>
          <a:prstGeom prst="rect">
            <a:avLst/>
          </a:prstGeom>
          <a:noFill/>
        </p:spPr>
        <p:txBody>
          <a:bodyPr wrap="square" rtlCol="0">
            <a:spAutoFit/>
          </a:bodyPr>
          <a:lstStyle/>
          <a:p>
            <a:pPr>
              <a:lnSpc>
                <a:spcPct val="150000"/>
              </a:lnSpc>
              <a:buClr>
                <a:schemeClr val="tx1"/>
              </a:buClr>
            </a:pPr>
            <a:r>
              <a:rPr lang="zh-CN" altLang="en-US" sz="2400" dirty="0" smtClean="0">
                <a:solidFill>
                  <a:prstClr val="black"/>
                </a:solidFill>
                <a:latin typeface="微软雅黑 Light" panose="020B0502040204020203" pitchFamily="34" charset="-122"/>
                <a:ea typeface="微软雅黑 Light" panose="020B0502040204020203" pitchFamily="34" charset="-122"/>
              </a:rPr>
              <a:t>② </a:t>
            </a:r>
            <a:r>
              <a:rPr lang="en-US" altLang="zh-CN" sz="2400" dirty="0" err="1" smtClean="0">
                <a:latin typeface="Monaco" charset="0"/>
                <a:ea typeface="Monaco" charset="0"/>
                <a:cs typeface="Monaco" charset="0"/>
              </a:rPr>
              <a:t>HTTPError</a:t>
            </a:r>
            <a:r>
              <a:rPr lang="zh-CN" altLang="en-US" sz="2400" dirty="0" smtClean="0">
                <a:latin typeface="微软雅黑 Light" panose="020B0502040204020203" pitchFamily="34" charset="-122"/>
                <a:ea typeface="微软雅黑 Light" panose="020B0502040204020203" pitchFamily="34" charset="-122"/>
              </a:rPr>
              <a:t>：</a:t>
            </a:r>
            <a:r>
              <a:rPr lang="en-US" altLang="zh-CN" sz="2400" dirty="0" err="1" smtClean="0">
                <a:latin typeface="Monaco" charset="0"/>
                <a:ea typeface="Monaco" charset="0"/>
                <a:cs typeface="Monaco" charset="0"/>
              </a:rPr>
              <a:t>URLError</a:t>
            </a:r>
            <a:r>
              <a:rPr lang="zh-CN" altLang="en-US" sz="2400" dirty="0" smtClean="0">
                <a:latin typeface="微软雅黑 Light" panose="020B0502040204020203" pitchFamily="34" charset="-122"/>
                <a:ea typeface="微软雅黑 Light" panose="020B0502040204020203" pitchFamily="34" charset="-122"/>
              </a:rPr>
              <a:t>的子类，在特定的</a:t>
            </a:r>
            <a:r>
              <a:rPr lang="en-US" altLang="zh-CN" sz="2400" dirty="0" smtClean="0">
                <a:latin typeface="微软雅黑 Light" panose="020B0502040204020203" pitchFamily="34" charset="-122"/>
                <a:ea typeface="微软雅黑 Light" panose="020B0502040204020203" pitchFamily="34" charset="-122"/>
              </a:rPr>
              <a:t>HTTP</a:t>
            </a:r>
            <a:r>
              <a:rPr lang="zh-CN" altLang="en-US" sz="2400" dirty="0" smtClean="0">
                <a:latin typeface="微软雅黑 Light" panose="020B0502040204020203" pitchFamily="34" charset="-122"/>
                <a:ea typeface="微软雅黑 Light" panose="020B0502040204020203" pitchFamily="34" charset="-122"/>
              </a:rPr>
              <a:t> </a:t>
            </a:r>
            <a:r>
              <a:rPr lang="en-US" altLang="zh-CN" sz="2400" dirty="0" smtClean="0">
                <a:latin typeface="微软雅黑 Light" panose="020B0502040204020203" pitchFamily="34" charset="-122"/>
                <a:ea typeface="微软雅黑 Light" panose="020B0502040204020203" pitchFamily="34" charset="-122"/>
              </a:rPr>
              <a:t>URLs</a:t>
            </a:r>
            <a:r>
              <a:rPr lang="zh-CN" altLang="en-US" sz="2400" dirty="0" smtClean="0">
                <a:latin typeface="微软雅黑 Light" panose="020B0502040204020203" pitchFamily="34" charset="-122"/>
                <a:ea typeface="微软雅黑 Light" panose="020B0502040204020203" pitchFamily="34" charset="-122"/>
              </a:rPr>
              <a:t>中产生</a:t>
            </a:r>
            <a:endParaRPr lang="en-US" altLang="zh-CN" sz="2400" dirty="0" smtClean="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smtClean="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smtClean="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smtClean="0">
              <a:latin typeface="微软雅黑 Light" panose="020B0502040204020203" pitchFamily="34" charset="-122"/>
              <a:ea typeface="微软雅黑 Light" panose="020B0502040204020203" pitchFamily="34" charset="-122"/>
            </a:endParaRPr>
          </a:p>
          <a:p>
            <a:pPr>
              <a:lnSpc>
                <a:spcPct val="150000"/>
              </a:lnSpc>
              <a:buClr>
                <a:schemeClr val="tx1"/>
              </a:buClr>
            </a:pPr>
            <a:endParaRPr lang="en-US" altLang="zh-CN" sz="2400" dirty="0" smtClean="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rPr>
              <a:t>每一个</a:t>
            </a:r>
            <a:r>
              <a:rPr lang="en-US" altLang="zh-CN" sz="2400" dirty="0" smtClean="0">
                <a:latin typeface="微软雅黑 Light" panose="020B0502040204020203" pitchFamily="34" charset="-122"/>
                <a:ea typeface="微软雅黑 Light" panose="020B0502040204020203" pitchFamily="34" charset="-122"/>
              </a:rPr>
              <a:t>HTTP</a:t>
            </a:r>
            <a:r>
              <a:rPr lang="zh-CN" altLang="en-US" sz="2400" dirty="0" smtClean="0">
                <a:latin typeface="微软雅黑 Light" panose="020B0502040204020203" pitchFamily="34" charset="-122"/>
                <a:ea typeface="微软雅黑 Light" panose="020B0502040204020203" pitchFamily="34" charset="-122"/>
              </a:rPr>
              <a:t>响应对象</a:t>
            </a:r>
            <a:r>
              <a:rPr lang="en-US" altLang="zh-CN" sz="2400" dirty="0" smtClean="0">
                <a:latin typeface="Monaco" charset="0"/>
                <a:ea typeface="Monaco" charset="0"/>
                <a:cs typeface="Monaco" charset="0"/>
              </a:rPr>
              <a:t>response</a:t>
            </a:r>
            <a:r>
              <a:rPr lang="zh-CN" altLang="en-US" sz="2400" dirty="0" smtClean="0">
                <a:latin typeface="微软雅黑 Light" panose="020B0502040204020203" pitchFamily="34" charset="-122"/>
                <a:ea typeface="微软雅黑 Light" panose="020B0502040204020203" pitchFamily="34" charset="-122"/>
              </a:rPr>
              <a:t>包含一个数字“状态码”</a:t>
            </a:r>
            <a:endParaRPr lang="en-US" altLang="zh-CN" sz="2400" dirty="0" smtClean="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smtClean="0">
                <a:latin typeface="Monaco" charset="0"/>
                <a:ea typeface="Monaco" charset="0"/>
                <a:cs typeface="Monaco" charset="0"/>
              </a:rPr>
              <a:t>urllib2</a:t>
            </a:r>
            <a:r>
              <a:rPr lang="zh-CN" altLang="en-US" sz="2400" dirty="0" smtClean="0">
                <a:latin typeface="Monaco" charset="0"/>
                <a:ea typeface="Monaco" charset="0"/>
                <a:cs typeface="Monaco" charset="0"/>
              </a:rPr>
              <a:t> </a:t>
            </a:r>
            <a:r>
              <a:rPr lang="zh-CN" altLang="en-US" sz="2400" dirty="0" smtClean="0">
                <a:latin typeface="微软雅黑 Light" panose="020B0502040204020203" pitchFamily="34" charset="-122"/>
                <a:ea typeface="微软雅黑 Light" panose="020B0502040204020203" pitchFamily="34" charset="-122"/>
              </a:rPr>
              <a:t>会帮助处理重定向问题，不能处理则产生</a:t>
            </a:r>
            <a:r>
              <a:rPr lang="en-US" altLang="zh-CN" sz="2400" dirty="0" err="1" smtClean="0">
                <a:latin typeface="Monaco" charset="0"/>
                <a:ea typeface="Monaco" charset="0"/>
                <a:cs typeface="Monaco" charset="0"/>
              </a:rPr>
              <a:t>HTTPError</a:t>
            </a:r>
            <a:endParaRPr lang="en-US" altLang="zh-CN" sz="2400" dirty="0" smtClean="0">
              <a:latin typeface="Monaco" charset="0"/>
              <a:ea typeface="Monaco" charset="0"/>
              <a:cs typeface="Monaco" charset="0"/>
            </a:endParaRPr>
          </a:p>
          <a:p>
            <a:pPr marL="800100" lvl="1"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rPr>
              <a:t>状态码：</a:t>
            </a:r>
            <a:r>
              <a:rPr lang="en-US" altLang="zh-CN" sz="2400" dirty="0" smtClean="0">
                <a:latin typeface="微软雅黑 Light" panose="020B0502040204020203" pitchFamily="34" charset="-122"/>
                <a:ea typeface="微软雅黑 Light" panose="020B0502040204020203" pitchFamily="34" charset="-122"/>
              </a:rPr>
              <a:t>404-</a:t>
            </a:r>
            <a:r>
              <a:rPr lang="zh-CN" altLang="en-US" sz="2400" dirty="0" smtClean="0">
                <a:latin typeface="微软雅黑 Light" panose="020B0502040204020203" pitchFamily="34" charset="-122"/>
                <a:ea typeface="微软雅黑 Light" panose="020B0502040204020203" pitchFamily="34" charset="-122"/>
              </a:rPr>
              <a:t>页面无法找到，</a:t>
            </a:r>
            <a:r>
              <a:rPr lang="en-US" altLang="zh-CN" sz="2400" dirty="0" smtClean="0">
                <a:latin typeface="微软雅黑 Light" panose="020B0502040204020203" pitchFamily="34" charset="-122"/>
                <a:ea typeface="微软雅黑 Light" panose="020B0502040204020203" pitchFamily="34" charset="-122"/>
              </a:rPr>
              <a:t>403-</a:t>
            </a:r>
            <a:r>
              <a:rPr lang="zh-CN" altLang="en-US" sz="2400" dirty="0" smtClean="0">
                <a:latin typeface="微软雅黑 Light" panose="020B0502040204020203" pitchFamily="34" charset="-122"/>
                <a:ea typeface="微软雅黑 Light" panose="020B0502040204020203" pitchFamily="34" charset="-122"/>
              </a:rPr>
              <a:t>请求禁止，</a:t>
            </a:r>
            <a:r>
              <a:rPr lang="en-US" altLang="zh-CN" sz="2400" dirty="0" smtClean="0">
                <a:latin typeface="微软雅黑 Light" panose="020B0502040204020203" pitchFamily="34" charset="-122"/>
                <a:ea typeface="微软雅黑 Light" panose="020B0502040204020203" pitchFamily="34" charset="-122"/>
              </a:rPr>
              <a:t>401-</a:t>
            </a:r>
            <a:r>
              <a:rPr lang="zh-CN" altLang="en-US" sz="2400" dirty="0" smtClean="0">
                <a:latin typeface="微软雅黑 Light" panose="020B0502040204020203" pitchFamily="34" charset="-122"/>
                <a:ea typeface="微软雅黑 Light" panose="020B0502040204020203" pitchFamily="34" charset="-122"/>
              </a:rPr>
              <a:t>带验证请求</a:t>
            </a:r>
            <a:endParaRPr lang="en-US" altLang="zh-CN" sz="2400" dirty="0" smtClean="0">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a:solidFill>
                <a:prstClr val="black"/>
              </a:solidFill>
              <a:latin typeface="微软雅黑 Light" panose="020B0502040204020203" pitchFamily="34" charset="-122"/>
              <a:ea typeface="微软雅黑 Light" panose="020B0502040204020203"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51" y="1783094"/>
            <a:ext cx="10916589" cy="261113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3714" y="1660350"/>
            <a:ext cx="4524538" cy="2699594"/>
          </a:xfrm>
          <a:prstGeom prst="rect">
            <a:avLst/>
          </a:prstGeom>
        </p:spPr>
      </p:pic>
      <p:sp>
        <p:nvSpPr>
          <p:cNvPr id="3" name="灯片编号占位符 2"/>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02687" y="1652607"/>
            <a:ext cx="10324303" cy="1200329"/>
          </a:xfrm>
          <a:prstGeom prst="rect">
            <a:avLst/>
          </a:prstGeom>
          <a:noFill/>
        </p:spPr>
        <p:txBody>
          <a:bodyPr wrap="square" rtlCol="0">
            <a:spAutoFit/>
          </a:bodyPr>
          <a:lstStyle/>
          <a:p>
            <a:pPr>
              <a:lnSpc>
                <a:spcPct val="150000"/>
              </a:lnSpc>
              <a:buClr>
                <a:schemeClr val="tx1"/>
              </a:buClr>
            </a:pPr>
            <a:r>
              <a:rPr lang="zh-CN" altLang="en-US" sz="2400" dirty="0" smtClean="0">
                <a:solidFill>
                  <a:prstClr val="black"/>
                </a:solidFill>
                <a:latin typeface="微软雅黑 Light" panose="020B0502040204020203" pitchFamily="34" charset="-122"/>
                <a:ea typeface="微软雅黑 Light" panose="020B0502040204020203" pitchFamily="34" charset="-122"/>
              </a:rPr>
              <a:t>① </a:t>
            </a:r>
            <a:r>
              <a:rPr lang="zh-CN" altLang="en-US" sz="2400" dirty="0" smtClean="0">
                <a:latin typeface="微软雅黑 Light" panose="020B0502040204020203" pitchFamily="34" charset="-122"/>
                <a:ea typeface="微软雅黑 Light" panose="020B0502040204020203" pitchFamily="34" charset="-122"/>
              </a:rPr>
              <a:t>捕获到</a:t>
            </a:r>
            <a:r>
              <a:rPr lang="en-US" altLang="zh-CN" sz="2400" dirty="0" err="1" smtClean="0">
                <a:latin typeface="Monaco" charset="0"/>
                <a:ea typeface="Monaco" charset="0"/>
                <a:cs typeface="Monaco" charset="0"/>
              </a:rPr>
              <a:t>HTTPError</a:t>
            </a:r>
            <a:r>
              <a:rPr lang="zh-CN" altLang="en-US" sz="2400" dirty="0" smtClean="0">
                <a:latin typeface="微软雅黑 Light" panose="020B0502040204020203" pitchFamily="34" charset="-122"/>
                <a:ea typeface="微软雅黑 Light" panose="020B0502040204020203" pitchFamily="34" charset="-122"/>
              </a:rPr>
              <a:t>，输出</a:t>
            </a:r>
            <a:r>
              <a:rPr lang="en-US" altLang="zh-CN" sz="2400" dirty="0">
                <a:latin typeface="Monaco" charset="0"/>
                <a:ea typeface="Monaco" charset="0"/>
                <a:cs typeface="Monaco" charset="0"/>
              </a:rPr>
              <a:t>code</a:t>
            </a:r>
            <a:r>
              <a:rPr lang="zh-CN" altLang="en-US" sz="2400" dirty="0">
                <a:latin typeface="微软雅黑 Light" panose="020B0502040204020203" pitchFamily="34" charset="-122"/>
                <a:ea typeface="微软雅黑 Light" panose="020B0502040204020203" pitchFamily="34" charset="-122"/>
              </a:rPr>
              <a:t>，</a:t>
            </a:r>
            <a:r>
              <a:rPr lang="zh-CN" altLang="en-US" sz="2400" dirty="0" smtClean="0">
                <a:latin typeface="微软雅黑 Light" panose="020B0502040204020203" pitchFamily="34" charset="-122"/>
                <a:ea typeface="微软雅黑 Light" panose="020B0502040204020203" pitchFamily="34" charset="-122"/>
              </a:rPr>
              <a:t>不再</a:t>
            </a:r>
            <a:r>
              <a:rPr lang="zh-CN" altLang="en-US" sz="2400" dirty="0">
                <a:latin typeface="微软雅黑 Light" panose="020B0502040204020203" pitchFamily="34" charset="-122"/>
                <a:ea typeface="微软雅黑 Light" panose="020B0502040204020203" pitchFamily="34" charset="-122"/>
              </a:rPr>
              <a:t>处理</a:t>
            </a:r>
            <a:r>
              <a:rPr lang="en-US" altLang="zh-CN" sz="2400" dirty="0" err="1">
                <a:latin typeface="Monaco" charset="0"/>
                <a:ea typeface="Monaco" charset="0"/>
                <a:cs typeface="Monaco" charset="0"/>
              </a:rPr>
              <a:t>URLError</a:t>
            </a:r>
            <a:r>
              <a:rPr lang="zh-CN" altLang="en-US" sz="2400" dirty="0">
                <a:latin typeface="微软雅黑 Light" panose="020B0502040204020203" pitchFamily="34" charset="-122"/>
                <a:ea typeface="微软雅黑 Light" panose="020B0502040204020203" pitchFamily="34" charset="-122"/>
              </a:rPr>
              <a:t>异常。如果发生的不是</a:t>
            </a:r>
            <a:r>
              <a:rPr lang="en-US" altLang="zh-CN" sz="2400" dirty="0" err="1">
                <a:latin typeface="Monaco" charset="0"/>
                <a:ea typeface="Monaco" charset="0"/>
                <a:cs typeface="Monaco" charset="0"/>
              </a:rPr>
              <a:t>HTTPError</a:t>
            </a:r>
            <a:r>
              <a:rPr lang="zh-CN" altLang="en-US" sz="2400" dirty="0">
                <a:latin typeface="微软雅黑 Light" panose="020B0502040204020203" pitchFamily="34" charset="-122"/>
                <a:ea typeface="微软雅黑 Light" panose="020B0502040204020203" pitchFamily="34" charset="-122"/>
              </a:rPr>
              <a:t>，</a:t>
            </a:r>
            <a:r>
              <a:rPr lang="zh-CN" altLang="en-US" sz="2400" dirty="0" smtClean="0">
                <a:latin typeface="微软雅黑 Light" panose="020B0502040204020203" pitchFamily="34" charset="-122"/>
                <a:ea typeface="微软雅黑 Light" panose="020B0502040204020203" pitchFamily="34" charset="-122"/>
              </a:rPr>
              <a:t>则去</a:t>
            </a:r>
            <a:r>
              <a:rPr lang="zh-CN" altLang="en-US" sz="2400" dirty="0">
                <a:latin typeface="微软雅黑 Light" panose="020B0502040204020203" pitchFamily="34" charset="-122"/>
                <a:ea typeface="微软雅黑 Light" panose="020B0502040204020203" pitchFamily="34" charset="-122"/>
              </a:rPr>
              <a:t>捕获</a:t>
            </a:r>
            <a:r>
              <a:rPr lang="en-US" altLang="zh-CN" sz="2400" dirty="0" err="1">
                <a:latin typeface="Monaco" charset="0"/>
                <a:ea typeface="Monaco" charset="0"/>
                <a:cs typeface="Monaco" charset="0"/>
              </a:rPr>
              <a:t>URLError</a:t>
            </a:r>
            <a:r>
              <a:rPr lang="zh-CN" altLang="en-US" sz="2400" dirty="0">
                <a:latin typeface="微软雅黑 Light" panose="020B0502040204020203" pitchFamily="34" charset="-122"/>
                <a:ea typeface="微软雅黑 Light" panose="020B0502040204020203" pitchFamily="34" charset="-122"/>
              </a:rPr>
              <a:t>异常，输出错误原因</a:t>
            </a:r>
            <a:endParaRPr lang="en-US" altLang="zh-CN" sz="2400" dirty="0" smtClean="0">
              <a:latin typeface="微软雅黑 Light" panose="020B0502040204020203" pitchFamily="34" charset="-122"/>
              <a:ea typeface="微软雅黑 Light" panose="020B0502040204020203" pitchFamily="34" charset="-122"/>
            </a:endParaRPr>
          </a:p>
        </p:txBody>
      </p:sp>
      <p:sp>
        <p:nvSpPr>
          <p:cNvPr id="7" name="文本框 5"/>
          <p:cNvSpPr txBox="1"/>
          <p:nvPr/>
        </p:nvSpPr>
        <p:spPr>
          <a:xfrm>
            <a:off x="911424" y="836712"/>
            <a:ext cx="2664296" cy="400110"/>
          </a:xfrm>
          <a:prstGeom prst="rect">
            <a:avLst/>
          </a:prstGeom>
          <a:noFill/>
        </p:spPr>
        <p:txBody>
          <a:bodyPr wrap="square" rtlCol="0">
            <a:spAutoFit/>
          </a:bodyPr>
          <a:lstStyle/>
          <a:p>
            <a:r>
              <a:rPr lang="zh-CN" altLang="en-US" sz="2000" dirty="0">
                <a:solidFill>
                  <a:prstClr val="white"/>
                </a:solidFill>
                <a:latin typeface="微软雅黑 Light" panose="020B0502040204020203" pitchFamily="34" charset="-122"/>
                <a:ea typeface="微软雅黑 Light" panose="020B0502040204020203" pitchFamily="34" charset="-122"/>
              </a:rPr>
              <a:t>聚类分析</a:t>
            </a:r>
          </a:p>
        </p:txBody>
      </p:sp>
      <p:sp>
        <p:nvSpPr>
          <p:cNvPr id="8"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9" name="矩形 4"/>
          <p:cNvSpPr/>
          <p:nvPr/>
        </p:nvSpPr>
        <p:spPr>
          <a:xfrm>
            <a:off x="479376" y="671163"/>
            <a:ext cx="3096344" cy="5983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11" name="文本框 10"/>
          <p:cNvSpPr txBox="1"/>
          <p:nvPr/>
        </p:nvSpPr>
        <p:spPr>
          <a:xfrm>
            <a:off x="953786" y="709485"/>
            <a:ext cx="5430246" cy="523220"/>
          </a:xfrm>
          <a:prstGeom prst="rect">
            <a:avLst/>
          </a:prstGeom>
          <a:noFill/>
        </p:spPr>
        <p:txBody>
          <a:bodyPr wrap="square" rtlCol="0">
            <a:spAutoFit/>
          </a:bodyPr>
          <a:lstStyle/>
          <a:p>
            <a:r>
              <a:rPr lang="zh-CN" altLang="en-US" sz="2800" smtClean="0">
                <a:solidFill>
                  <a:schemeClr val="bg1"/>
                </a:solidFill>
                <a:latin typeface="微软雅黑 Light" panose="020B0502040204020203" pitchFamily="34" charset="-122"/>
                <a:ea typeface="微软雅黑 Light" panose="020B0502040204020203" pitchFamily="34" charset="-122"/>
              </a:rPr>
              <a:t>异常处理技巧</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91" y="2878746"/>
            <a:ext cx="11213196" cy="3214550"/>
          </a:xfrm>
          <a:prstGeom prst="rect">
            <a:avLst/>
          </a:prstGeom>
        </p:spPr>
      </p:pic>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53786" y="709485"/>
            <a:ext cx="5430246" cy="523220"/>
          </a:xfrm>
          <a:prstGeom prst="rect">
            <a:avLst/>
          </a:prstGeom>
          <a:noFill/>
        </p:spPr>
        <p:txBody>
          <a:bodyPr wrap="square" rtlCol="0">
            <a:spAutoFit/>
          </a:bodyPr>
          <a:lstStyle/>
          <a:p>
            <a:r>
              <a:rPr lang="zh-CN" altLang="en-US" sz="2800" smtClean="0">
                <a:solidFill>
                  <a:schemeClr val="bg1"/>
                </a:solidFill>
                <a:latin typeface="微软雅黑 Light" panose="020B0502040204020203" pitchFamily="34" charset="-122"/>
                <a:ea typeface="微软雅黑 Light" panose="020B0502040204020203" pitchFamily="34" charset="-122"/>
              </a:rPr>
              <a:t>异常处理技巧</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3" name="TextBox 17"/>
          <p:cNvSpPr txBox="1"/>
          <p:nvPr/>
        </p:nvSpPr>
        <p:spPr>
          <a:xfrm>
            <a:off x="817777" y="584148"/>
            <a:ext cx="10190513" cy="1753235"/>
          </a:xfrm>
          <a:prstGeom prst="rect">
            <a:avLst/>
          </a:prstGeom>
          <a:noFill/>
        </p:spPr>
        <p:txBody>
          <a:bodyPr wrap="square" rtlCol="0">
            <a:spAutoFit/>
          </a:bodyPr>
          <a:lstStyle/>
          <a:p>
            <a:pPr>
              <a:lnSpc>
                <a:spcPct val="150000"/>
              </a:lnSpc>
              <a:buClr>
                <a:schemeClr val="tx1"/>
              </a:buClr>
            </a:pPr>
            <a:r>
              <a:rPr lang="zh-CN" altLang="en-US" sz="2400" dirty="0" smtClean="0">
                <a:solidFill>
                  <a:prstClr val="black"/>
                </a:solidFill>
                <a:latin typeface="微软雅黑 Light" panose="020B0502040204020203" pitchFamily="34" charset="-122"/>
                <a:ea typeface="微软雅黑 Light" panose="020B0502040204020203" pitchFamily="34" charset="-122"/>
              </a:rPr>
              <a:t>② </a:t>
            </a:r>
            <a:r>
              <a:rPr lang="zh-CN" altLang="en-US" sz="2400" dirty="0" smtClean="0">
                <a:latin typeface="微软雅黑 Light" panose="020B0502040204020203" pitchFamily="34" charset="-122"/>
                <a:ea typeface="微软雅黑 Light" panose="020B0502040204020203" pitchFamily="34" charset="-122"/>
              </a:rPr>
              <a:t>利用</a:t>
            </a:r>
            <a:r>
              <a:rPr lang="zh-CN" altLang="en-US" sz="2400" dirty="0">
                <a:latin typeface="Monaco" charset="0"/>
                <a:ea typeface="Monaco" charset="0"/>
                <a:cs typeface="Monaco" charset="0"/>
              </a:rPr>
              <a:t> </a:t>
            </a:r>
            <a:r>
              <a:rPr lang="en-US" altLang="zh-CN" sz="2400" dirty="0" err="1" smtClean="0">
                <a:latin typeface="Monaco" charset="0"/>
                <a:ea typeface="Monaco" charset="0"/>
                <a:cs typeface="Monaco" charset="0"/>
              </a:rPr>
              <a:t>hasattr</a:t>
            </a:r>
            <a:r>
              <a:rPr lang="zh-CN" altLang="en-US" sz="2400" dirty="0" smtClean="0">
                <a:latin typeface="Monaco" charset="0"/>
                <a:ea typeface="Monaco" charset="0"/>
                <a:cs typeface="Monaco" charset="0"/>
              </a:rPr>
              <a:t> </a:t>
            </a:r>
            <a:r>
              <a:rPr lang="zh-CN" altLang="en-US" sz="2400" dirty="0" smtClean="0">
                <a:latin typeface="微软雅黑 Light" panose="020B0502040204020203" pitchFamily="34" charset="-122"/>
                <a:ea typeface="微软雅黑 Light" panose="020B0502040204020203" pitchFamily="34" charset="-122"/>
              </a:rPr>
              <a:t>方法提前对异常的属性进行判断，以免出现属性输出报错的现象（hasattr() 函数用于判断对象是否包含对应的属性，hasattr(object, name)，如果对象有该属性返回 True，否则返回 False。）</a:t>
            </a:r>
            <a:endParaRPr lang="en-US" altLang="zh-CN" sz="2400" dirty="0" smtClean="0">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074"/>
          <a:stretch>
            <a:fillRect/>
          </a:stretch>
        </p:blipFill>
        <p:spPr>
          <a:xfrm>
            <a:off x="1127448" y="2425827"/>
            <a:ext cx="10628495" cy="3600400"/>
          </a:xfrm>
          <a:prstGeom prst="rect">
            <a:avLst/>
          </a:prstGeom>
        </p:spPr>
      </p:pic>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24</a:t>
            </a:fld>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11424" y="2276872"/>
            <a:ext cx="10081120" cy="4320480"/>
          </a:xfrm>
        </p:spPr>
        <p:txBody>
          <a:bodyPr>
            <a:normAutofit/>
          </a:bodyPr>
          <a:lstStyle/>
          <a:p>
            <a:pPr>
              <a:lnSpc>
                <a:spcPct val="150000"/>
              </a:lnSpc>
            </a:pPr>
            <a:r>
              <a:rPr lang="zh-CN" altLang="en-US" sz="2400" dirty="0"/>
              <a:t>只处理你知道的异常，避免捕获</a:t>
            </a:r>
            <a:r>
              <a:rPr lang="zh-CN" altLang="en-US" sz="2400" dirty="0" smtClean="0"/>
              <a:t>所有异常</a:t>
            </a:r>
            <a:r>
              <a:rPr lang="zh-CN" altLang="en-US" sz="2400" dirty="0"/>
              <a:t>然后</a:t>
            </a:r>
            <a:r>
              <a:rPr lang="zh-CN" altLang="en-US" sz="2400" dirty="0">
                <a:solidFill>
                  <a:srgbClr val="FF0000"/>
                </a:solidFill>
              </a:rPr>
              <a:t>吞掉</a:t>
            </a:r>
            <a:r>
              <a:rPr lang="zh-CN" altLang="en-US" sz="2400" dirty="0" smtClean="0"/>
              <a:t>它们</a:t>
            </a:r>
            <a:endParaRPr lang="zh-CN" altLang="en-US" sz="2400" dirty="0"/>
          </a:p>
          <a:p>
            <a:pPr>
              <a:lnSpc>
                <a:spcPct val="150000"/>
              </a:lnSpc>
            </a:pPr>
            <a:r>
              <a:rPr lang="zh-CN" altLang="en-US" sz="2400" dirty="0"/>
              <a:t>抛出的异常应该说明原因，有时候你知道异常类型也猜不出所</a:t>
            </a:r>
            <a:r>
              <a:rPr lang="zh-CN" altLang="en-US" sz="2400" dirty="0" smtClean="0"/>
              <a:t>以然的</a:t>
            </a:r>
            <a:endParaRPr lang="zh-CN" altLang="en-US" sz="2400" dirty="0"/>
          </a:p>
          <a:p>
            <a:pPr>
              <a:lnSpc>
                <a:spcPct val="150000"/>
              </a:lnSpc>
            </a:pPr>
            <a:r>
              <a:rPr lang="zh-CN" altLang="en-US" sz="2400" dirty="0" smtClean="0"/>
              <a:t>不要</a:t>
            </a:r>
            <a:r>
              <a:rPr lang="zh-CN" altLang="en-US" sz="2400" dirty="0"/>
              <a:t>使用异常来控制流程，那样你的程序会无比难懂和难</a:t>
            </a:r>
            <a:r>
              <a:rPr lang="zh-CN" altLang="en-US" sz="2400" dirty="0" smtClean="0"/>
              <a:t>维护</a:t>
            </a:r>
            <a:endParaRPr lang="zh-CN" altLang="en-US" sz="2400" dirty="0"/>
          </a:p>
          <a:p>
            <a:pPr>
              <a:lnSpc>
                <a:spcPct val="150000"/>
              </a:lnSpc>
            </a:pPr>
            <a:r>
              <a:rPr lang="zh-CN" altLang="en-US" sz="2400" dirty="0"/>
              <a:t>如果有需要，切记使用</a:t>
            </a:r>
            <a:r>
              <a:rPr lang="en-US" altLang="zh-CN" sz="2400" dirty="0">
                <a:latin typeface="Monaco" charset="0"/>
                <a:ea typeface="Monaco" charset="0"/>
                <a:cs typeface="Monaco" charset="0"/>
              </a:rPr>
              <a:t>finally</a:t>
            </a:r>
            <a:r>
              <a:rPr lang="zh-CN" altLang="en-US" sz="2400" dirty="0"/>
              <a:t>来释放</a:t>
            </a:r>
            <a:r>
              <a:rPr lang="zh-CN" altLang="en-US" sz="2400" dirty="0" smtClean="0"/>
              <a:t>资源</a:t>
            </a:r>
            <a:endParaRPr lang="zh-CN" altLang="en-US" sz="2400" dirty="0"/>
          </a:p>
        </p:txBody>
      </p:sp>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一些经验</a:t>
            </a:r>
            <a:endParaRPr lang="zh-CN" altLang="en-US" sz="3200" b="1" dirty="0">
              <a:solidFill>
                <a:srgbClr val="942124"/>
              </a:solidFill>
              <a:cs typeface="+mn-cs"/>
            </a:endParaRPr>
          </a:p>
        </p:txBody>
      </p:sp>
      <p:sp>
        <p:nvSpPr>
          <p:cNvPr id="10"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4" name="灯片编号占位符 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25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91316" y="1907022"/>
            <a:ext cx="11191170" cy="3970318"/>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zh-CN" altLang="en-US" sz="2400" dirty="0">
                <a:solidFill>
                  <a:prstClr val="black"/>
                </a:solidFill>
                <a:latin typeface="微软雅黑 Light" panose="020B0502040204020203" pitchFamily="34" charset="-122"/>
                <a:ea typeface="微软雅黑 Light" panose="020B0502040204020203" pitchFamily="34" charset="-122"/>
              </a:rPr>
              <a:t>程序要</a:t>
            </a:r>
            <a:r>
              <a:rPr lang="zh-CN" altLang="en-US" sz="2400" dirty="0" smtClean="0">
                <a:solidFill>
                  <a:prstClr val="black"/>
                </a:solidFill>
                <a:latin typeface="微软雅黑 Light" panose="020B0502040204020203" pitchFamily="34" charset="-122"/>
                <a:ea typeface="微软雅黑 Light" panose="020B0502040204020203" pitchFamily="34" charset="-122"/>
              </a:rPr>
              <a:t>遇到</a:t>
            </a:r>
            <a:r>
              <a:rPr lang="zh-CN" altLang="en-US" sz="2400" dirty="0" smtClean="0">
                <a:latin typeface="微软雅黑 Light" panose="020B0502040204020203" pitchFamily="34" charset="-122"/>
                <a:ea typeface="微软雅黑 Light" panose="020B0502040204020203" pitchFamily="34" charset="-122"/>
              </a:rPr>
              <a:t>异常</a:t>
            </a:r>
            <a:r>
              <a:rPr lang="zh-CN" altLang="en-US" sz="2400" dirty="0" smtClean="0">
                <a:solidFill>
                  <a:prstClr val="black"/>
                </a:solidFill>
                <a:latin typeface="微软雅黑 Light" panose="020B0502040204020203" pitchFamily="34" charset="-122"/>
                <a:ea typeface="微软雅黑 Light" panose="020B0502040204020203" pitchFamily="34" charset="-122"/>
              </a:rPr>
              <a:t>的</a:t>
            </a:r>
            <a:r>
              <a:rPr lang="zh-CN" altLang="en-US" sz="2400" dirty="0">
                <a:solidFill>
                  <a:prstClr val="black"/>
                </a:solidFill>
                <a:latin typeface="微软雅黑 Light" panose="020B0502040204020203" pitchFamily="34" charset="-122"/>
                <a:ea typeface="微软雅黑 Light" panose="020B0502040204020203" pitchFamily="34" charset="-122"/>
              </a:rPr>
              <a:t>时候，往往是直接中断，跳出执行。但是有些时候，我们需要在</a:t>
            </a:r>
            <a:r>
              <a:rPr lang="zh-CN" altLang="en-US" sz="2400" dirty="0" smtClean="0">
                <a:latin typeface="微软雅黑 Light" panose="020B0502040204020203" pitchFamily="34" charset="-122"/>
                <a:ea typeface="微软雅黑 Light" panose="020B0502040204020203" pitchFamily="34" charset="-122"/>
              </a:rPr>
              <a:t>遇到异常的</a:t>
            </a:r>
            <a:r>
              <a:rPr lang="zh-CN" altLang="en-US" sz="2400" dirty="0">
                <a:solidFill>
                  <a:prstClr val="black"/>
                </a:solidFill>
                <a:latin typeface="微软雅黑 Light" panose="020B0502040204020203" pitchFamily="34" charset="-122"/>
                <a:ea typeface="微软雅黑 Light" panose="020B0502040204020203" pitchFamily="34" charset="-122"/>
              </a:rPr>
              <a:t>时候另外处理，而不是直接停止</a:t>
            </a:r>
            <a:r>
              <a:rPr lang="zh-CN" altLang="en-US" sz="2400" dirty="0" smtClean="0">
                <a:solidFill>
                  <a:prstClr val="black"/>
                </a:solidFill>
                <a:latin typeface="微软雅黑 Light" panose="020B0502040204020203" pitchFamily="34" charset="-122"/>
                <a:ea typeface="微软雅黑 Light" panose="020B0502040204020203" pitchFamily="34" charset="-122"/>
              </a:rPr>
              <a:t>。</a:t>
            </a:r>
            <a:endParaRPr lang="en-US" altLang="zh-CN" sz="2400" dirty="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解决方法：</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zh-CN" altLang="en-US" sz="2400" dirty="0">
                <a:solidFill>
                  <a:prstClr val="black"/>
                </a:solidFill>
                <a:latin typeface="微软雅黑 Light" panose="020B0502040204020203" pitchFamily="34" charset="-122"/>
                <a:ea typeface="微软雅黑 Light" panose="020B0502040204020203" pitchFamily="34" charset="-122"/>
              </a:rPr>
              <a:t>语句 </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else</a:t>
            </a:r>
            <a:r>
              <a:rPr lang="zh-CN" altLang="en-US" sz="2400" dirty="0" smtClean="0">
                <a:solidFill>
                  <a:prstClr val="black"/>
                </a:solidFill>
                <a:latin typeface="微软雅黑 Light" panose="020B0502040204020203" pitchFamily="34" charset="-122"/>
                <a:ea typeface="微软雅黑 Light" panose="020B0502040204020203" pitchFamily="34" charset="-122"/>
              </a:rPr>
              <a:t>语句</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en-US" altLang="zh-CN" sz="2400" dirty="0">
                <a:solidFill>
                  <a:prstClr val="black"/>
                </a:solidFill>
                <a:latin typeface="Monaco" charset="0"/>
                <a:ea typeface="Monaco" charset="0"/>
                <a:cs typeface="Monaco" charset="0"/>
              </a:rPr>
              <a:t>finally</a:t>
            </a:r>
            <a:r>
              <a:rPr lang="zh-CN" altLang="en-US" sz="2400" dirty="0">
                <a:solidFill>
                  <a:prstClr val="black"/>
                </a:solidFill>
                <a:latin typeface="微软雅黑 Light" panose="020B0502040204020203" pitchFamily="34" charset="-122"/>
                <a:ea typeface="微软雅黑 Light" panose="020B0502040204020203" pitchFamily="34" charset="-122"/>
              </a:rPr>
              <a:t>子句</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
        <p:nvSpPr>
          <p:cNvPr id="8"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捕获异常</a:t>
            </a:r>
            <a:endParaRPr lang="zh-CN" altLang="en-US" sz="3200" b="1" dirty="0">
              <a:solidFill>
                <a:srgbClr val="942124"/>
              </a:solidFill>
              <a:cs typeface="+mn-cs"/>
            </a:endParaRPr>
          </a:p>
        </p:txBody>
      </p:sp>
      <p:sp>
        <p:nvSpPr>
          <p:cNvPr id="9"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5"/>
          <p:cNvSpPr txBox="1"/>
          <p:nvPr/>
        </p:nvSpPr>
        <p:spPr>
          <a:xfrm>
            <a:off x="953786" y="709485"/>
            <a:ext cx="3414022" cy="523220"/>
          </a:xfrm>
          <a:prstGeom prst="rect">
            <a:avLst/>
          </a:prstGeom>
          <a:noFill/>
        </p:spPr>
        <p:txBody>
          <a:bodyPr wrap="square" rtlCol="0">
            <a:spAutoFit/>
          </a:bodyPr>
          <a:lstStyle/>
          <a:p>
            <a:r>
              <a:rPr lang="zh-CN" altLang="en-US" sz="2800" dirty="0" smtClean="0">
                <a:solidFill>
                  <a:prstClr val="white"/>
                </a:solidFill>
                <a:latin typeface="微软雅黑 Light" panose="020B0502040204020203" pitchFamily="34" charset="-122"/>
                <a:ea typeface="微软雅黑 Light" panose="020B0502040204020203" pitchFamily="34" charset="-122"/>
              </a:rPr>
              <a:t>捕获异常</a:t>
            </a:r>
            <a:endParaRPr lang="zh-CN" altLang="en-US" sz="2800" dirty="0">
              <a:solidFill>
                <a:prstClr val="white"/>
              </a:solidFill>
              <a:latin typeface="微软雅黑 Light" panose="020B0502040204020203" pitchFamily="34" charset="-122"/>
              <a:ea typeface="微软雅黑 Light" panose="020B0502040204020203" pitchFamily="34" charset="-122"/>
            </a:endParaRPr>
          </a:p>
        </p:txBody>
      </p:sp>
      <p:sp>
        <p:nvSpPr>
          <p:cNvPr id="18" name="TextBox 17"/>
          <p:cNvSpPr txBox="1"/>
          <p:nvPr/>
        </p:nvSpPr>
        <p:spPr>
          <a:xfrm>
            <a:off x="491316" y="1484784"/>
            <a:ext cx="11191170" cy="4524315"/>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zh-CN" altLang="en-US" sz="2400" dirty="0">
                <a:solidFill>
                  <a:prstClr val="black"/>
                </a:solidFill>
                <a:latin typeface="微软雅黑 Light" panose="020B0502040204020203" pitchFamily="34" charset="-122"/>
                <a:ea typeface="微软雅黑 Light" panose="020B0502040204020203" pitchFamily="34" charset="-122"/>
              </a:rPr>
              <a:t>语句 </a:t>
            </a:r>
            <a:endParaRPr lang="en-US" altLang="zh-CN" sz="2400" dirty="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try</a:t>
            </a:r>
            <a:r>
              <a:rPr lang="zh-CN" altLang="en-US" sz="2400" dirty="0" smtClean="0">
                <a:solidFill>
                  <a:prstClr val="black"/>
                </a:solidFill>
                <a:latin typeface="微软雅黑 Light" panose="020B0502040204020203" pitchFamily="34" charset="-122"/>
                <a:ea typeface="微软雅黑 Light" panose="020B0502040204020203" pitchFamily="34" charset="-122"/>
              </a:rPr>
              <a:t> 关键词</a:t>
            </a:r>
            <a:r>
              <a:rPr lang="zh-CN" altLang="en-US" sz="2400" dirty="0">
                <a:solidFill>
                  <a:prstClr val="black"/>
                </a:solidFill>
                <a:latin typeface="微软雅黑 Light" panose="020B0502040204020203" pitchFamily="34" charset="-122"/>
                <a:ea typeface="微软雅黑 Light" panose="020B0502040204020203" pitchFamily="34" charset="-122"/>
              </a:rPr>
              <a:t>内执行的是正常代码，当这部分代码出错的时候，会跳过错误代码后</a:t>
            </a:r>
            <a:r>
              <a:rPr lang="zh-CN" altLang="en-US" sz="2400" dirty="0" smtClean="0">
                <a:solidFill>
                  <a:prstClr val="black"/>
                </a:solidFill>
                <a:latin typeface="微软雅黑 Light" panose="020B0502040204020203" pitchFamily="34" charset="-122"/>
                <a:ea typeface="微软雅黑 Light" panose="020B0502040204020203" pitchFamily="34" charset="-122"/>
              </a:rPr>
              <a:t>进入</a:t>
            </a: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except</a:t>
            </a:r>
            <a:r>
              <a:rPr lang="zh-CN" altLang="en-US" sz="2400" dirty="0" smtClean="0">
                <a:solidFill>
                  <a:prstClr val="black"/>
                </a:solidFill>
                <a:latin typeface="微软雅黑 Light" panose="020B0502040204020203" pitchFamily="34" charset="-122"/>
                <a:ea typeface="微软雅黑 Light" panose="020B0502040204020203" pitchFamily="34" charset="-122"/>
              </a:rPr>
              <a:t> 关键词</a:t>
            </a:r>
            <a:r>
              <a:rPr lang="zh-CN" altLang="en-US" sz="2400" dirty="0">
                <a:solidFill>
                  <a:prstClr val="black"/>
                </a:solidFill>
                <a:latin typeface="微软雅黑 Light" panose="020B0502040204020203" pitchFamily="34" charset="-122"/>
                <a:ea typeface="微软雅黑 Light" panose="020B0502040204020203" pitchFamily="34" charset="-122"/>
              </a:rPr>
              <a:t>内部，执行此部分的</a:t>
            </a:r>
            <a:r>
              <a:rPr lang="zh-CN" altLang="en-US" sz="2400" dirty="0" smtClean="0">
                <a:solidFill>
                  <a:prstClr val="black"/>
                </a:solidFill>
                <a:latin typeface="微软雅黑 Light" panose="020B0502040204020203" pitchFamily="34" charset="-122"/>
                <a:ea typeface="微软雅黑 Light" panose="020B0502040204020203" pitchFamily="34" charset="-122"/>
              </a:rPr>
              <a:t>代码</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01" y="2276872"/>
            <a:ext cx="9931400" cy="2451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301" y="3732651"/>
            <a:ext cx="9601200" cy="2171700"/>
          </a:xfrm>
          <a:prstGeom prst="rect">
            <a:avLst/>
          </a:prstGeom>
        </p:spPr>
      </p:pic>
      <p:sp>
        <p:nvSpPr>
          <p:cNvPr id="18" name="TextBox 17"/>
          <p:cNvSpPr txBox="1"/>
          <p:nvPr/>
        </p:nvSpPr>
        <p:spPr>
          <a:xfrm>
            <a:off x="491316" y="1340768"/>
            <a:ext cx="11191170"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else</a:t>
            </a:r>
            <a:r>
              <a:rPr lang="zh-CN" altLang="en-US" sz="2400" dirty="0" smtClean="0">
                <a:solidFill>
                  <a:prstClr val="black"/>
                </a:solidFill>
                <a:latin typeface="微软雅黑 Light" panose="020B0502040204020203" pitchFamily="34" charset="-122"/>
                <a:ea typeface="微软雅黑 Light" panose="020B0502040204020203" pitchFamily="34" charset="-122"/>
              </a:rPr>
              <a:t>语句</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a:solidFill>
                  <a:prstClr val="black"/>
                </a:solidFill>
                <a:latin typeface="微软雅黑 Light" panose="020B0502040204020203" pitchFamily="34" charset="-122"/>
                <a:ea typeface="微软雅黑 Light" panose="020B0502040204020203" pitchFamily="34" charset="-122"/>
              </a:rPr>
              <a:t>当</a:t>
            </a:r>
            <a:r>
              <a:rPr lang="zh-CN" altLang="en-US" sz="2400" dirty="0" smtClean="0">
                <a:solidFill>
                  <a:prstClr val="black"/>
                </a:solidFill>
                <a:latin typeface="微软雅黑 Light" panose="020B0502040204020203" pitchFamily="34" charset="-122"/>
                <a:ea typeface="微软雅黑 Light" panose="020B0502040204020203" pitchFamily="34" charset="-122"/>
              </a:rPr>
              <a:t>在</a:t>
            </a: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smtClean="0">
                <a:solidFill>
                  <a:prstClr val="black"/>
                </a:solidFill>
                <a:latin typeface="微软雅黑 Light" panose="020B0502040204020203" pitchFamily="34" charset="-122"/>
                <a:ea typeface="微软雅黑 Light" panose="020B0502040204020203" pitchFamily="34" charset="-122"/>
              </a:rPr>
              <a:t>...</a:t>
            </a:r>
            <a:r>
              <a:rPr lang="zh-CN" altLang="en-US" sz="2400" dirty="0" smtClean="0">
                <a:solidFill>
                  <a:prstClr val="black"/>
                </a:solidFill>
                <a:latin typeface="微软雅黑 Light" panose="020B0502040204020203" pitchFamily="34" charset="-122"/>
                <a:ea typeface="微软雅黑 Light" panose="020B0502040204020203" pitchFamily="34" charset="-122"/>
              </a:rPr>
              <a:t> 后</a:t>
            </a:r>
            <a:r>
              <a:rPr lang="zh-CN" altLang="en-US" sz="2400" dirty="0">
                <a:solidFill>
                  <a:prstClr val="black"/>
                </a:solidFill>
                <a:latin typeface="微软雅黑 Light" panose="020B0502040204020203" pitchFamily="34" charset="-122"/>
                <a:ea typeface="微软雅黑 Light" panose="020B0502040204020203" pitchFamily="34" charset="-122"/>
              </a:rPr>
              <a:t>加入</a:t>
            </a:r>
            <a:r>
              <a:rPr lang="zh-CN" altLang="en-US" sz="2400" dirty="0" smtClean="0">
                <a:solidFill>
                  <a:prstClr val="black"/>
                </a:solidFill>
                <a:latin typeface="微软雅黑 Light" panose="020B0502040204020203" pitchFamily="34" charset="-122"/>
                <a:ea typeface="微软雅黑 Light" panose="020B0502040204020203" pitchFamily="34" charset="-122"/>
              </a:rPr>
              <a:t>的</a:t>
            </a: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else</a:t>
            </a: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zh-CN" altLang="en-US" sz="2400" dirty="0" smtClean="0">
                <a:solidFill>
                  <a:prstClr val="black"/>
                </a:solidFill>
                <a:latin typeface="微软雅黑 Light" panose="020B0502040204020203" pitchFamily="34" charset="-122"/>
                <a:ea typeface="微软雅黑 Light" panose="020B0502040204020203" pitchFamily="34" charset="-122"/>
              </a:rPr>
              <a:t>指</a:t>
            </a:r>
            <a:r>
              <a:rPr lang="zh-CN" altLang="en-US" sz="2400" dirty="0">
                <a:solidFill>
                  <a:prstClr val="black"/>
                </a:solidFill>
                <a:latin typeface="微软雅黑 Light" panose="020B0502040204020203" pitchFamily="34" charset="-122"/>
                <a:ea typeface="微软雅黑 Light" panose="020B0502040204020203" pitchFamily="34" charset="-122"/>
              </a:rPr>
              <a:t>，当程序没发生错误时执行的部分</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91316" y="908720"/>
            <a:ext cx="11191170" cy="646331"/>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try</a:t>
            </a:r>
            <a:r>
              <a:rPr lang="en-US" altLang="zh-CN" sz="2400" dirty="0">
                <a:solidFill>
                  <a:prstClr val="black"/>
                </a:solidFill>
                <a:latin typeface="微软雅黑 Light" panose="020B0502040204020203" pitchFamily="34" charset="-122"/>
                <a:ea typeface="微软雅黑 Light" panose="020B0502040204020203" pitchFamily="34" charset="-122"/>
              </a:rPr>
              <a:t>...</a:t>
            </a:r>
            <a:r>
              <a:rPr lang="en-US" altLang="zh-CN" sz="2400" dirty="0">
                <a:latin typeface="Monaco"/>
                <a:ea typeface="微软雅黑 Light" panose="020B0502040204020203" pitchFamily="34" charset="-122"/>
              </a:rPr>
              <a:t>except</a:t>
            </a:r>
            <a:r>
              <a:rPr lang="en-US" altLang="zh-CN" sz="2400" dirty="0" smtClean="0">
                <a:solidFill>
                  <a:prstClr val="black"/>
                </a:solidFill>
                <a:latin typeface="微软雅黑 Light" panose="020B0502040204020203" pitchFamily="34" charset="-122"/>
                <a:ea typeface="微软雅黑 Light" panose="020B0502040204020203" pitchFamily="34" charset="-122"/>
              </a:rPr>
              <a:t>...</a:t>
            </a:r>
            <a:r>
              <a:rPr lang="en-US" altLang="zh-CN" sz="2400" dirty="0" smtClean="0">
                <a:solidFill>
                  <a:prstClr val="black"/>
                </a:solidFill>
                <a:latin typeface="Monaco" charset="0"/>
                <a:ea typeface="Monaco" charset="0"/>
                <a:cs typeface="Monaco" charset="0"/>
              </a:rPr>
              <a:t>else</a:t>
            </a:r>
            <a:r>
              <a:rPr lang="en-US" altLang="zh-CN" sz="2400" dirty="0" smtClean="0">
                <a:solidFill>
                  <a:prstClr val="black"/>
                </a:solidFill>
                <a:latin typeface="微软雅黑 Light" panose="020B0502040204020203" pitchFamily="34" charset="-122"/>
                <a:ea typeface="微软雅黑 Light" panose="020B0502040204020203" pitchFamily="34" charset="-122"/>
              </a:rPr>
              <a:t>…</a:t>
            </a:r>
            <a:r>
              <a:rPr lang="zh-CN" altLang="en-US" sz="2400" dirty="0" smtClean="0">
                <a:solidFill>
                  <a:prstClr val="black"/>
                </a:solidFill>
                <a:latin typeface="微软雅黑 Light" panose="020B0502040204020203" pitchFamily="34" charset="-122"/>
                <a:ea typeface="微软雅黑 Light" panose="020B0502040204020203" pitchFamily="34" charset="-122"/>
              </a:rPr>
              <a:t>工作原理 </a:t>
            </a:r>
          </a:p>
        </p:txBody>
      </p:sp>
      <p:sp>
        <p:nvSpPr>
          <p:cNvPr id="10" name="文本框 9"/>
          <p:cNvSpPr txBox="1"/>
          <p:nvPr/>
        </p:nvSpPr>
        <p:spPr>
          <a:xfrm>
            <a:off x="6129183" y="1975496"/>
            <a:ext cx="441146" cy="400110"/>
          </a:xfrm>
          <a:prstGeom prst="rect">
            <a:avLst/>
          </a:prstGeom>
          <a:noFill/>
        </p:spPr>
        <p:txBody>
          <a:bodyPr wrap="none" rtlCol="0">
            <a:spAutoFit/>
          </a:bodyPr>
          <a:lstStyle/>
          <a:p>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是</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2" name="圆角矩形 11"/>
          <p:cNvSpPr/>
          <p:nvPr/>
        </p:nvSpPr>
        <p:spPr>
          <a:xfrm>
            <a:off x="7685987" y="1772816"/>
            <a:ext cx="3261834" cy="1152128"/>
          </a:xfrm>
          <a:prstGeom prst="round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执行第一个匹配该异常的</a:t>
            </a:r>
            <a:r>
              <a:rPr kumimoji="1" lang="en-US" altLang="zh-CN" sz="2000" dirty="0" smtClean="0">
                <a:latin typeface="Monaco" charset="0"/>
                <a:ea typeface="Monaco" charset="0"/>
                <a:cs typeface="Monaco" charset="0"/>
              </a:rPr>
              <a:t>except</a:t>
            </a: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子句</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
        <p:nvSpPr>
          <p:cNvPr id="14" name="圆角矩形 13"/>
          <p:cNvSpPr/>
          <p:nvPr/>
        </p:nvSpPr>
        <p:spPr>
          <a:xfrm>
            <a:off x="743027" y="3008331"/>
            <a:ext cx="2627726" cy="887847"/>
          </a:xfrm>
          <a:prstGeom prst="round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开始执行</a:t>
            </a:r>
            <a:r>
              <a:rPr kumimoji="1" lang="en-US" altLang="zh-CN" sz="2000" dirty="0" smtClean="0">
                <a:latin typeface="Monaco" charset="0"/>
                <a:ea typeface="Monaco" charset="0"/>
                <a:cs typeface="Monaco" charset="0"/>
              </a:rPr>
              <a:t>try</a:t>
            </a: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部分</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cxnSp>
        <p:nvCxnSpPr>
          <p:cNvPr id="15" name="直线连接符 14"/>
          <p:cNvCxnSpPr>
            <a:stCxn id="14" idx="3"/>
          </p:cNvCxnSpPr>
          <p:nvPr/>
        </p:nvCxnSpPr>
        <p:spPr>
          <a:xfrm>
            <a:off x="3370753" y="3452255"/>
            <a:ext cx="2346332" cy="0"/>
          </a:xfrm>
          <a:prstGeom prst="line">
            <a:avLst/>
          </a:prstGeom>
          <a:ln w="38100">
            <a:solidFill>
              <a:srgbClr val="942124"/>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478738" y="2924944"/>
            <a:ext cx="2185214" cy="553998"/>
          </a:xfrm>
          <a:prstGeom prst="rect">
            <a:avLst/>
          </a:prstGeom>
          <a:noFill/>
        </p:spPr>
        <p:txBody>
          <a:bodyPr wrap="none" rtlCol="0">
            <a:spAutoFit/>
          </a:bodyPr>
          <a:lstStyle/>
          <a:p>
            <a:pPr>
              <a:lnSpc>
                <a:spcPct val="150000"/>
              </a:lnSpc>
            </a:pPr>
            <a:r>
              <a:rPr kumimoji="1" lang="en-US" altLang="zh-CN" sz="2000" dirty="0" smtClean="0">
                <a:latin typeface="Monaco" charset="0"/>
                <a:ea typeface="Monaco" charset="0"/>
                <a:cs typeface="Monaco" charset="0"/>
              </a:rPr>
              <a:t>try</a:t>
            </a: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部分执行异常</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cxnSp>
        <p:nvCxnSpPr>
          <p:cNvPr id="19" name="直线连接符 18"/>
          <p:cNvCxnSpPr/>
          <p:nvPr/>
        </p:nvCxnSpPr>
        <p:spPr>
          <a:xfrm>
            <a:off x="5744481" y="2394763"/>
            <a:ext cx="0" cy="2153319"/>
          </a:xfrm>
          <a:prstGeom prst="line">
            <a:avLst/>
          </a:prstGeom>
          <a:ln w="38100">
            <a:solidFill>
              <a:srgbClr val="942124"/>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p:nvCxnSpPr>
        <p:spPr>
          <a:xfrm>
            <a:off x="5741771" y="4548082"/>
            <a:ext cx="1944216" cy="0"/>
          </a:xfrm>
          <a:prstGeom prst="line">
            <a:avLst/>
          </a:prstGeom>
          <a:ln w="38100">
            <a:solidFill>
              <a:srgbClr val="942124"/>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129183" y="4147972"/>
            <a:ext cx="441146" cy="400110"/>
          </a:xfrm>
          <a:prstGeom prst="rect">
            <a:avLst/>
          </a:prstGeom>
          <a:noFill/>
        </p:spPr>
        <p:txBody>
          <a:bodyPr wrap="none" rtlCol="0">
            <a:spAutoFit/>
          </a:bodyPr>
          <a:lstStyle/>
          <a:p>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否</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cxnSp>
        <p:nvCxnSpPr>
          <p:cNvPr id="22" name="直线连接符 21"/>
          <p:cNvCxnSpPr/>
          <p:nvPr/>
        </p:nvCxnSpPr>
        <p:spPr>
          <a:xfrm flipV="1">
            <a:off x="5741770" y="2394763"/>
            <a:ext cx="1944217" cy="0"/>
          </a:xfrm>
          <a:prstGeom prst="line">
            <a:avLst/>
          </a:prstGeom>
          <a:ln w="38100">
            <a:solidFill>
              <a:srgbClr val="942124"/>
            </a:solidFill>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7685987" y="4164452"/>
            <a:ext cx="3261834" cy="1064747"/>
          </a:xfrm>
          <a:prstGeom prst="round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执行</a:t>
            </a:r>
            <a:r>
              <a:rPr kumimoji="1" lang="en-US" altLang="zh-CN"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else</a:t>
            </a: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部分语句，控制流通过整个</a:t>
            </a:r>
            <a:r>
              <a:rPr kumimoji="1" lang="en-US" altLang="zh-CN"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try</a:t>
            </a:r>
            <a:r>
              <a:rPr kumimoji="1" lang="zh-CN" altLang="en-US" sz="2000" dirty="0" smtClean="0">
                <a:latin typeface="微软雅黑 Light" panose="020B0502040204020203" pitchFamily="34" charset="-122"/>
                <a:ea typeface="微软雅黑 Light" panose="020B0502040204020203" pitchFamily="34" charset="-122"/>
                <a:cs typeface="微软雅黑 Light" panose="020B0502040204020203" pitchFamily="34" charset="-122"/>
              </a:rPr>
              <a:t>语句</a:t>
            </a:r>
            <a:endParaRPr kumimoji="1" lang="zh-CN" altLang="en-US" sz="2000" dirty="0">
              <a:latin typeface="微软雅黑 Light" panose="020B0502040204020203" pitchFamily="34" charset="-122"/>
              <a:ea typeface="微软雅黑 Light" panose="020B0502040204020203" pitchFamily="34" charset="-122"/>
              <a:cs typeface="微软雅黑 Light" panose="020B0502040204020203"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0656" y="440720"/>
            <a:ext cx="11191170" cy="1754326"/>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finally</a:t>
            </a:r>
            <a:r>
              <a:rPr lang="zh-CN" altLang="en-US" sz="2400" dirty="0" smtClean="0">
                <a:solidFill>
                  <a:prstClr val="black"/>
                </a:solidFill>
                <a:latin typeface="微软雅黑 Light" panose="020B0502040204020203" pitchFamily="34" charset="-122"/>
                <a:ea typeface="微软雅黑 Light" panose="020B0502040204020203" pitchFamily="34" charset="-122"/>
              </a:rPr>
              <a:t>子句</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342900"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a:solidFill>
                  <a:prstClr val="black"/>
                </a:solidFill>
                <a:latin typeface="微软雅黑 Light" panose="020B0502040204020203" pitchFamily="34" charset="-122"/>
                <a:ea typeface="微软雅黑 Light" panose="020B0502040204020203" pitchFamily="34" charset="-122"/>
              </a:rPr>
              <a:t> </a:t>
            </a:r>
            <a:r>
              <a:rPr lang="en-US" altLang="zh-CN" sz="2400" dirty="0" smtClean="0">
                <a:latin typeface="Monaco"/>
                <a:ea typeface="微软雅黑 Light" panose="020B0502040204020203" pitchFamily="34" charset="-122"/>
              </a:rPr>
              <a:t>finally</a:t>
            </a:r>
            <a:r>
              <a:rPr lang="zh-CN" altLang="en-US" sz="2400" dirty="0" smtClean="0">
                <a:solidFill>
                  <a:prstClr val="black"/>
                </a:solidFill>
                <a:latin typeface="微软雅黑 Light" panose="020B0502040204020203" pitchFamily="34" charset="-122"/>
                <a:ea typeface="微软雅黑 Light" panose="020B0502040204020203" pitchFamily="34" charset="-122"/>
              </a:rPr>
              <a:t> 语句</a:t>
            </a:r>
            <a:r>
              <a:rPr lang="zh-CN" altLang="en-US" sz="2400" dirty="0">
                <a:solidFill>
                  <a:prstClr val="black"/>
                </a:solidFill>
                <a:latin typeface="微软雅黑 Light" panose="020B0502040204020203" pitchFamily="34" charset="-122"/>
                <a:ea typeface="微软雅黑 Light" panose="020B0502040204020203" pitchFamily="34" charset="-122"/>
              </a:rPr>
              <a:t>是指，无论程序运行对或错，都会执行的部分</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391" y="2217433"/>
            <a:ext cx="9537700" cy="2730500"/>
          </a:xfrm>
          <a:prstGeom prst="rect">
            <a:avLst/>
          </a:prstGeom>
        </p:spPr>
      </p:pic>
      <p:sp>
        <p:nvSpPr>
          <p:cNvPr id="3" name="文本框 2"/>
          <p:cNvSpPr txBox="1"/>
          <p:nvPr/>
        </p:nvSpPr>
        <p:spPr>
          <a:xfrm>
            <a:off x="1202055" y="5103495"/>
            <a:ext cx="4302125" cy="1198880"/>
          </a:xfrm>
          <a:prstGeom prst="rect">
            <a:avLst/>
          </a:prstGeom>
          <a:noFill/>
        </p:spPr>
        <p:txBody>
          <a:bodyPr wrap="square" rtlCol="0" anchor="t">
            <a:spAutoFit/>
          </a:bodyPr>
          <a:lstStyle/>
          <a:p>
            <a:r>
              <a:rPr lang="zh-CN" altLang="en-US"/>
              <a:t>try:</a:t>
            </a:r>
          </a:p>
          <a:p>
            <a:r>
              <a:rPr lang="zh-CN" altLang="en-US"/>
              <a:t>    print 1</a:t>
            </a:r>
          </a:p>
          <a:p>
            <a:r>
              <a:rPr lang="zh-CN" altLang="en-US"/>
              <a:t>finally:</a:t>
            </a:r>
          </a:p>
          <a:p>
            <a:r>
              <a:rPr lang="zh-CN" altLang="en-US"/>
              <a:t>    print 'finally was called.'</a:t>
            </a:r>
          </a:p>
        </p:txBody>
      </p:sp>
      <p:sp>
        <p:nvSpPr>
          <p:cNvPr id="4" name="文本框 3"/>
          <p:cNvSpPr txBox="1"/>
          <p:nvPr/>
        </p:nvSpPr>
        <p:spPr>
          <a:xfrm>
            <a:off x="5416550" y="5458460"/>
            <a:ext cx="2540000" cy="645160"/>
          </a:xfrm>
          <a:prstGeom prst="rect">
            <a:avLst/>
          </a:prstGeom>
          <a:noFill/>
        </p:spPr>
        <p:txBody>
          <a:bodyPr wrap="square" rtlCol="0" anchor="t">
            <a:spAutoFit/>
          </a:bodyPr>
          <a:lstStyle/>
          <a:p>
            <a:r>
              <a:rPr lang="zh-CN" altLang="en-US"/>
              <a:t>1</a:t>
            </a:r>
          </a:p>
          <a:p>
            <a:r>
              <a:rPr lang="zh-CN" altLang="en-US"/>
              <a:t>finally was called.</a:t>
            </a:r>
          </a:p>
        </p:txBody>
      </p:sp>
      <p:sp>
        <p:nvSpPr>
          <p:cNvPr id="5" name="右箭头 4"/>
          <p:cNvSpPr/>
          <p:nvPr/>
        </p:nvSpPr>
        <p:spPr>
          <a:xfrm>
            <a:off x="4300220" y="5779770"/>
            <a:ext cx="63563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91316" y="1520765"/>
            <a:ext cx="11191170" cy="2862322"/>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a:latin typeface="Monaco"/>
                <a:ea typeface="微软雅黑 Light" panose="020B0502040204020203" pitchFamily="34" charset="-122"/>
              </a:rPr>
              <a:t>assert</a:t>
            </a:r>
            <a:r>
              <a:rPr lang="zh-CN" altLang="en-US" sz="2400" dirty="0">
                <a:solidFill>
                  <a:prstClr val="black"/>
                </a:solidFill>
                <a:latin typeface="微软雅黑 Light" panose="020B0502040204020203" pitchFamily="34" charset="-122"/>
                <a:ea typeface="微软雅黑 Light" panose="020B0502040204020203" pitchFamily="34" charset="-122"/>
              </a:rPr>
              <a:t>关键</a:t>
            </a:r>
            <a:r>
              <a:rPr lang="zh-CN" altLang="en-US" sz="2400" dirty="0" smtClean="0">
                <a:solidFill>
                  <a:prstClr val="black"/>
                </a:solidFill>
                <a:latin typeface="微软雅黑 Light" panose="020B0502040204020203" pitchFamily="34" charset="-122"/>
                <a:ea typeface="微软雅黑 Light" panose="020B0502040204020203" pitchFamily="34" charset="-122"/>
              </a:rPr>
              <a:t>字</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当</a:t>
            </a:r>
            <a:r>
              <a:rPr lang="en-US" altLang="zh-CN" sz="2400" dirty="0" smtClean="0">
                <a:latin typeface="Monaco"/>
                <a:ea typeface="微软雅黑 Light" panose="020B0502040204020203" pitchFamily="34" charset="-122"/>
              </a:rPr>
              <a:t>Expression</a:t>
            </a:r>
            <a:r>
              <a:rPr lang="zh-CN" altLang="en-US" sz="2400" dirty="0" smtClean="0">
                <a:solidFill>
                  <a:prstClr val="black"/>
                </a:solidFill>
                <a:latin typeface="微软雅黑 Light" panose="020B0502040204020203" pitchFamily="34" charset="-122"/>
                <a:ea typeface="微软雅黑 Light" panose="020B0502040204020203" pitchFamily="34" charset="-122"/>
              </a:rPr>
              <a:t>部分为</a:t>
            </a:r>
            <a:r>
              <a:rPr lang="en-US" altLang="zh-CN" sz="2400" dirty="0" smtClean="0">
                <a:latin typeface="Monaco"/>
                <a:ea typeface="微软雅黑 Light" panose="020B0502040204020203" pitchFamily="34" charset="-122"/>
              </a:rPr>
              <a:t>True</a:t>
            </a:r>
            <a:r>
              <a:rPr lang="zh-CN" altLang="en-US" sz="2400" dirty="0" smtClean="0">
                <a:solidFill>
                  <a:prstClr val="black"/>
                </a:solidFill>
                <a:latin typeface="微软雅黑 Light" panose="020B0502040204020203" pitchFamily="34" charset="-122"/>
                <a:ea typeface="微软雅黑 Light" panose="020B0502040204020203" pitchFamily="34" charset="-122"/>
              </a:rPr>
              <a:t>时</a:t>
            </a:r>
            <a:r>
              <a:rPr lang="zh-CN" altLang="en-US" sz="2400" dirty="0">
                <a:solidFill>
                  <a:prstClr val="black"/>
                </a:solidFill>
                <a:latin typeface="微软雅黑 Light" panose="020B0502040204020203" pitchFamily="34" charset="-122"/>
                <a:ea typeface="微软雅黑 Light" panose="020B0502040204020203" pitchFamily="34" charset="-122"/>
              </a:rPr>
              <a:t>，则正确执行，程序继续下去；当判断</a:t>
            </a:r>
            <a:r>
              <a:rPr lang="zh-CN" altLang="en-US" sz="2400" dirty="0" smtClean="0">
                <a:solidFill>
                  <a:prstClr val="black"/>
                </a:solidFill>
                <a:latin typeface="微软雅黑 Light" panose="020B0502040204020203" pitchFamily="34" charset="-122"/>
                <a:ea typeface="微软雅黑 Light" panose="020B0502040204020203" pitchFamily="34" charset="-122"/>
              </a:rPr>
              <a:t>为</a:t>
            </a:r>
            <a:r>
              <a:rPr lang="en-US" altLang="zh-CN" sz="2400" dirty="0" smtClean="0">
                <a:latin typeface="Monaco"/>
                <a:ea typeface="微软雅黑 Light" panose="020B0502040204020203" pitchFamily="34" charset="-122"/>
              </a:rPr>
              <a:t>False</a:t>
            </a:r>
            <a:r>
              <a:rPr lang="zh-CN" altLang="en-US" sz="2400" dirty="0" smtClean="0">
                <a:solidFill>
                  <a:prstClr val="black"/>
                </a:solidFill>
                <a:latin typeface="微软雅黑 Light" panose="020B0502040204020203" pitchFamily="34" charset="-122"/>
                <a:ea typeface="微软雅黑 Light" panose="020B0502040204020203" pitchFamily="34" charset="-122"/>
              </a:rPr>
              <a:t>时</a:t>
            </a:r>
            <a:r>
              <a:rPr lang="zh-CN" altLang="en-US" sz="2400" dirty="0">
                <a:solidFill>
                  <a:prstClr val="black"/>
                </a:solidFill>
                <a:latin typeface="微软雅黑 Light" panose="020B0502040204020203" pitchFamily="34" charset="-122"/>
                <a:ea typeface="微软雅黑 Light" panose="020B0502040204020203" pitchFamily="34" charset="-122"/>
              </a:rPr>
              <a:t>，则抛出后面</a:t>
            </a:r>
            <a:r>
              <a:rPr lang="zh-CN" altLang="en-US" sz="2400" dirty="0" smtClean="0">
                <a:solidFill>
                  <a:prstClr val="black"/>
                </a:solidFill>
                <a:latin typeface="微软雅黑 Light" panose="020B0502040204020203" pitchFamily="34" charset="-122"/>
                <a:ea typeface="微软雅黑 Light" panose="020B0502040204020203" pitchFamily="34" charset="-122"/>
              </a:rPr>
              <a:t>的</a:t>
            </a:r>
            <a:r>
              <a:rPr lang="en-US" altLang="zh-CN" sz="2400" dirty="0" smtClean="0">
                <a:solidFill>
                  <a:prstClr val="black"/>
                </a:solidFill>
                <a:latin typeface="Monaco" charset="0"/>
                <a:ea typeface="Monaco" charset="0"/>
                <a:cs typeface="Monaco" charset="0"/>
              </a:rPr>
              <a:t>e</a:t>
            </a:r>
            <a:r>
              <a:rPr lang="zh-CN" altLang="en-US" sz="2400" dirty="0" smtClean="0">
                <a:solidFill>
                  <a:prstClr val="black"/>
                </a:solidFill>
                <a:latin typeface="微软雅黑 Light" panose="020B0502040204020203" pitchFamily="34" charset="-122"/>
                <a:ea typeface="微软雅黑 Light" panose="020B0502040204020203" pitchFamily="34" charset="-122"/>
              </a:rPr>
              <a:t>错误</a:t>
            </a:r>
            <a:r>
              <a:rPr lang="zh-CN" altLang="en-US" sz="2400" dirty="0">
                <a:solidFill>
                  <a:prstClr val="black"/>
                </a:solidFill>
                <a:latin typeface="微软雅黑 Light" panose="020B0502040204020203" pitchFamily="34" charset="-122"/>
                <a:ea typeface="微软雅黑 Light" panose="020B0502040204020203" pitchFamily="34" charset="-122"/>
              </a:rPr>
              <a:t>提示</a:t>
            </a:r>
            <a:r>
              <a:rPr lang="zh-CN" altLang="en-US" sz="2400" dirty="0" smtClean="0">
                <a:solidFill>
                  <a:prstClr val="black"/>
                </a:solidFill>
                <a:latin typeface="微软雅黑 Light" panose="020B0502040204020203" pitchFamily="34" charset="-122"/>
                <a:ea typeface="微软雅黑 Light" panose="020B0502040204020203" pitchFamily="34" charset="-122"/>
              </a:rPr>
              <a:t>。</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solidFill>
                  <a:prstClr val="black"/>
                </a:solidFill>
                <a:latin typeface="微软雅黑 Light" panose="020B0502040204020203" pitchFamily="34" charset="-122"/>
                <a:ea typeface="微软雅黑 Light" panose="020B0502040204020203" pitchFamily="34" charset="-122"/>
              </a:rPr>
              <a:t>在大型的项目中，</a:t>
            </a:r>
            <a:r>
              <a:rPr lang="en-US" altLang="zh-CN" sz="2400" dirty="0" smtClean="0">
                <a:solidFill>
                  <a:prstClr val="black"/>
                </a:solidFill>
                <a:latin typeface="Monaco" charset="0"/>
                <a:ea typeface="Monaco" charset="0"/>
                <a:cs typeface="Monaco" charset="0"/>
              </a:rPr>
              <a:t>assert</a:t>
            </a:r>
            <a:r>
              <a:rPr lang="zh-CN" altLang="en-US" sz="2400" dirty="0" smtClean="0">
                <a:solidFill>
                  <a:prstClr val="black"/>
                </a:solidFill>
                <a:latin typeface="微软雅黑 Light" panose="020B0502040204020203" pitchFamily="34" charset="-122"/>
                <a:ea typeface="微软雅黑 Light" panose="020B0502040204020203" pitchFamily="34" charset="-122"/>
              </a:rPr>
              <a:t>常被用来作为“防御性编程”</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251" y="3860056"/>
            <a:ext cx="9639300" cy="901700"/>
          </a:xfrm>
          <a:prstGeom prst="rect">
            <a:avLst/>
          </a:prstGeom>
        </p:spPr>
      </p:pic>
      <p:sp>
        <p:nvSpPr>
          <p:cNvPr id="11"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en-US" altLang="zh-CN" sz="3200" b="1" dirty="0">
                <a:solidFill>
                  <a:srgbClr val="942124"/>
                </a:solidFill>
                <a:latin typeface="Monaco" charset="0"/>
                <a:ea typeface="Monaco" charset="0"/>
                <a:cs typeface="Monaco" charset="0"/>
              </a:rPr>
              <a:t>a</a:t>
            </a:r>
            <a:r>
              <a:rPr lang="en-US" altLang="zh-CN" sz="3200" b="1" dirty="0" smtClean="0">
                <a:solidFill>
                  <a:srgbClr val="942124"/>
                </a:solidFill>
                <a:latin typeface="Monaco" charset="0"/>
                <a:ea typeface="Monaco" charset="0"/>
                <a:cs typeface="Monaco" charset="0"/>
              </a:rPr>
              <a:t>ssert</a:t>
            </a:r>
            <a:r>
              <a:rPr lang="zh-CN" altLang="en-US" sz="3200" b="1" dirty="0">
                <a:solidFill>
                  <a:srgbClr val="942124"/>
                </a:solidFill>
                <a:cs typeface="+mn-cs"/>
              </a:rPr>
              <a:t>、</a:t>
            </a:r>
            <a:r>
              <a:rPr lang="en-US" altLang="zh-CN" sz="3200" b="1" dirty="0" smtClean="0">
                <a:solidFill>
                  <a:srgbClr val="942124"/>
                </a:solidFill>
                <a:latin typeface="Monaco" charset="0"/>
                <a:ea typeface="Monaco" charset="0"/>
                <a:cs typeface="Monaco" charset="0"/>
              </a:rPr>
              <a:t>with</a:t>
            </a:r>
            <a:r>
              <a:rPr lang="zh-CN" altLang="en-US" sz="3200" b="1" dirty="0" smtClean="0">
                <a:solidFill>
                  <a:srgbClr val="942124"/>
                </a:solidFill>
                <a:cs typeface="+mn-cs"/>
              </a:rPr>
              <a:t>语句</a:t>
            </a:r>
            <a:endParaRPr lang="zh-CN" altLang="en-US" sz="3200" b="1" dirty="0">
              <a:solidFill>
                <a:srgbClr val="942124"/>
              </a:solidFill>
              <a:cs typeface="+mn-cs"/>
            </a:endParaRPr>
          </a:p>
        </p:txBody>
      </p:sp>
      <p:sp>
        <p:nvSpPr>
          <p:cNvPr id="13"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3" name="文本框 2"/>
          <p:cNvSpPr txBox="1"/>
          <p:nvPr/>
        </p:nvSpPr>
        <p:spPr>
          <a:xfrm>
            <a:off x="1069340" y="5572125"/>
            <a:ext cx="9937750" cy="922020"/>
          </a:xfrm>
          <a:prstGeom prst="rect">
            <a:avLst/>
          </a:prstGeom>
          <a:noFill/>
        </p:spPr>
        <p:txBody>
          <a:bodyPr wrap="square" rtlCol="0" anchor="t">
            <a:spAutoFit/>
          </a:bodyPr>
          <a:lstStyle/>
          <a:p>
            <a:r>
              <a:rPr lang="en-US" altLang="zh-CN"/>
              <a:t>*</a:t>
            </a:r>
            <a:r>
              <a:rPr lang="zh-CN" altLang="en-US"/>
              <a:t>防御性编程（Defensive programming）是防御式设计的一种具体体现，它是为了保证，对程序的不可预见的使用，不会造成程序功能上的损坏。（https://www.cnblogs.com/Leo_wl/p/3306059.html）</a:t>
            </a:r>
          </a:p>
        </p:txBody>
      </p:sp>
      <p:sp>
        <p:nvSpPr>
          <p:cNvPr id="4" name="文本框 3"/>
          <p:cNvSpPr txBox="1"/>
          <p:nvPr/>
        </p:nvSpPr>
        <p:spPr>
          <a:xfrm>
            <a:off x="2740660" y="4844415"/>
            <a:ext cx="2540000" cy="645160"/>
          </a:xfrm>
          <a:prstGeom prst="rect">
            <a:avLst/>
          </a:prstGeom>
          <a:noFill/>
        </p:spPr>
        <p:txBody>
          <a:bodyPr wrap="square" rtlCol="0" anchor="t">
            <a:spAutoFit/>
          </a:bodyPr>
          <a:lstStyle/>
          <a:p>
            <a:r>
              <a:rPr lang="zh-CN" altLang="en-US"/>
              <a:t>if not expression:</a:t>
            </a:r>
          </a:p>
          <a:p>
            <a:r>
              <a:rPr lang="zh-CN" altLang="en-US"/>
              <a:t>    raise AssertionError</a:t>
            </a:r>
          </a:p>
        </p:txBody>
      </p:sp>
      <p:sp>
        <p:nvSpPr>
          <p:cNvPr id="5" name="右箭头 4"/>
          <p:cNvSpPr/>
          <p:nvPr/>
        </p:nvSpPr>
        <p:spPr>
          <a:xfrm>
            <a:off x="1568450" y="5005070"/>
            <a:ext cx="635635"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91316" y="1520765"/>
            <a:ext cx="11191170" cy="3970318"/>
          </a:xfrm>
          <a:prstGeom prst="rect">
            <a:avLst/>
          </a:prstGeom>
          <a:noFill/>
        </p:spPr>
        <p:txBody>
          <a:bodyPr wrap="square" rtlCol="0">
            <a:spAutoFit/>
          </a:bodyPr>
          <a:lstStyle/>
          <a:p>
            <a:pPr marL="342900" indent="-342900">
              <a:lnSpc>
                <a:spcPct val="150000"/>
              </a:lnSpc>
              <a:buClr>
                <a:schemeClr val="tx1"/>
              </a:buClr>
              <a:buFont typeface="Arial" panose="020B0604020202020204" pitchFamily="34" charset="0"/>
              <a:buChar char="•"/>
            </a:pPr>
            <a:r>
              <a:rPr lang="en-US" altLang="zh-CN" sz="2400" dirty="0" smtClean="0">
                <a:latin typeface="Monaco"/>
                <a:ea typeface="微软雅黑 Light" panose="020B0502040204020203" pitchFamily="34" charset="-122"/>
              </a:rPr>
              <a:t>with</a:t>
            </a:r>
            <a:r>
              <a:rPr lang="zh-CN" altLang="en-US" sz="2400" dirty="0" smtClean="0">
                <a:solidFill>
                  <a:prstClr val="black"/>
                </a:solidFill>
                <a:latin typeface="微软雅黑 Light" panose="020B0502040204020203" pitchFamily="34" charset="-122"/>
                <a:ea typeface="微软雅黑 Light" panose="020B0502040204020203" pitchFamily="34" charset="-122"/>
              </a:rPr>
              <a:t>语句</a:t>
            </a:r>
            <a:endParaRPr lang="en-US" altLang="zh-CN" sz="2400" dirty="0" smtClean="0">
              <a:solidFill>
                <a:prstClr val="black"/>
              </a:solidFill>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a:latin typeface="微软雅黑 Light" panose="020B0502040204020203" pitchFamily="34" charset="-122"/>
                <a:ea typeface="微软雅黑 Light" panose="020B0502040204020203" pitchFamily="34" charset="-122"/>
              </a:rPr>
              <a:t>有时候打开了文件却忘记关闭，或者是在读取文件过程出错，</a:t>
            </a:r>
            <a:r>
              <a:rPr lang="zh-CN" altLang="en-US" sz="2400" dirty="0" smtClean="0">
                <a:latin typeface="微软雅黑 Light" panose="020B0502040204020203" pitchFamily="34" charset="-122"/>
                <a:ea typeface="微软雅黑 Light" panose="020B0502040204020203" pitchFamily="34" charset="-122"/>
              </a:rPr>
              <a:t>那么</a:t>
            </a:r>
            <a:r>
              <a:rPr lang="en-US" altLang="zh-CN" sz="2400" dirty="0" smtClean="0">
                <a:latin typeface="微软雅黑 Light" panose="020B0502040204020203" pitchFamily="34" charset="-122"/>
                <a:ea typeface="微软雅黑 Light" panose="020B0502040204020203" pitchFamily="34" charset="-122"/>
              </a:rPr>
              <a:t>"with"</a:t>
            </a:r>
            <a:r>
              <a:rPr lang="zh-CN" altLang="en-US" sz="2400" dirty="0" smtClean="0">
                <a:latin typeface="微软雅黑 Light" panose="020B0502040204020203" pitchFamily="34" charset="-122"/>
                <a:ea typeface="微软雅黑 Light" panose="020B0502040204020203" pitchFamily="34" charset="-122"/>
              </a:rPr>
              <a:t>语句</a:t>
            </a:r>
            <a:r>
              <a:rPr lang="zh-CN" altLang="en-US" sz="2400" dirty="0">
                <a:latin typeface="微软雅黑 Light" panose="020B0502040204020203" pitchFamily="34" charset="-122"/>
                <a:ea typeface="微软雅黑 Light" panose="020B0502040204020203" pitchFamily="34" charset="-122"/>
              </a:rPr>
              <a:t>能够很好解决关于文件读取、写入的</a:t>
            </a:r>
            <a:r>
              <a:rPr lang="zh-CN" altLang="en-US" sz="2400" dirty="0" smtClean="0">
                <a:latin typeface="微软雅黑 Light" panose="020B0502040204020203" pitchFamily="34" charset="-122"/>
                <a:ea typeface="微软雅黑 Light" panose="020B0502040204020203" pitchFamily="34" charset="-122"/>
              </a:rPr>
              <a:t>问题</a:t>
            </a:r>
            <a:endParaRPr lang="en-US" altLang="zh-CN" sz="2400" dirty="0" smtClean="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endParaRPr lang="en-US" altLang="zh-CN" sz="2400" dirty="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endParaRPr lang="en-US" altLang="zh-CN" sz="2400" dirty="0" smtClean="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endParaRPr lang="en-US" altLang="zh-CN" sz="2400" dirty="0">
              <a:latin typeface="微软雅黑 Light" panose="020B0502040204020203" pitchFamily="34" charset="-122"/>
              <a:ea typeface="微软雅黑 Light" panose="020B0502040204020203" pitchFamily="34" charset="-122"/>
            </a:endParaRPr>
          </a:p>
          <a:p>
            <a:pPr marL="800100" lvl="1" indent="-342900">
              <a:lnSpc>
                <a:spcPct val="150000"/>
              </a:lnSpc>
              <a:buClr>
                <a:schemeClr val="tx1"/>
              </a:buClr>
              <a:buFont typeface="Arial" panose="020B0604020202020204" pitchFamily="34" charset="0"/>
              <a:buChar char="•"/>
            </a:pPr>
            <a:r>
              <a:rPr lang="zh-CN" altLang="en-US" sz="2400" dirty="0" smtClean="0">
                <a:latin typeface="微软雅黑 Light" panose="020B0502040204020203" pitchFamily="34" charset="-122"/>
                <a:ea typeface="微软雅黑 Light" panose="020B0502040204020203" pitchFamily="34" charset="-122"/>
              </a:rPr>
              <a:t>上面的语句等价于</a:t>
            </a:r>
            <a:endParaRPr lang="en-US" altLang="zh-CN" sz="2400" dirty="0" smtClean="0">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39" y="3434995"/>
            <a:ext cx="9817100" cy="1168400"/>
          </a:xfrm>
          <a:prstGeom prst="rect">
            <a:avLst/>
          </a:prstGeom>
        </p:spPr>
      </p:pic>
      <p:sp>
        <p:nvSpPr>
          <p:cNvPr id="11"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zh-CN" altLang="en-US" sz="3200" b="1" dirty="0" smtClean="0">
                <a:solidFill>
                  <a:srgbClr val="942124"/>
                </a:solidFill>
                <a:cs typeface="+mn-cs"/>
              </a:rPr>
              <a:t>两种特殊的简便方法</a:t>
            </a:r>
            <a:endParaRPr lang="zh-CN" altLang="en-US" sz="3200" b="1" dirty="0">
              <a:solidFill>
                <a:srgbClr val="942124"/>
              </a:solidFill>
              <a:cs typeface="+mn-cs"/>
            </a:endParaRPr>
          </a:p>
        </p:txBody>
      </p:sp>
      <p:sp>
        <p:nvSpPr>
          <p:cNvPr id="13"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7" name="图片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007768" y="5119546"/>
            <a:ext cx="5305944" cy="15684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2210</Words>
  <Application>Microsoft Office PowerPoint</Application>
  <PresentationFormat>自定义</PresentationFormat>
  <Paragraphs>213</Paragraphs>
  <Slides>25</Slides>
  <Notes>25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byr</dc:creator>
  <cp:lastModifiedBy>陈艳宁</cp:lastModifiedBy>
  <cp:revision>9</cp:revision>
  <dcterms:created xsi:type="dcterms:W3CDTF">2018-03-13T06:14:00Z</dcterms:created>
  <dcterms:modified xsi:type="dcterms:W3CDTF">2020-01-13T02:49:19Z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