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6" r:id="rId2"/>
    <p:sldId id="297" r:id="rId3"/>
    <p:sldId id="298" r:id="rId4"/>
    <p:sldId id="299" r:id="rId5"/>
    <p:sldId id="30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26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3381-8BD1-4EB8-B4CC-AFE574270921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A4CD0-9CBC-41F2-8D7D-A29C12157D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62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029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260650"/>
            <a:ext cx="374073" cy="595745"/>
          </a:xfrm>
          <a:prstGeom prst="rect">
            <a:avLst/>
          </a:prstGeom>
          <a:solidFill>
            <a:srgbClr val="542F73"/>
          </a:solidFill>
          <a:ln>
            <a:solidFill>
              <a:srgbClr val="542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0" name="文本占位符 33">
            <a:extLst>
              <a:ext uri="{FF2B5EF4-FFF2-40B4-BE49-F238E27FC236}">
                <a16:creationId xmlns:a16="http://schemas.microsoft.com/office/drawing/2014/main" xmlns="" id="{BB4B11B8-6D4E-4319-B9C7-3AAE0EC9D6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375" y="366499"/>
            <a:ext cx="4864540" cy="384043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rgbClr val="542F7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知识点标题  </a:t>
            </a:r>
            <a:r>
              <a:rPr lang="en-US" altLang="zh-CN" dirty="0" smtClean="0"/>
              <a:t>&gt;&gt;  </a:t>
            </a:r>
            <a:r>
              <a:rPr lang="zh-CN" altLang="en-US" dirty="0" smtClean="0"/>
              <a:t>子标题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3375" y="1412776"/>
            <a:ext cx="11105233" cy="4608512"/>
          </a:xfrm>
        </p:spPr>
        <p:txBody>
          <a:bodyPr anchor="ctr">
            <a:normAutofit/>
          </a:bodyPr>
          <a:lstStyle>
            <a:lvl1pPr indent="-288000">
              <a:lnSpc>
                <a:spcPct val="13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-288000">
              <a:lnSpc>
                <a:spcPct val="13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-288000">
              <a:lnSpc>
                <a:spcPct val="13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-288000">
              <a:lnSpc>
                <a:spcPct val="13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-288000">
              <a:lnSpc>
                <a:spcPct val="13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 smtClean="0"/>
              <a:t>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6289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880">
          <p15:clr>
            <a:srgbClr val="FBAE40"/>
          </p15:clr>
        </p15:guide>
        <p15:guide id="2" pos="6827">
          <p15:clr>
            <a:srgbClr val="FBAE40"/>
          </p15:clr>
        </p15:guide>
        <p15:guide id="3" pos="132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C210A-B286-401F-8EF2-FAF69C451B40}" type="datetimeFigureOut">
              <a:rPr lang="zh-CN" altLang="en-US" smtClean="0"/>
              <a:t>2020-01-10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7CA7-7CAA-431F-B41D-5F2BA8E82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Python</a:t>
            </a:r>
            <a:r>
              <a:rPr lang="zh-CN" altLang="en-US" dirty="0" smtClean="0"/>
              <a:t>下载、安装、版本管理</a:t>
            </a:r>
            <a:endParaRPr lang="zh-CN" altLang="en-US" dirty="0"/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gray">
          <a:xfrm>
            <a:off x="1260475" y="1684338"/>
            <a:ext cx="7168532" cy="1883524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gray">
          <a:xfrm>
            <a:off x="1263650" y="4013202"/>
            <a:ext cx="7168532" cy="2125910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3">
                  <a:lumMod val="25000"/>
                  <a:shade val="30000"/>
                  <a:satMod val="115000"/>
                </a:schemeClr>
              </a:gs>
              <a:gs pos="50000">
                <a:schemeClr val="accent3">
                  <a:lumMod val="25000"/>
                  <a:shade val="67500"/>
                  <a:satMod val="115000"/>
                </a:schemeClr>
              </a:gs>
              <a:gs pos="100000">
                <a:schemeClr val="accent3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gray">
          <a:xfrm flipV="1">
            <a:off x="1435100" y="3571876"/>
            <a:ext cx="6893148" cy="36118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gray">
          <a:xfrm flipV="1">
            <a:off x="1338263" y="1314449"/>
            <a:ext cx="7006038" cy="362765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" name="Picture 3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24" y="1727199"/>
            <a:ext cx="726945" cy="619186"/>
          </a:xfrm>
          <a:prstGeom prst="rect">
            <a:avLst/>
          </a:prstGeom>
          <a:noFill/>
        </p:spPr>
      </p:pic>
      <p:pic>
        <p:nvPicPr>
          <p:cNvPr id="10" name="Picture 37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4059239"/>
            <a:ext cx="728655" cy="617476"/>
          </a:xfrm>
          <a:prstGeom prst="rect">
            <a:avLst/>
          </a:prstGeom>
          <a:noFill/>
        </p:spPr>
      </p:pic>
      <p:sp>
        <p:nvSpPr>
          <p:cNvPr id="11" name="AutoShape 39"/>
          <p:cNvSpPr>
            <a:spLocks noChangeArrowheads="1"/>
          </p:cNvSpPr>
          <p:nvPr/>
        </p:nvSpPr>
        <p:spPr bwMode="gray">
          <a:xfrm>
            <a:off x="1747837" y="1457324"/>
            <a:ext cx="6239753" cy="456227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gray">
          <a:xfrm>
            <a:off x="1747837" y="3805239"/>
            <a:ext cx="6239753" cy="456227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gray">
          <a:xfrm>
            <a:off x="1671637" y="2000240"/>
            <a:ext cx="648605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Python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的官网网站：</a:t>
            </a:r>
            <a:r>
              <a:rPr lang="en-US" altLang="zh-CN" sz="2000" dirty="0" smtClean="0">
                <a:solidFill>
                  <a:schemeClr val="bg1"/>
                </a:solidFill>
                <a:ea typeface="宋体" charset="-122"/>
              </a:rPr>
              <a:t>http://www.python.org</a:t>
            </a:r>
          </a:p>
          <a:p>
            <a:pPr eaLnBrk="0" hangingPunct="0">
              <a:buFontTx/>
              <a:buChar char="-"/>
            </a:pP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Unix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衍生系统可能已经安装了</a:t>
            </a: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Python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，在命令行对话框中键入“</a:t>
            </a: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python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”即可显示版本信息。</a:t>
            </a:r>
            <a:endParaRPr lang="en-US" altLang="zh-CN" sz="2000" dirty="0" smtClean="0">
              <a:solidFill>
                <a:srgbClr val="FEFFFF"/>
              </a:solidFill>
              <a:ea typeface="宋体" charset="-122"/>
            </a:endParaRPr>
          </a:p>
          <a:p>
            <a:pPr eaLnBrk="0" hangingPunct="0">
              <a:buFontTx/>
              <a:buChar char="-"/>
            </a:pP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Windows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下安装</a:t>
            </a: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Python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和安装其他软件一样，很</a:t>
            </a: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easy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！</a:t>
            </a:r>
            <a:endParaRPr lang="en-US" altLang="zh-CN" sz="2000" dirty="0" smtClean="0">
              <a:solidFill>
                <a:srgbClr val="FEFFFF"/>
              </a:solidFill>
              <a:ea typeface="宋体" charset="-122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gray">
          <a:xfrm>
            <a:off x="1423851" y="4437112"/>
            <a:ext cx="7224304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Python3.x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现在的性能低一些，</a:t>
            </a:r>
            <a:r>
              <a:rPr lang="en-US" altLang="zh-CN" sz="2000" dirty="0" smtClean="0">
                <a:solidFill>
                  <a:srgbClr val="FEFFFF"/>
                </a:solidFill>
                <a:ea typeface="宋体" charset="-122"/>
              </a:rPr>
              <a:t>15%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左右。</a:t>
            </a:r>
            <a:endParaRPr lang="en-US" altLang="zh-CN" sz="2000" dirty="0" smtClean="0">
              <a:solidFill>
                <a:srgbClr val="FEFFFF"/>
              </a:solidFill>
              <a:ea typeface="宋体" charset="-122"/>
            </a:endParaRPr>
          </a:p>
          <a:p>
            <a:pPr eaLnBrk="0" hangingPunct="0">
              <a:buFontTx/>
              <a:buChar char="-"/>
            </a:pPr>
            <a:r>
              <a:rPr lang="zh-CN" altLang="en-US" sz="2000" b="0" dirty="0" smtClean="0">
                <a:solidFill>
                  <a:srgbClr val="FEFFFF"/>
                </a:solidFill>
                <a:ea typeface="宋体" charset="-122"/>
              </a:rPr>
              <a:t>编码方面：</a:t>
            </a:r>
            <a:r>
              <a:rPr lang="en-US" altLang="zh-CN" sz="2000" b="0" dirty="0" smtClean="0">
                <a:solidFill>
                  <a:srgbClr val="FEFFFF"/>
                </a:solidFill>
                <a:ea typeface="宋体" charset="-122"/>
              </a:rPr>
              <a:t>Python3.x</a:t>
            </a:r>
            <a:r>
              <a:rPr lang="zh-CN" altLang="en-US" sz="2000" b="0" dirty="0" smtClean="0">
                <a:solidFill>
                  <a:srgbClr val="FEFFFF"/>
                </a:solidFill>
                <a:ea typeface="宋体" charset="-122"/>
              </a:rPr>
              <a:t>默认</a:t>
            </a:r>
            <a:r>
              <a:rPr lang="en-US" altLang="zh-CN" sz="2000" b="0" dirty="0" smtClean="0">
                <a:solidFill>
                  <a:srgbClr val="FEFFFF"/>
                </a:solidFill>
                <a:ea typeface="宋体" charset="-122"/>
              </a:rPr>
              <a:t>utf-8</a:t>
            </a:r>
            <a:r>
              <a:rPr lang="zh-CN" altLang="en-US" sz="2000" b="0" dirty="0" smtClean="0">
                <a:solidFill>
                  <a:srgbClr val="FEFFFF"/>
                </a:solidFill>
                <a:ea typeface="宋体" charset="-122"/>
              </a:rPr>
              <a:t>。</a:t>
            </a:r>
            <a:endParaRPr lang="en-US" altLang="zh-CN" sz="2000" b="0" dirty="0" smtClean="0">
              <a:solidFill>
                <a:srgbClr val="FEFFFF"/>
              </a:solidFill>
              <a:ea typeface="宋体" charset="-122"/>
            </a:endParaRPr>
          </a:p>
          <a:p>
            <a:pPr eaLnBrk="0" hangingPunct="0">
              <a:buFontTx/>
              <a:buChar char="-"/>
            </a:pPr>
            <a:r>
              <a:rPr lang="zh-CN" altLang="en-US" sz="2000" b="0" dirty="0" smtClean="0">
                <a:solidFill>
                  <a:srgbClr val="FEFFFF"/>
                </a:solidFill>
                <a:ea typeface="宋体" charset="-122"/>
              </a:rPr>
              <a:t>语法方面有改动，数据类型方面有调整。</a:t>
            </a:r>
            <a:endParaRPr lang="en-US" altLang="zh-CN" sz="2000" b="0" dirty="0" smtClean="0">
              <a:solidFill>
                <a:srgbClr val="FEFFFF"/>
              </a:solidFill>
              <a:ea typeface="宋体" charset="-122"/>
            </a:endParaRPr>
          </a:p>
          <a:p>
            <a:pPr eaLnBrk="0" hangingPunct="0">
              <a:buFontTx/>
              <a:buChar char="-"/>
            </a:pPr>
            <a:r>
              <a:rPr lang="zh-CN" altLang="en-US" sz="2000" b="0" dirty="0" smtClean="0">
                <a:solidFill>
                  <a:srgbClr val="FEFFFF"/>
                </a:solidFill>
                <a:ea typeface="宋体" charset="-122"/>
              </a:rPr>
              <a:t>面向对象、异常处理和模块等方面也有改动。</a:t>
            </a:r>
            <a:endParaRPr lang="en-US" altLang="zh-CN" sz="2000" b="0" dirty="0" smtClean="0">
              <a:solidFill>
                <a:srgbClr val="FEFFFF"/>
              </a:solidFill>
              <a:ea typeface="宋体" charset="-122"/>
            </a:endParaRPr>
          </a:p>
          <a:p>
            <a:pPr eaLnBrk="0" hangingPunct="0">
              <a:buFontTx/>
              <a:buChar char="-"/>
            </a:pPr>
            <a:r>
              <a:rPr lang="zh-CN" altLang="en-US" sz="2000" b="0" dirty="0" smtClean="0">
                <a:solidFill>
                  <a:srgbClr val="FEFFFF"/>
                </a:solidFill>
                <a:ea typeface="宋体" charset="-122"/>
              </a:rPr>
              <a:t>根据之前的学习开发经验与库使用，本</a:t>
            </a:r>
            <a:r>
              <a:rPr lang="zh-CN" altLang="en-US" sz="2000" dirty="0" smtClean="0">
                <a:solidFill>
                  <a:srgbClr val="FEFFFF"/>
                </a:solidFill>
                <a:ea typeface="宋体" charset="-122"/>
              </a:rPr>
              <a:t>项目中</a:t>
            </a:r>
            <a:r>
              <a:rPr lang="zh-CN" altLang="en-US" sz="2000" b="0" dirty="0" smtClean="0">
                <a:solidFill>
                  <a:srgbClr val="FEFFFF"/>
                </a:solidFill>
                <a:ea typeface="宋体" charset="-122"/>
              </a:rPr>
              <a:t>使用</a:t>
            </a:r>
            <a:r>
              <a:rPr lang="en-US" altLang="zh-CN" sz="2000" b="0" dirty="0" smtClean="0">
                <a:solidFill>
                  <a:srgbClr val="FEFFFF"/>
                </a:solidFill>
                <a:ea typeface="宋体" charset="-122"/>
              </a:rPr>
              <a:t>Python2.7</a:t>
            </a:r>
            <a:endParaRPr lang="en-US" altLang="zh-CN" sz="2000" b="0" dirty="0">
              <a:solidFill>
                <a:srgbClr val="FEFFFF"/>
              </a:solidFill>
              <a:ea typeface="宋体" charset="-122"/>
            </a:endParaRP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black">
          <a:xfrm>
            <a:off x="2128837" y="1457324"/>
            <a:ext cx="541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ea typeface="宋体" charset="-122"/>
              </a:rPr>
              <a:t>Python 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ea typeface="宋体" charset="-122"/>
              </a:rPr>
              <a:t>下载与安装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  <a:ea typeface="宋体" charset="-122"/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black">
          <a:xfrm>
            <a:off x="2128837" y="3814764"/>
            <a:ext cx="541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accent3">
                    <a:lumMod val="25000"/>
                  </a:schemeClr>
                </a:solidFill>
                <a:ea typeface="宋体" charset="-122"/>
              </a:rPr>
              <a:t>Python2.x  </a:t>
            </a:r>
            <a:r>
              <a:rPr lang="en-US" altLang="zh-CN" sz="2000" dirty="0" err="1" smtClean="0">
                <a:solidFill>
                  <a:schemeClr val="accent3">
                    <a:lumMod val="25000"/>
                  </a:schemeClr>
                </a:solidFill>
                <a:ea typeface="宋体" charset="-122"/>
              </a:rPr>
              <a:t>vs</a:t>
            </a:r>
            <a:r>
              <a:rPr lang="en-US" altLang="zh-CN" sz="2000" dirty="0" smtClean="0">
                <a:solidFill>
                  <a:schemeClr val="accent3">
                    <a:lumMod val="25000"/>
                  </a:schemeClr>
                </a:solidFill>
                <a:ea typeface="宋体" charset="-122"/>
              </a:rPr>
              <a:t>  Python 3.x</a:t>
            </a:r>
            <a:endParaRPr lang="en-US" altLang="zh-CN" sz="2000" dirty="0">
              <a:solidFill>
                <a:schemeClr val="accent3">
                  <a:lumMod val="25000"/>
                </a:schemeClr>
              </a:solidFill>
              <a:ea typeface="宋体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20336" y="2048593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可以直接看视频讲解，也可以看后面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8696153" y="2440529"/>
            <a:ext cx="288032" cy="442860"/>
          </a:xfrm>
          <a:prstGeom prst="rightArrow">
            <a:avLst/>
          </a:prstGeom>
          <a:solidFill>
            <a:srgbClr val="542F73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41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463374" y="366499"/>
            <a:ext cx="6496721" cy="470213"/>
          </a:xfrm>
        </p:spPr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/>
              <a:t>P</a:t>
            </a:r>
            <a:r>
              <a:rPr lang="en-US" altLang="zh-CN" dirty="0" smtClean="0"/>
              <a:t>ython2.x</a:t>
            </a:r>
            <a:r>
              <a:rPr lang="zh-CN" altLang="en-US" dirty="0" smtClean="0"/>
              <a:t>和</a:t>
            </a:r>
            <a:r>
              <a:rPr lang="en-US" altLang="zh-CN" dirty="0"/>
              <a:t>P</a:t>
            </a:r>
            <a:r>
              <a:rPr lang="en-US" altLang="zh-CN" dirty="0" smtClean="0"/>
              <a:t>ython3.x</a:t>
            </a:r>
            <a:r>
              <a:rPr lang="zh-CN" altLang="en-US" dirty="0" smtClean="0"/>
              <a:t>的选择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263352" y="1700808"/>
            <a:ext cx="5992665" cy="4608512"/>
          </a:xfrm>
        </p:spPr>
        <p:txBody>
          <a:bodyPr>
            <a:noAutofit/>
          </a:bodyPr>
          <a:lstStyle/>
          <a:p>
            <a:r>
              <a:rPr lang="en-US" altLang="zh-CN" sz="1800" dirty="0"/>
              <a:t>Python</a:t>
            </a:r>
            <a:r>
              <a:rPr lang="zh-CN" altLang="en-US" sz="1800" dirty="0"/>
              <a:t>语言是在</a:t>
            </a:r>
            <a:r>
              <a:rPr lang="en-US" altLang="zh-CN" sz="1800" dirty="0"/>
              <a:t>20</a:t>
            </a:r>
            <a:r>
              <a:rPr lang="zh-CN" altLang="en-US" sz="1800" dirty="0"/>
              <a:t>世纪</a:t>
            </a:r>
            <a:r>
              <a:rPr lang="en-US" altLang="zh-CN" sz="1800" dirty="0"/>
              <a:t>90</a:t>
            </a:r>
            <a:r>
              <a:rPr lang="zh-CN" altLang="en-US" sz="1800" dirty="0"/>
              <a:t>年代诞生的，算算到现在已经是</a:t>
            </a:r>
            <a:r>
              <a:rPr lang="en-US" altLang="zh-CN" sz="1800" dirty="0"/>
              <a:t>25</a:t>
            </a:r>
            <a:r>
              <a:rPr lang="zh-CN" altLang="en-US" sz="1800" dirty="0"/>
              <a:t>岁的大叔级的语言了</a:t>
            </a:r>
            <a:r>
              <a:rPr lang="en-US" altLang="zh-CN" sz="1800" dirty="0"/>
              <a:t>(</a:t>
            </a:r>
            <a:r>
              <a:rPr lang="zh-CN" altLang="en-US" sz="1800" dirty="0"/>
              <a:t>跟它同一个时代的还有一个鼎鼎大名的</a:t>
            </a:r>
            <a:r>
              <a:rPr lang="en-US" altLang="zh-CN" sz="1800" dirty="0"/>
              <a:t>java</a:t>
            </a:r>
            <a:r>
              <a:rPr lang="zh-CN" altLang="en-US" sz="1800" dirty="0"/>
              <a:t>是在</a:t>
            </a:r>
            <a:r>
              <a:rPr lang="en-US" altLang="zh-CN" sz="1800" dirty="0"/>
              <a:t>1995</a:t>
            </a:r>
            <a:r>
              <a:rPr lang="zh-CN" altLang="en-US" sz="1800" dirty="0"/>
              <a:t>发行的， 红了几十年</a:t>
            </a:r>
            <a:r>
              <a:rPr lang="en-US" altLang="zh-CN" sz="1800" dirty="0" smtClean="0"/>
              <a:t>).</a:t>
            </a:r>
            <a:r>
              <a:rPr lang="zh-CN" altLang="en-US" sz="1800" dirty="0" smtClean="0"/>
              <a:t>但是</a:t>
            </a:r>
            <a:r>
              <a:rPr lang="en-US" altLang="zh-CN" sz="1800" dirty="0"/>
              <a:t>Python</a:t>
            </a:r>
            <a:r>
              <a:rPr lang="zh-CN" altLang="en-US" sz="1800" dirty="0"/>
              <a:t>真正成名比</a:t>
            </a:r>
            <a:r>
              <a:rPr lang="en-US" altLang="zh-CN" sz="1800" dirty="0"/>
              <a:t>java</a:t>
            </a:r>
            <a:r>
              <a:rPr lang="zh-CN" altLang="en-US" sz="1800" dirty="0"/>
              <a:t>晚了很多年，其实也主要是应用领域的时代</a:t>
            </a:r>
            <a:r>
              <a:rPr lang="zh-CN" altLang="en-US" sz="1800" dirty="0" smtClean="0"/>
              <a:t>变迁。数据驱动是本质原因。</a:t>
            </a:r>
            <a:endParaRPr lang="en-US" altLang="zh-CN" sz="1800" dirty="0" smtClean="0"/>
          </a:p>
          <a:p>
            <a:r>
              <a:rPr lang="en-US" altLang="zh-CN" sz="1800" dirty="0" smtClean="0"/>
              <a:t>Python2</a:t>
            </a:r>
            <a:r>
              <a:rPr lang="zh-CN" altLang="en-US" sz="1800" dirty="0"/>
              <a:t>是</a:t>
            </a:r>
            <a:r>
              <a:rPr lang="en-US" altLang="zh-CN" sz="1800" dirty="0"/>
              <a:t>Python</a:t>
            </a:r>
            <a:r>
              <a:rPr lang="zh-CN" altLang="en-US" sz="1800" dirty="0"/>
              <a:t>里面一个非常重要的版本，最早的版本是从</a:t>
            </a:r>
            <a:r>
              <a:rPr lang="en-US" altLang="zh-CN" sz="1800" dirty="0"/>
              <a:t>2001</a:t>
            </a:r>
            <a:r>
              <a:rPr lang="zh-CN" altLang="en-US" sz="1800" dirty="0"/>
              <a:t>的时候开始的，特别是从</a:t>
            </a:r>
            <a:r>
              <a:rPr lang="en-US" altLang="zh-CN" sz="1800" dirty="0"/>
              <a:t>2006</a:t>
            </a:r>
            <a:r>
              <a:rPr lang="zh-CN" altLang="en-US" sz="1800" dirty="0"/>
              <a:t>年开始</a:t>
            </a:r>
            <a:r>
              <a:rPr lang="en-US" altLang="zh-CN" sz="1800" dirty="0"/>
              <a:t>py2.5</a:t>
            </a:r>
            <a:r>
              <a:rPr lang="zh-CN" altLang="en-US" sz="1800" dirty="0"/>
              <a:t>的发布，</a:t>
            </a:r>
            <a:r>
              <a:rPr lang="en-US" altLang="zh-CN" sz="1800" dirty="0"/>
              <a:t>python</a:t>
            </a:r>
            <a:r>
              <a:rPr lang="zh-CN" altLang="en-US" sz="1800" dirty="0"/>
              <a:t>的功能逐渐强大起来，慢慢开始稳定下来，并且差不多</a:t>
            </a:r>
            <a:r>
              <a:rPr lang="en-US" altLang="zh-CN" sz="1800" dirty="0"/>
              <a:t>1-2</a:t>
            </a:r>
            <a:r>
              <a:rPr lang="zh-CN" altLang="en-US" sz="1800" dirty="0"/>
              <a:t>年左右递增一个版本</a:t>
            </a:r>
            <a:r>
              <a:rPr lang="en-US" altLang="zh-CN" sz="1800" dirty="0"/>
              <a:t>,</a:t>
            </a:r>
            <a:r>
              <a:rPr lang="zh-CN" altLang="en-US" sz="1800" dirty="0"/>
              <a:t>在</a:t>
            </a:r>
            <a:r>
              <a:rPr lang="en-US" altLang="zh-CN" sz="1800" dirty="0"/>
              <a:t>08</a:t>
            </a:r>
            <a:r>
              <a:rPr lang="zh-CN" altLang="en-US" sz="1800" dirty="0"/>
              <a:t>年左右开始慢慢的火起来了</a:t>
            </a:r>
            <a:r>
              <a:rPr lang="en-US" altLang="zh-CN" sz="1800" dirty="0"/>
              <a:t>.</a:t>
            </a:r>
            <a:endParaRPr lang="zh-CN" altLang="en-US" sz="1800" dirty="0"/>
          </a:p>
          <a:p>
            <a:r>
              <a:rPr lang="zh-CN" altLang="en-US" sz="1800" dirty="0" smtClean="0"/>
              <a:t>而</a:t>
            </a:r>
            <a:r>
              <a:rPr lang="en-US" altLang="zh-CN" sz="1800" dirty="0"/>
              <a:t>Python3</a:t>
            </a:r>
            <a:r>
              <a:rPr lang="zh-CN" altLang="en-US" sz="1800" dirty="0"/>
              <a:t>最早是从</a:t>
            </a:r>
            <a:r>
              <a:rPr lang="en-US" altLang="zh-CN" sz="1800" dirty="0" smtClean="0"/>
              <a:t>2008</a:t>
            </a:r>
            <a:r>
              <a:rPr lang="zh-CN" altLang="en-US" sz="1800" dirty="0" smtClean="0"/>
              <a:t>发布，</a:t>
            </a:r>
            <a:r>
              <a:rPr lang="zh-CN" altLang="en-US" sz="1800" dirty="0"/>
              <a:t>开始</a:t>
            </a:r>
            <a:r>
              <a:rPr lang="en-US" altLang="zh-CN" sz="1800" dirty="0" smtClean="0"/>
              <a:t>py3.0</a:t>
            </a:r>
            <a:r>
              <a:rPr lang="zh-CN" altLang="en-US" sz="1800" dirty="0"/>
              <a:t>的版本非常不稳定，所以社区更新的很快，差不多几个月就更新一次。所以一开始的时候并没有很多人用，只到</a:t>
            </a:r>
            <a:r>
              <a:rPr lang="en-US" altLang="zh-CN" sz="1800" dirty="0" smtClean="0"/>
              <a:t>2014</a:t>
            </a:r>
            <a:r>
              <a:rPr lang="zh-CN" altLang="en-US" sz="1800" dirty="0" smtClean="0"/>
              <a:t>的</a:t>
            </a:r>
            <a:r>
              <a:rPr lang="zh-CN" altLang="en-US" sz="1800" dirty="0"/>
              <a:t>时候</a:t>
            </a:r>
            <a:r>
              <a:rPr lang="en-US" altLang="zh-CN" sz="1800" dirty="0"/>
              <a:t>python3.4 deliver</a:t>
            </a:r>
            <a:r>
              <a:rPr lang="zh-CN" altLang="en-US" sz="1800" dirty="0"/>
              <a:t>了才开始慢慢稳定下来</a:t>
            </a:r>
            <a:r>
              <a:rPr lang="en-US" altLang="zh-CN" sz="1800" dirty="0"/>
              <a:t>.</a:t>
            </a:r>
            <a:endParaRPr lang="zh-CN" altLang="en-US" sz="1800" dirty="0"/>
          </a:p>
          <a:p>
            <a:endParaRPr lang="zh-CN" altLang="en-US" sz="1800" dirty="0"/>
          </a:p>
        </p:txBody>
      </p:sp>
      <p:pic>
        <p:nvPicPr>
          <p:cNvPr id="2049" name="Picture 1" descr="C:\Users\byr\AppData\Local\YNote\data\sina1354105220\9f879b4d210445cd9cb03ae3ec246298\clipboar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988840"/>
            <a:ext cx="5417840" cy="37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463374" y="366499"/>
            <a:ext cx="5848649" cy="45719"/>
          </a:xfrm>
        </p:spPr>
        <p:txBody>
          <a:bodyPr/>
          <a:lstStyle/>
          <a:p>
            <a:r>
              <a:rPr lang="zh-CN" altLang="en-US" b="0" dirty="0"/>
              <a:t>下载</a:t>
            </a:r>
            <a:r>
              <a:rPr lang="zh-CN" altLang="en-US" b="0" dirty="0" smtClean="0"/>
              <a:t>地址（</a:t>
            </a:r>
            <a:r>
              <a:rPr lang="en-US" altLang="zh-CN" b="0" dirty="0"/>
              <a:t>P</a:t>
            </a:r>
            <a:r>
              <a:rPr lang="en-US" altLang="zh-CN" b="0" dirty="0" smtClean="0"/>
              <a:t>ython2.x</a:t>
            </a:r>
            <a:r>
              <a:rPr lang="zh-CN" altLang="en-US" b="0" dirty="0" smtClean="0"/>
              <a:t>）：</a:t>
            </a:r>
            <a:r>
              <a:rPr lang="en-US" altLang="zh-CN" b="0" dirty="0">
                <a:hlinkClick r:id="rId2"/>
              </a:rPr>
              <a:t>https://www.python.org/downloads/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90214" y="1440927"/>
            <a:ext cx="11105233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/>
              <a:t>下载的只是解释器，而没有集成开发环境。我们这里下载的是</a:t>
            </a:r>
            <a:r>
              <a:rPr lang="en-US" altLang="zh-CN" sz="2400" dirty="0" smtClean="0"/>
              <a:t>Python2.7.14</a:t>
            </a:r>
            <a:r>
              <a:rPr lang="zh-CN" altLang="en-US" sz="2400" dirty="0" smtClean="0"/>
              <a:t>版</a:t>
            </a:r>
            <a:r>
              <a:rPr lang="en-US" altLang="zh-CN" sz="2400" dirty="0" smtClean="0"/>
              <a:t>python-2.7.14.msi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64</a:t>
            </a:r>
            <a:r>
              <a:rPr lang="zh-CN" altLang="en-US" sz="2400" dirty="0" smtClean="0"/>
              <a:t>位）。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348880"/>
            <a:ext cx="5328592" cy="3159373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3503712" y="3068960"/>
            <a:ext cx="432048" cy="7920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650" y="2320363"/>
            <a:ext cx="6171308" cy="362891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6650" y="5508253"/>
            <a:ext cx="4320480" cy="2462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89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463374" y="366499"/>
            <a:ext cx="6064674" cy="758245"/>
          </a:xfrm>
        </p:spPr>
        <p:txBody>
          <a:bodyPr/>
          <a:lstStyle/>
          <a:p>
            <a:r>
              <a:rPr lang="zh-CN" altLang="en-US" dirty="0" smtClean="0"/>
              <a:t>如果遇到</a:t>
            </a:r>
            <a:r>
              <a:rPr lang="en-US" altLang="zh-CN" dirty="0" smtClean="0"/>
              <a:t>zip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exe installer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web-based installer</a:t>
            </a:r>
            <a:r>
              <a:rPr lang="zh-CN" altLang="en-US" dirty="0" smtClean="0"/>
              <a:t>三个版本的区别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5400" y="1340768"/>
            <a:ext cx="9871947" cy="48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463374" y="332657"/>
            <a:ext cx="5632625" cy="417886"/>
          </a:xfrm>
        </p:spPr>
        <p:txBody>
          <a:bodyPr/>
          <a:lstStyle/>
          <a:p>
            <a:r>
              <a:rPr lang="zh-CN" altLang="en-US" dirty="0" smtClean="0"/>
              <a:t>安装</a:t>
            </a:r>
            <a:r>
              <a:rPr lang="en-US" altLang="zh-CN" dirty="0"/>
              <a:t>P</a:t>
            </a:r>
            <a:r>
              <a:rPr lang="en-US" altLang="zh-CN" dirty="0" smtClean="0"/>
              <a:t>ython</a:t>
            </a:r>
            <a:r>
              <a:rPr lang="zh-CN" altLang="en-US" dirty="0" smtClean="0"/>
              <a:t>过程中环境变量的修改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477623" y="1412776"/>
            <a:ext cx="6986530" cy="13681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600" dirty="0"/>
              <a:t>环境变量（</a:t>
            </a:r>
            <a:r>
              <a:rPr lang="en-US" altLang="zh-CN" sz="1600" dirty="0"/>
              <a:t>environment variables</a:t>
            </a:r>
            <a:r>
              <a:rPr lang="zh-CN" altLang="en-US" sz="1600" dirty="0"/>
              <a:t>）一般是指在操作系统中用来指定</a:t>
            </a:r>
            <a:r>
              <a:rPr lang="zh-CN" altLang="en-US" sz="1800" dirty="0"/>
              <a:t>操作系统</a:t>
            </a:r>
            <a:r>
              <a:rPr lang="zh-CN" altLang="en-US" sz="1600" dirty="0"/>
              <a:t>运行环境的一些参数，如：临时文件夹位置和系统文件夹位置</a:t>
            </a:r>
            <a:r>
              <a:rPr lang="zh-CN" altLang="en-US" sz="1600" dirty="0" smtClean="0"/>
              <a:t>等。</a:t>
            </a:r>
            <a:endParaRPr lang="en-US" altLang="zh-CN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 smtClean="0"/>
              <a:t>python_2.7.13.msi</a:t>
            </a:r>
            <a:r>
              <a:rPr lang="zh-CN" altLang="en-US" sz="1600" dirty="0"/>
              <a:t>，从官网下载之后，一路按照默认进行安装</a:t>
            </a:r>
            <a:r>
              <a:rPr lang="zh-CN" altLang="en-US" sz="1600" dirty="0" smtClean="0"/>
              <a:t>。安装</a:t>
            </a:r>
            <a:r>
              <a:rPr lang="zh-CN" altLang="en-US" sz="1600" dirty="0"/>
              <a:t>之后配置环境变量的步骤如下：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1,</a:t>
            </a:r>
            <a:r>
              <a:rPr lang="zh-CN" altLang="en-US" sz="1600" dirty="0"/>
              <a:t>点“我的电脑”，右键选“属性”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2</a:t>
            </a:r>
            <a:r>
              <a:rPr lang="zh-CN" altLang="en-US" sz="1600" dirty="0"/>
              <a:t>，选择“高级系统设置”</a:t>
            </a:r>
            <a:r>
              <a:rPr lang="en-US" altLang="zh-CN" sz="1600" dirty="0"/>
              <a:t>---&gt;</a:t>
            </a:r>
            <a:r>
              <a:rPr lang="zh-CN" altLang="en-US" sz="1600" dirty="0"/>
              <a:t>选“环境变量”</a:t>
            </a:r>
            <a:r>
              <a:rPr lang="en-US" altLang="zh-CN" sz="1600" dirty="0"/>
              <a:t>---&gt;</a:t>
            </a:r>
            <a:r>
              <a:rPr lang="zh-CN" altLang="en-US" sz="1600" dirty="0"/>
              <a:t>在“系统变量”中选中“</a:t>
            </a:r>
            <a:r>
              <a:rPr lang="en-US" altLang="zh-CN" sz="1600" dirty="0"/>
              <a:t>Path”,</a:t>
            </a:r>
            <a:r>
              <a:rPr lang="zh-CN" altLang="en-US" sz="1600" dirty="0"/>
              <a:t>再点“编辑”</a:t>
            </a:r>
            <a:r>
              <a:rPr lang="en-US" altLang="zh-CN" sz="1600" dirty="0"/>
              <a:t>---&gt;</a:t>
            </a:r>
            <a:r>
              <a:rPr lang="zh-CN" altLang="en-US" sz="1600" dirty="0"/>
              <a:t>再点“编辑文本”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5" y="3068960"/>
            <a:ext cx="2581275" cy="2952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3212976"/>
            <a:ext cx="3097157" cy="2808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3212976"/>
            <a:ext cx="3240360" cy="3024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471" y="3291631"/>
            <a:ext cx="3348529" cy="28670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0800000" flipV="1">
            <a:off x="8184232" y="1858177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把自己所安装的</a:t>
            </a:r>
            <a:r>
              <a:rPr lang="en-US" altLang="zh-CN" sz="1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python</a:t>
            </a:r>
            <a:r>
              <a:rPr lang="zh-CN" altLang="en-US" sz="1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路径拷进去就可以</a:t>
            </a:r>
            <a:r>
              <a:rPr lang="zh-CN" altLang="en-US" sz="18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了，注意路径一定用英文的分号；，否则会出错。例如</a:t>
            </a:r>
            <a:r>
              <a:rPr lang="en-US" altLang="zh-CN" sz="180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——;</a:t>
            </a:r>
            <a:r>
              <a:rPr lang="en-US" altLang="zh-CN" sz="1600" dirty="0" smtClean="0"/>
              <a:t>“C:\Python27”</a:t>
            </a:r>
            <a:endParaRPr lang="zh-CN" altLang="en-US" sz="1100" dirty="0"/>
          </a:p>
        </p:txBody>
      </p:sp>
      <p:sp>
        <p:nvSpPr>
          <p:cNvPr id="9" name="下箭头 8"/>
          <p:cNvSpPr/>
          <p:nvPr/>
        </p:nvSpPr>
        <p:spPr>
          <a:xfrm>
            <a:off x="9768408" y="3058506"/>
            <a:ext cx="144016" cy="1954670"/>
          </a:xfrm>
          <a:prstGeom prst="downArrow">
            <a:avLst/>
          </a:prstGeom>
          <a:solidFill>
            <a:schemeClr val="accent2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46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347</Words>
  <Application>Microsoft Office PowerPoint</Application>
  <PresentationFormat>自定义</PresentationFormat>
  <Paragraphs>25</Paragraphs>
  <Slides>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byr</dc:creator>
  <cp:lastModifiedBy>陈艳宁</cp:lastModifiedBy>
  <cp:revision>16</cp:revision>
  <dcterms:created xsi:type="dcterms:W3CDTF">2018-03-13T06:39:00Z</dcterms:created>
  <dcterms:modified xsi:type="dcterms:W3CDTF">2020-01-10T07:37:39Z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