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0"/>
  </p:notes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-126" y="-7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02D5C3-6F28-489E-9ECF-9D4B2CED01B6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2D4AFE-14B9-42E0-87FA-5B0EAF53192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32470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858E6889-349A-49E8-AAE1-A1FB1A7B9723}" type="slidenum">
              <a:rPr lang="zh-CN" altLang="en-US" smtClean="0"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zh-CN" altLang="en-US" dirty="0" smtClean="0"/>
              <a:t>此处有实战演练</a:t>
            </a:r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858E6889-349A-49E8-AAE1-A1FB1A7B9723}" type="slidenum">
              <a:rPr lang="zh-CN" altLang="en-US" smtClean="0"/>
              <a:t>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858E6889-349A-49E8-AAE1-A1FB1A7B9723}" type="slidenum">
              <a:rPr lang="zh-CN" altLang="en-US" smtClean="0"/>
              <a:t>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858E6889-349A-49E8-AAE1-A1FB1A7B9723}" type="slidenum">
              <a:rPr lang="zh-CN" altLang="en-US" smtClean="0"/>
              <a:t>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858E6889-349A-49E8-AAE1-A1FB1A7B9723}" type="slidenum">
              <a:rPr lang="zh-CN" altLang="en-US" smtClean="0"/>
              <a:t>5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858E6889-349A-49E8-AAE1-A1FB1A7B9723}" type="slidenum">
              <a:rPr lang="zh-CN" altLang="en-US" smtClean="0"/>
              <a:t>6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858E6889-349A-49E8-AAE1-A1FB1A7B9723}" type="slidenum">
              <a:rPr lang="zh-CN" altLang="en-US" smtClean="0"/>
              <a:t>7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zh-CN" altLang="en-US" dirty="0" smtClean="0"/>
              <a:t>此处有两个实战演练</a:t>
            </a:r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858E6889-349A-49E8-AAE1-A1FB1A7B9723}" type="slidenum">
              <a:rPr lang="zh-CN" altLang="en-US" smtClean="0"/>
              <a:t>8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A685A-A8D4-4D9B-B792-59CDF89E82BC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9C09B-2F5E-4923-8ADF-1A3D26B6C5D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A685A-A8D4-4D9B-B792-59CDF89E82BC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9C09B-2F5E-4923-8ADF-1A3D26B6C5D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A685A-A8D4-4D9B-B792-59CDF89E82BC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9C09B-2F5E-4923-8ADF-1A3D26B6C5D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A685A-A8D4-4D9B-B792-59CDF89E82BC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9C09B-2F5E-4923-8ADF-1A3D26B6C5D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A685A-A8D4-4D9B-B792-59CDF89E82BC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9C09B-2F5E-4923-8ADF-1A3D26B6C5D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A685A-A8D4-4D9B-B792-59CDF89E82BC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9C09B-2F5E-4923-8ADF-1A3D26B6C5D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A685A-A8D4-4D9B-B792-59CDF89E82BC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9C09B-2F5E-4923-8ADF-1A3D26B6C5D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A685A-A8D4-4D9B-B792-59CDF89E82BC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9C09B-2F5E-4923-8ADF-1A3D26B6C5D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A685A-A8D4-4D9B-B792-59CDF89E82BC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9C09B-2F5E-4923-8ADF-1A3D26B6C5D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A685A-A8D4-4D9B-B792-59CDF89E82BC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9C09B-2F5E-4923-8ADF-1A3D26B6C5D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A685A-A8D4-4D9B-B792-59CDF89E82BC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9C09B-2F5E-4923-8ADF-1A3D26B6C5D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DA685A-A8D4-4D9B-B792-59CDF89E82BC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39C09B-2F5E-4923-8ADF-1A3D26B6C5D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881165" y="3115939"/>
            <a:ext cx="10515600" cy="673101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kumimoji="1" lang="zh-CN" altLang="en-US" sz="2400" dirty="0" smtClean="0"/>
              <a:t>实例：平方函数，输入变量 </a:t>
            </a:r>
            <a:r>
              <a:rPr kumimoji="1" lang="en-US" altLang="zh-CN" sz="2400" dirty="0" smtClean="0">
                <a:latin typeface="Monaco" charset="0"/>
                <a:ea typeface="Monaco" charset="0"/>
                <a:cs typeface="Monaco" charset="0"/>
              </a:rPr>
              <a:t>x</a:t>
            </a:r>
            <a:r>
              <a:rPr kumimoji="1" lang="zh-CN" altLang="en-US" sz="2400" dirty="0" smtClean="0"/>
              <a:t> 返回其平方值 </a:t>
            </a:r>
            <a:r>
              <a:rPr kumimoji="1" lang="en-US" altLang="zh-CN" sz="2400" dirty="0" smtClean="0">
                <a:latin typeface="Monaco" charset="0"/>
                <a:ea typeface="Monaco" charset="0"/>
                <a:cs typeface="Monaco" charset="0"/>
              </a:rPr>
              <a:t>x</a:t>
            </a:r>
            <a:r>
              <a:rPr kumimoji="1" lang="en-US" altLang="zh-CN" sz="2400" baseline="30000" dirty="0" smtClean="0">
                <a:latin typeface="Monaco" charset="0"/>
                <a:ea typeface="Monaco" charset="0"/>
                <a:cs typeface="Monaco" charset="0"/>
              </a:rPr>
              <a:t>2</a:t>
            </a:r>
            <a:endParaRPr kumimoji="1" lang="zh-CN" altLang="en-US" sz="2400" baseline="30000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1164" y="1641271"/>
            <a:ext cx="7852859" cy="1486434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424" y="3963058"/>
            <a:ext cx="8145261" cy="1338150"/>
          </a:xfrm>
          <a:prstGeom prst="rect">
            <a:avLst/>
          </a:prstGeom>
        </p:spPr>
      </p:pic>
      <p:sp>
        <p:nvSpPr>
          <p:cNvPr id="8" name="标题 8"/>
          <p:cNvSpPr txBox="1"/>
          <p:nvPr/>
        </p:nvSpPr>
        <p:spPr>
          <a:xfrm>
            <a:off x="911424" y="579766"/>
            <a:ext cx="10515600" cy="7810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j-cs"/>
              </a:defRPr>
            </a:lvl1pPr>
          </a:lstStyle>
          <a:p>
            <a:r>
              <a:rPr lang="zh-CN" altLang="en-US" sz="3200" b="1" dirty="0" smtClean="0">
                <a:solidFill>
                  <a:srgbClr val="942124"/>
                </a:solidFill>
                <a:cs typeface="+mn-cs"/>
              </a:rPr>
              <a:t>函数的语法规则</a:t>
            </a:r>
            <a:endParaRPr lang="zh-CN" altLang="en-US" sz="3200" b="1" dirty="0">
              <a:solidFill>
                <a:srgbClr val="942124"/>
              </a:solidFill>
              <a:cs typeface="+mn-cs"/>
            </a:endParaRPr>
          </a:p>
        </p:txBody>
      </p:sp>
      <p:sp>
        <p:nvSpPr>
          <p:cNvPr id="10" name="矩形 28"/>
          <p:cNvSpPr/>
          <p:nvPr/>
        </p:nvSpPr>
        <p:spPr>
          <a:xfrm>
            <a:off x="-18898" y="671163"/>
            <a:ext cx="510214" cy="598302"/>
          </a:xfrm>
          <a:prstGeom prst="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>
              <a:solidFill>
                <a:prstClr val="white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8"/>
          <p:cNvSpPr txBox="1"/>
          <p:nvPr/>
        </p:nvSpPr>
        <p:spPr>
          <a:xfrm>
            <a:off x="911424" y="579766"/>
            <a:ext cx="10515600" cy="7810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j-cs"/>
              </a:defRPr>
            </a:lvl1pPr>
          </a:lstStyle>
          <a:p>
            <a:r>
              <a:rPr lang="zh-CN" altLang="en-US" sz="3200" b="1" dirty="0" smtClean="0">
                <a:solidFill>
                  <a:srgbClr val="942124"/>
                </a:solidFill>
                <a:cs typeface="+mn-cs"/>
              </a:rPr>
              <a:t>函数的语法规则</a:t>
            </a:r>
            <a:endParaRPr lang="zh-CN" altLang="en-US" sz="3200" b="1" dirty="0">
              <a:solidFill>
                <a:srgbClr val="942124"/>
              </a:solidFill>
              <a:cs typeface="+mn-cs"/>
            </a:endParaRPr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9456" y="1988840"/>
            <a:ext cx="4585457" cy="3225632"/>
          </a:xfrm>
          <a:prstGeom prst="rect">
            <a:avLst/>
          </a:prstGeom>
        </p:spPr>
      </p:pic>
      <p:pic>
        <p:nvPicPr>
          <p:cNvPr id="12" name="图片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2064" y="2572864"/>
            <a:ext cx="5194300" cy="2362200"/>
          </a:xfrm>
          <a:prstGeom prst="rect">
            <a:avLst/>
          </a:prstGeom>
        </p:spPr>
      </p:pic>
      <p:sp>
        <p:nvSpPr>
          <p:cNvPr id="7" name="矩形 28"/>
          <p:cNvSpPr/>
          <p:nvPr/>
        </p:nvSpPr>
        <p:spPr>
          <a:xfrm>
            <a:off x="-18898" y="671163"/>
            <a:ext cx="510214" cy="598302"/>
          </a:xfrm>
          <a:prstGeom prst="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>
              <a:solidFill>
                <a:prstClr val="white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947016" y="1916832"/>
            <a:ext cx="10515600" cy="4248471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kumimoji="1" lang="zh-CN" altLang="en-US" sz="2400" dirty="0" smtClean="0"/>
              <a:t>几种参数设定方法</a:t>
            </a:r>
            <a:endParaRPr kumimoji="1" lang="en-US" altLang="zh-CN" sz="2400" dirty="0" smtClean="0"/>
          </a:p>
          <a:p>
            <a:pPr lvl="1">
              <a:lnSpc>
                <a:spcPct val="150000"/>
              </a:lnSpc>
            </a:pPr>
            <a:r>
              <a:rPr kumimoji="1" lang="zh-CN" altLang="en-US" sz="2000" dirty="0" smtClean="0"/>
              <a:t>顺序传入</a:t>
            </a:r>
            <a:endParaRPr kumimoji="1" lang="en-US" altLang="zh-CN" sz="2000" dirty="0" smtClean="0"/>
          </a:p>
          <a:p>
            <a:pPr lvl="1">
              <a:lnSpc>
                <a:spcPct val="150000"/>
              </a:lnSpc>
            </a:pPr>
            <a:r>
              <a:rPr kumimoji="1" lang="zh-CN" altLang="en-US" sz="2000" dirty="0" smtClean="0"/>
              <a:t>关键词</a:t>
            </a:r>
            <a:endParaRPr kumimoji="1" lang="en-US" altLang="zh-CN" sz="2000" dirty="0" smtClean="0"/>
          </a:p>
          <a:p>
            <a:pPr lvl="1">
              <a:lnSpc>
                <a:spcPct val="150000"/>
              </a:lnSpc>
            </a:pPr>
            <a:r>
              <a:rPr kumimoji="1" lang="zh-CN" altLang="en-US" sz="2000" dirty="0" smtClean="0"/>
              <a:t>默认参数</a:t>
            </a:r>
            <a:endParaRPr kumimoji="1" lang="en-US" altLang="zh-CN" sz="2000" dirty="0" smtClean="0"/>
          </a:p>
          <a:p>
            <a:pPr lvl="1">
              <a:lnSpc>
                <a:spcPct val="150000"/>
              </a:lnSpc>
            </a:pPr>
            <a:r>
              <a:rPr kumimoji="1" lang="zh-CN" altLang="en-US" sz="2000" dirty="0" smtClean="0"/>
              <a:t>不定长参数</a:t>
            </a:r>
            <a:endParaRPr kumimoji="1" lang="zh-CN" altLang="en-US" sz="2000" dirty="0"/>
          </a:p>
        </p:txBody>
      </p:sp>
      <p:sp>
        <p:nvSpPr>
          <p:cNvPr id="7" name="标题 8"/>
          <p:cNvSpPr txBox="1"/>
          <p:nvPr/>
        </p:nvSpPr>
        <p:spPr>
          <a:xfrm>
            <a:off x="911424" y="579766"/>
            <a:ext cx="10515600" cy="7810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j-cs"/>
              </a:defRPr>
            </a:lvl1pPr>
          </a:lstStyle>
          <a:p>
            <a:r>
              <a:rPr lang="zh-CN" altLang="en-US" sz="3200" b="1" dirty="0" smtClean="0">
                <a:solidFill>
                  <a:srgbClr val="942124"/>
                </a:solidFill>
                <a:cs typeface="+mn-cs"/>
              </a:rPr>
              <a:t>参数设定</a:t>
            </a:r>
            <a:endParaRPr lang="zh-CN" altLang="en-US" sz="3200" b="1" dirty="0">
              <a:solidFill>
                <a:srgbClr val="942124"/>
              </a:solidFill>
              <a:cs typeface="+mn-cs"/>
            </a:endParaRPr>
          </a:p>
        </p:txBody>
      </p:sp>
      <p:sp>
        <p:nvSpPr>
          <p:cNvPr id="8" name="矩形 28"/>
          <p:cNvSpPr/>
          <p:nvPr/>
        </p:nvSpPr>
        <p:spPr>
          <a:xfrm>
            <a:off x="-18898" y="671163"/>
            <a:ext cx="510214" cy="598302"/>
          </a:xfrm>
          <a:prstGeom prst="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>
              <a:solidFill>
                <a:prstClr val="white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911424" y="1700808"/>
            <a:ext cx="10515600" cy="4248471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kumimoji="1" lang="zh-CN" altLang="en-US" sz="2400" dirty="0" smtClean="0"/>
              <a:t>按照输入参数列表的顺序传入</a:t>
            </a:r>
            <a:endParaRPr kumimoji="1" lang="en-US" altLang="zh-CN" sz="2400" dirty="0" smtClean="0"/>
          </a:p>
          <a:p>
            <a:pPr>
              <a:lnSpc>
                <a:spcPct val="150000"/>
              </a:lnSpc>
            </a:pPr>
            <a:r>
              <a:rPr kumimoji="1" lang="en-US" altLang="zh-CN" sz="2000" dirty="0" smtClean="0">
                <a:latin typeface="Monaco" charset="0"/>
                <a:ea typeface="Monaco" charset="0"/>
                <a:cs typeface="Monaco" charset="0"/>
              </a:rPr>
              <a:t>x=1</a:t>
            </a:r>
            <a:r>
              <a:rPr kumimoji="1" lang="zh-CN" altLang="en-US" sz="2000" dirty="0" smtClean="0">
                <a:latin typeface="Monaco" charset="0"/>
                <a:ea typeface="Monaco" charset="0"/>
                <a:cs typeface="Monaco" charset="0"/>
              </a:rPr>
              <a:t>，</a:t>
            </a:r>
            <a:r>
              <a:rPr kumimoji="1" lang="en-US" altLang="zh-CN" sz="2000" dirty="0" smtClean="0">
                <a:latin typeface="Monaco" charset="0"/>
                <a:ea typeface="Monaco" charset="0"/>
                <a:cs typeface="Monaco" charset="0"/>
              </a:rPr>
              <a:t>y=2</a:t>
            </a:r>
            <a:r>
              <a:rPr kumimoji="1" lang="zh-CN" altLang="en-US" sz="2000" dirty="0" smtClean="0">
                <a:latin typeface="Monaco" charset="0"/>
                <a:ea typeface="Monaco" charset="0"/>
                <a:cs typeface="Monaco" charset="0"/>
              </a:rPr>
              <a:t>，</a:t>
            </a:r>
            <a:r>
              <a:rPr kumimoji="1" lang="en-US" altLang="zh-CN" sz="2000" dirty="0" smtClean="0">
                <a:latin typeface="Monaco" charset="0"/>
                <a:ea typeface="Monaco" charset="0"/>
                <a:cs typeface="Monaco" charset="0"/>
              </a:rPr>
              <a:t>z=3</a:t>
            </a:r>
            <a:endParaRPr kumimoji="1" lang="en-US" altLang="zh-CN" sz="2400" dirty="0" smtClean="0">
              <a:latin typeface="Monaco" charset="0"/>
              <a:ea typeface="Monaco" charset="0"/>
              <a:cs typeface="Monaco" charset="0"/>
            </a:endParaRPr>
          </a:p>
        </p:txBody>
      </p:sp>
      <p:sp>
        <p:nvSpPr>
          <p:cNvPr id="7" name="文本框 5"/>
          <p:cNvSpPr txBox="1"/>
          <p:nvPr/>
        </p:nvSpPr>
        <p:spPr>
          <a:xfrm>
            <a:off x="911424" y="836712"/>
            <a:ext cx="26642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>
                <a:solidFill>
                  <a:prstClr val="white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聚类分析</a:t>
            </a:r>
          </a:p>
        </p:txBody>
      </p:sp>
      <p:sp>
        <p:nvSpPr>
          <p:cNvPr id="8" name="矩形 28"/>
          <p:cNvSpPr/>
          <p:nvPr/>
        </p:nvSpPr>
        <p:spPr>
          <a:xfrm>
            <a:off x="-18898" y="671163"/>
            <a:ext cx="510214" cy="598302"/>
          </a:xfrm>
          <a:prstGeom prst="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>
              <a:solidFill>
                <a:prstClr val="white"/>
              </a:solidFill>
            </a:endParaRPr>
          </a:p>
        </p:txBody>
      </p:sp>
      <p:sp>
        <p:nvSpPr>
          <p:cNvPr id="9" name="矩形 4"/>
          <p:cNvSpPr/>
          <p:nvPr/>
        </p:nvSpPr>
        <p:spPr>
          <a:xfrm>
            <a:off x="479376" y="674237"/>
            <a:ext cx="2315099" cy="595228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prstClr val="white"/>
              </a:solidFill>
            </a:endParaRPr>
          </a:p>
        </p:txBody>
      </p:sp>
      <p:sp>
        <p:nvSpPr>
          <p:cNvPr id="10" name="Freeform 78"/>
          <p:cNvSpPr>
            <a:spLocks noChangeArrowheads="1"/>
          </p:cNvSpPr>
          <p:nvPr/>
        </p:nvSpPr>
        <p:spPr bwMode="auto">
          <a:xfrm>
            <a:off x="119336" y="836712"/>
            <a:ext cx="254699" cy="277602"/>
          </a:xfrm>
          <a:custGeom>
            <a:avLst/>
            <a:gdLst>
              <a:gd name="T0" fmla="*/ 39230934 w 601"/>
              <a:gd name="T1" fmla="*/ 78442719 h 602"/>
              <a:gd name="T2" fmla="*/ 39230934 w 601"/>
              <a:gd name="T3" fmla="*/ 78442719 h 602"/>
              <a:gd name="T4" fmla="*/ 0 w 601"/>
              <a:gd name="T5" fmla="*/ 38764526 h 602"/>
              <a:gd name="T6" fmla="*/ 39230934 w 601"/>
              <a:gd name="T7" fmla="*/ 0 h 602"/>
              <a:gd name="T8" fmla="*/ 77429787 w 601"/>
              <a:gd name="T9" fmla="*/ 38764526 h 602"/>
              <a:gd name="T10" fmla="*/ 39230934 w 601"/>
              <a:gd name="T11" fmla="*/ 78442719 h 602"/>
              <a:gd name="T12" fmla="*/ 7226723 w 601"/>
              <a:gd name="T13" fmla="*/ 38764526 h 602"/>
              <a:gd name="T14" fmla="*/ 7226723 w 601"/>
              <a:gd name="T15" fmla="*/ 38764526 h 602"/>
              <a:gd name="T16" fmla="*/ 39230934 w 601"/>
              <a:gd name="T17" fmla="*/ 38764526 h 602"/>
              <a:gd name="T18" fmla="*/ 39230934 w 601"/>
              <a:gd name="T19" fmla="*/ 7308970 h 602"/>
              <a:gd name="T20" fmla="*/ 7226723 w 601"/>
              <a:gd name="T21" fmla="*/ 38764526 h 602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601" h="602">
                <a:moveTo>
                  <a:pt x="304" y="601"/>
                </a:moveTo>
                <a:lnTo>
                  <a:pt x="304" y="601"/>
                </a:lnTo>
                <a:cubicBezTo>
                  <a:pt x="134" y="601"/>
                  <a:pt x="0" y="466"/>
                  <a:pt x="0" y="297"/>
                </a:cubicBezTo>
                <a:cubicBezTo>
                  <a:pt x="0" y="134"/>
                  <a:pt x="134" y="0"/>
                  <a:pt x="304" y="0"/>
                </a:cubicBezTo>
                <a:cubicBezTo>
                  <a:pt x="466" y="0"/>
                  <a:pt x="600" y="134"/>
                  <a:pt x="600" y="297"/>
                </a:cubicBezTo>
                <a:cubicBezTo>
                  <a:pt x="600" y="466"/>
                  <a:pt x="466" y="601"/>
                  <a:pt x="304" y="601"/>
                </a:cubicBezTo>
                <a:close/>
                <a:moveTo>
                  <a:pt x="56" y="297"/>
                </a:moveTo>
                <a:lnTo>
                  <a:pt x="56" y="297"/>
                </a:lnTo>
                <a:cubicBezTo>
                  <a:pt x="304" y="297"/>
                  <a:pt x="304" y="297"/>
                  <a:pt x="304" y="297"/>
                </a:cubicBezTo>
                <a:cubicBezTo>
                  <a:pt x="304" y="56"/>
                  <a:pt x="304" y="56"/>
                  <a:pt x="304" y="56"/>
                </a:cubicBezTo>
                <a:cubicBezTo>
                  <a:pt x="169" y="56"/>
                  <a:pt x="56" y="162"/>
                  <a:pt x="56" y="2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文本框 5"/>
          <p:cNvSpPr txBox="1"/>
          <p:nvPr/>
        </p:nvSpPr>
        <p:spPr>
          <a:xfrm>
            <a:off x="953786" y="709485"/>
            <a:ext cx="34140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>
                <a:solidFill>
                  <a:prstClr val="white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顺序传入</a:t>
            </a:r>
            <a:endParaRPr lang="zh-CN" altLang="en-US" sz="2800" dirty="0">
              <a:solidFill>
                <a:prstClr val="white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6457" y="3068959"/>
            <a:ext cx="6837445" cy="2606691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9633098" y="304091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zh-CN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911424" y="1700808"/>
            <a:ext cx="10515600" cy="4248471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kumimoji="1" lang="zh-CN" altLang="en-US" sz="2400" dirty="0"/>
              <a:t>直接在参数列表里设定关键词确定</a:t>
            </a:r>
            <a:endParaRPr kumimoji="1" lang="en-US" altLang="zh-CN" sz="2400" dirty="0" smtClean="0"/>
          </a:p>
        </p:txBody>
      </p:sp>
      <p:sp>
        <p:nvSpPr>
          <p:cNvPr id="7" name="文本框 5"/>
          <p:cNvSpPr txBox="1"/>
          <p:nvPr/>
        </p:nvSpPr>
        <p:spPr>
          <a:xfrm>
            <a:off x="911424" y="836712"/>
            <a:ext cx="26642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>
                <a:solidFill>
                  <a:prstClr val="white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聚类分析</a:t>
            </a:r>
          </a:p>
        </p:txBody>
      </p:sp>
      <p:sp>
        <p:nvSpPr>
          <p:cNvPr id="8" name="矩形 28"/>
          <p:cNvSpPr/>
          <p:nvPr/>
        </p:nvSpPr>
        <p:spPr>
          <a:xfrm>
            <a:off x="-18898" y="671163"/>
            <a:ext cx="510214" cy="598302"/>
          </a:xfrm>
          <a:prstGeom prst="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>
              <a:solidFill>
                <a:prstClr val="white"/>
              </a:solidFill>
            </a:endParaRPr>
          </a:p>
        </p:txBody>
      </p:sp>
      <p:sp>
        <p:nvSpPr>
          <p:cNvPr id="9" name="矩形 4"/>
          <p:cNvSpPr/>
          <p:nvPr/>
        </p:nvSpPr>
        <p:spPr>
          <a:xfrm>
            <a:off x="479376" y="674237"/>
            <a:ext cx="2315099" cy="595228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prstClr val="white"/>
              </a:solidFill>
            </a:endParaRPr>
          </a:p>
        </p:txBody>
      </p:sp>
      <p:sp>
        <p:nvSpPr>
          <p:cNvPr id="10" name="Freeform 78"/>
          <p:cNvSpPr>
            <a:spLocks noChangeArrowheads="1"/>
          </p:cNvSpPr>
          <p:nvPr/>
        </p:nvSpPr>
        <p:spPr bwMode="auto">
          <a:xfrm>
            <a:off x="119336" y="836712"/>
            <a:ext cx="254699" cy="277602"/>
          </a:xfrm>
          <a:custGeom>
            <a:avLst/>
            <a:gdLst>
              <a:gd name="T0" fmla="*/ 39230934 w 601"/>
              <a:gd name="T1" fmla="*/ 78442719 h 602"/>
              <a:gd name="T2" fmla="*/ 39230934 w 601"/>
              <a:gd name="T3" fmla="*/ 78442719 h 602"/>
              <a:gd name="T4" fmla="*/ 0 w 601"/>
              <a:gd name="T5" fmla="*/ 38764526 h 602"/>
              <a:gd name="T6" fmla="*/ 39230934 w 601"/>
              <a:gd name="T7" fmla="*/ 0 h 602"/>
              <a:gd name="T8" fmla="*/ 77429787 w 601"/>
              <a:gd name="T9" fmla="*/ 38764526 h 602"/>
              <a:gd name="T10" fmla="*/ 39230934 w 601"/>
              <a:gd name="T11" fmla="*/ 78442719 h 602"/>
              <a:gd name="T12" fmla="*/ 7226723 w 601"/>
              <a:gd name="T13" fmla="*/ 38764526 h 602"/>
              <a:gd name="T14" fmla="*/ 7226723 w 601"/>
              <a:gd name="T15" fmla="*/ 38764526 h 602"/>
              <a:gd name="T16" fmla="*/ 39230934 w 601"/>
              <a:gd name="T17" fmla="*/ 38764526 h 602"/>
              <a:gd name="T18" fmla="*/ 39230934 w 601"/>
              <a:gd name="T19" fmla="*/ 7308970 h 602"/>
              <a:gd name="T20" fmla="*/ 7226723 w 601"/>
              <a:gd name="T21" fmla="*/ 38764526 h 602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601" h="602">
                <a:moveTo>
                  <a:pt x="304" y="601"/>
                </a:moveTo>
                <a:lnTo>
                  <a:pt x="304" y="601"/>
                </a:lnTo>
                <a:cubicBezTo>
                  <a:pt x="134" y="601"/>
                  <a:pt x="0" y="466"/>
                  <a:pt x="0" y="297"/>
                </a:cubicBezTo>
                <a:cubicBezTo>
                  <a:pt x="0" y="134"/>
                  <a:pt x="134" y="0"/>
                  <a:pt x="304" y="0"/>
                </a:cubicBezTo>
                <a:cubicBezTo>
                  <a:pt x="466" y="0"/>
                  <a:pt x="600" y="134"/>
                  <a:pt x="600" y="297"/>
                </a:cubicBezTo>
                <a:cubicBezTo>
                  <a:pt x="600" y="466"/>
                  <a:pt x="466" y="601"/>
                  <a:pt x="304" y="601"/>
                </a:cubicBezTo>
                <a:close/>
                <a:moveTo>
                  <a:pt x="56" y="297"/>
                </a:moveTo>
                <a:lnTo>
                  <a:pt x="56" y="297"/>
                </a:lnTo>
                <a:cubicBezTo>
                  <a:pt x="304" y="297"/>
                  <a:pt x="304" y="297"/>
                  <a:pt x="304" y="297"/>
                </a:cubicBezTo>
                <a:cubicBezTo>
                  <a:pt x="304" y="56"/>
                  <a:pt x="304" y="56"/>
                  <a:pt x="304" y="56"/>
                </a:cubicBezTo>
                <a:cubicBezTo>
                  <a:pt x="169" y="56"/>
                  <a:pt x="56" y="162"/>
                  <a:pt x="56" y="2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文本框 5"/>
          <p:cNvSpPr txBox="1"/>
          <p:nvPr/>
        </p:nvSpPr>
        <p:spPr>
          <a:xfrm>
            <a:off x="953786" y="709485"/>
            <a:ext cx="34140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>
                <a:solidFill>
                  <a:prstClr val="white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关键词</a:t>
            </a:r>
            <a:endParaRPr lang="zh-CN" altLang="en-US" sz="2800" dirty="0">
              <a:solidFill>
                <a:prstClr val="white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9633098" y="304091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zh-CN" altLang="en-US" dirty="0"/>
          </a:p>
        </p:txBody>
      </p:sp>
      <p:pic>
        <p:nvPicPr>
          <p:cNvPr id="12" name="图片 1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276"/>
          <a:stretch>
            <a:fillRect/>
          </a:stretch>
        </p:blipFill>
        <p:spPr>
          <a:xfrm>
            <a:off x="1165001" y="2759012"/>
            <a:ext cx="6837445" cy="1296144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448" y="4055155"/>
            <a:ext cx="6837446" cy="1318061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911424" y="1484785"/>
            <a:ext cx="10515600" cy="4248471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kumimoji="1" lang="zh-CN" altLang="en-US" sz="2400" dirty="0" smtClean="0"/>
              <a:t>可以将位置和关键词的方法混合使用</a:t>
            </a:r>
            <a:endParaRPr kumimoji="1" lang="en-US" altLang="zh-CN" sz="2400" dirty="0" smtClean="0"/>
          </a:p>
          <a:p>
            <a:pPr>
              <a:lnSpc>
                <a:spcPct val="150000"/>
              </a:lnSpc>
            </a:pPr>
            <a:endParaRPr kumimoji="1" lang="en-US" altLang="zh-CN" sz="2400" dirty="0" smtClean="0"/>
          </a:p>
          <a:p>
            <a:pPr>
              <a:lnSpc>
                <a:spcPct val="150000"/>
              </a:lnSpc>
            </a:pPr>
            <a:endParaRPr kumimoji="1" lang="en-US" altLang="zh-CN" sz="2400" dirty="0" smtClean="0"/>
          </a:p>
          <a:p>
            <a:pPr>
              <a:lnSpc>
                <a:spcPct val="150000"/>
              </a:lnSpc>
            </a:pPr>
            <a:r>
              <a:rPr kumimoji="1" lang="zh-CN" altLang="en-US" sz="2400" dirty="0"/>
              <a:t>如果传入的第一个参数是用关键词传入的，那么后面每个参数都需要是关键词传入，否则会出现语法错误</a:t>
            </a:r>
            <a:endParaRPr kumimoji="1" lang="en-US" altLang="zh-CN" sz="2400" dirty="0" smtClean="0"/>
          </a:p>
        </p:txBody>
      </p:sp>
      <p:sp>
        <p:nvSpPr>
          <p:cNvPr id="7" name="文本框 5"/>
          <p:cNvSpPr txBox="1"/>
          <p:nvPr/>
        </p:nvSpPr>
        <p:spPr>
          <a:xfrm>
            <a:off x="911424" y="836712"/>
            <a:ext cx="26642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>
                <a:solidFill>
                  <a:prstClr val="white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聚类分析</a:t>
            </a:r>
          </a:p>
        </p:txBody>
      </p:sp>
      <p:sp>
        <p:nvSpPr>
          <p:cNvPr id="8" name="矩形 28"/>
          <p:cNvSpPr/>
          <p:nvPr/>
        </p:nvSpPr>
        <p:spPr>
          <a:xfrm>
            <a:off x="-18898" y="671163"/>
            <a:ext cx="510214" cy="598302"/>
          </a:xfrm>
          <a:prstGeom prst="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>
              <a:solidFill>
                <a:prstClr val="white"/>
              </a:solidFill>
            </a:endParaRPr>
          </a:p>
        </p:txBody>
      </p:sp>
      <p:sp>
        <p:nvSpPr>
          <p:cNvPr id="9" name="矩形 4"/>
          <p:cNvSpPr/>
          <p:nvPr/>
        </p:nvSpPr>
        <p:spPr>
          <a:xfrm>
            <a:off x="479376" y="674237"/>
            <a:ext cx="2315099" cy="595228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prstClr val="white"/>
              </a:solidFill>
            </a:endParaRPr>
          </a:p>
        </p:txBody>
      </p:sp>
      <p:sp>
        <p:nvSpPr>
          <p:cNvPr id="10" name="Freeform 78"/>
          <p:cNvSpPr>
            <a:spLocks noChangeArrowheads="1"/>
          </p:cNvSpPr>
          <p:nvPr/>
        </p:nvSpPr>
        <p:spPr bwMode="auto">
          <a:xfrm>
            <a:off x="119336" y="836712"/>
            <a:ext cx="254699" cy="277602"/>
          </a:xfrm>
          <a:custGeom>
            <a:avLst/>
            <a:gdLst>
              <a:gd name="T0" fmla="*/ 39230934 w 601"/>
              <a:gd name="T1" fmla="*/ 78442719 h 602"/>
              <a:gd name="T2" fmla="*/ 39230934 w 601"/>
              <a:gd name="T3" fmla="*/ 78442719 h 602"/>
              <a:gd name="T4" fmla="*/ 0 w 601"/>
              <a:gd name="T5" fmla="*/ 38764526 h 602"/>
              <a:gd name="T6" fmla="*/ 39230934 w 601"/>
              <a:gd name="T7" fmla="*/ 0 h 602"/>
              <a:gd name="T8" fmla="*/ 77429787 w 601"/>
              <a:gd name="T9" fmla="*/ 38764526 h 602"/>
              <a:gd name="T10" fmla="*/ 39230934 w 601"/>
              <a:gd name="T11" fmla="*/ 78442719 h 602"/>
              <a:gd name="T12" fmla="*/ 7226723 w 601"/>
              <a:gd name="T13" fmla="*/ 38764526 h 602"/>
              <a:gd name="T14" fmla="*/ 7226723 w 601"/>
              <a:gd name="T15" fmla="*/ 38764526 h 602"/>
              <a:gd name="T16" fmla="*/ 39230934 w 601"/>
              <a:gd name="T17" fmla="*/ 38764526 h 602"/>
              <a:gd name="T18" fmla="*/ 39230934 w 601"/>
              <a:gd name="T19" fmla="*/ 7308970 h 602"/>
              <a:gd name="T20" fmla="*/ 7226723 w 601"/>
              <a:gd name="T21" fmla="*/ 38764526 h 602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601" h="602">
                <a:moveTo>
                  <a:pt x="304" y="601"/>
                </a:moveTo>
                <a:lnTo>
                  <a:pt x="304" y="601"/>
                </a:lnTo>
                <a:cubicBezTo>
                  <a:pt x="134" y="601"/>
                  <a:pt x="0" y="466"/>
                  <a:pt x="0" y="297"/>
                </a:cubicBezTo>
                <a:cubicBezTo>
                  <a:pt x="0" y="134"/>
                  <a:pt x="134" y="0"/>
                  <a:pt x="304" y="0"/>
                </a:cubicBezTo>
                <a:cubicBezTo>
                  <a:pt x="466" y="0"/>
                  <a:pt x="600" y="134"/>
                  <a:pt x="600" y="297"/>
                </a:cubicBezTo>
                <a:cubicBezTo>
                  <a:pt x="600" y="466"/>
                  <a:pt x="466" y="601"/>
                  <a:pt x="304" y="601"/>
                </a:cubicBezTo>
                <a:close/>
                <a:moveTo>
                  <a:pt x="56" y="297"/>
                </a:moveTo>
                <a:lnTo>
                  <a:pt x="56" y="297"/>
                </a:lnTo>
                <a:cubicBezTo>
                  <a:pt x="304" y="297"/>
                  <a:pt x="304" y="297"/>
                  <a:pt x="304" y="297"/>
                </a:cubicBezTo>
                <a:cubicBezTo>
                  <a:pt x="304" y="56"/>
                  <a:pt x="304" y="56"/>
                  <a:pt x="304" y="56"/>
                </a:cubicBezTo>
                <a:cubicBezTo>
                  <a:pt x="169" y="56"/>
                  <a:pt x="56" y="162"/>
                  <a:pt x="56" y="2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文本框 5"/>
          <p:cNvSpPr txBox="1"/>
          <p:nvPr/>
        </p:nvSpPr>
        <p:spPr>
          <a:xfrm>
            <a:off x="953786" y="709485"/>
            <a:ext cx="34140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>
                <a:solidFill>
                  <a:prstClr val="white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关键词</a:t>
            </a:r>
            <a:endParaRPr lang="zh-CN" altLang="en-US" sz="2800" dirty="0">
              <a:solidFill>
                <a:prstClr val="white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9633098" y="304091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zh-CN" altLang="en-US" dirty="0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2677" y="2306346"/>
            <a:ext cx="7125222" cy="1338678"/>
          </a:xfrm>
          <a:prstGeom prst="rect">
            <a:avLst/>
          </a:prstGeom>
        </p:spPr>
      </p:pic>
      <p:pic>
        <p:nvPicPr>
          <p:cNvPr id="13" name="图片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8207" y="4653135"/>
            <a:ext cx="6986917" cy="1901681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911424" y="1700808"/>
            <a:ext cx="10515600" cy="4248471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 smtClean="0">
                <a:solidFill>
                  <a:prstClr val="black"/>
                </a:solidFill>
              </a:rPr>
              <a:t>输入的参数可以是事先设定好赋值，也就是默认值。在调动函数的时候，可以不输入参数，函数内部会直接调用默认参数值。例如默认 </a:t>
            </a:r>
            <a:r>
              <a:rPr lang="en-US" altLang="zh-CN" sz="2400" dirty="0" smtClean="0">
                <a:solidFill>
                  <a:prstClr val="black"/>
                </a:solidFill>
                <a:latin typeface="Monaco" charset="0"/>
                <a:ea typeface="Monaco" charset="0"/>
                <a:cs typeface="Monaco" charset="0"/>
              </a:rPr>
              <a:t>z=3</a:t>
            </a:r>
          </a:p>
          <a:p>
            <a:pPr>
              <a:lnSpc>
                <a:spcPct val="150000"/>
              </a:lnSpc>
            </a:pPr>
            <a:endParaRPr kumimoji="1" lang="en-US" altLang="zh-CN" sz="2400" dirty="0" smtClean="0"/>
          </a:p>
        </p:txBody>
      </p:sp>
      <p:sp>
        <p:nvSpPr>
          <p:cNvPr id="7" name="文本框 5"/>
          <p:cNvSpPr txBox="1"/>
          <p:nvPr/>
        </p:nvSpPr>
        <p:spPr>
          <a:xfrm>
            <a:off x="911424" y="836712"/>
            <a:ext cx="26642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>
                <a:solidFill>
                  <a:prstClr val="white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聚类分析</a:t>
            </a:r>
          </a:p>
        </p:txBody>
      </p:sp>
      <p:sp>
        <p:nvSpPr>
          <p:cNvPr id="8" name="矩形 28"/>
          <p:cNvSpPr/>
          <p:nvPr/>
        </p:nvSpPr>
        <p:spPr>
          <a:xfrm>
            <a:off x="-18898" y="671163"/>
            <a:ext cx="510214" cy="598302"/>
          </a:xfrm>
          <a:prstGeom prst="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>
              <a:solidFill>
                <a:prstClr val="white"/>
              </a:solidFill>
            </a:endParaRPr>
          </a:p>
        </p:txBody>
      </p:sp>
      <p:sp>
        <p:nvSpPr>
          <p:cNvPr id="9" name="矩形 4"/>
          <p:cNvSpPr/>
          <p:nvPr/>
        </p:nvSpPr>
        <p:spPr>
          <a:xfrm>
            <a:off x="479376" y="674237"/>
            <a:ext cx="2315099" cy="595228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prstClr val="white"/>
              </a:solidFill>
            </a:endParaRPr>
          </a:p>
        </p:txBody>
      </p:sp>
      <p:sp>
        <p:nvSpPr>
          <p:cNvPr id="10" name="Freeform 78"/>
          <p:cNvSpPr>
            <a:spLocks noChangeArrowheads="1"/>
          </p:cNvSpPr>
          <p:nvPr/>
        </p:nvSpPr>
        <p:spPr bwMode="auto">
          <a:xfrm>
            <a:off x="119336" y="836712"/>
            <a:ext cx="254699" cy="277602"/>
          </a:xfrm>
          <a:custGeom>
            <a:avLst/>
            <a:gdLst>
              <a:gd name="T0" fmla="*/ 39230934 w 601"/>
              <a:gd name="T1" fmla="*/ 78442719 h 602"/>
              <a:gd name="T2" fmla="*/ 39230934 w 601"/>
              <a:gd name="T3" fmla="*/ 78442719 h 602"/>
              <a:gd name="T4" fmla="*/ 0 w 601"/>
              <a:gd name="T5" fmla="*/ 38764526 h 602"/>
              <a:gd name="T6" fmla="*/ 39230934 w 601"/>
              <a:gd name="T7" fmla="*/ 0 h 602"/>
              <a:gd name="T8" fmla="*/ 77429787 w 601"/>
              <a:gd name="T9" fmla="*/ 38764526 h 602"/>
              <a:gd name="T10" fmla="*/ 39230934 w 601"/>
              <a:gd name="T11" fmla="*/ 78442719 h 602"/>
              <a:gd name="T12" fmla="*/ 7226723 w 601"/>
              <a:gd name="T13" fmla="*/ 38764526 h 602"/>
              <a:gd name="T14" fmla="*/ 7226723 w 601"/>
              <a:gd name="T15" fmla="*/ 38764526 h 602"/>
              <a:gd name="T16" fmla="*/ 39230934 w 601"/>
              <a:gd name="T17" fmla="*/ 38764526 h 602"/>
              <a:gd name="T18" fmla="*/ 39230934 w 601"/>
              <a:gd name="T19" fmla="*/ 7308970 h 602"/>
              <a:gd name="T20" fmla="*/ 7226723 w 601"/>
              <a:gd name="T21" fmla="*/ 38764526 h 602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601" h="602">
                <a:moveTo>
                  <a:pt x="304" y="601"/>
                </a:moveTo>
                <a:lnTo>
                  <a:pt x="304" y="601"/>
                </a:lnTo>
                <a:cubicBezTo>
                  <a:pt x="134" y="601"/>
                  <a:pt x="0" y="466"/>
                  <a:pt x="0" y="297"/>
                </a:cubicBezTo>
                <a:cubicBezTo>
                  <a:pt x="0" y="134"/>
                  <a:pt x="134" y="0"/>
                  <a:pt x="304" y="0"/>
                </a:cubicBezTo>
                <a:cubicBezTo>
                  <a:pt x="466" y="0"/>
                  <a:pt x="600" y="134"/>
                  <a:pt x="600" y="297"/>
                </a:cubicBezTo>
                <a:cubicBezTo>
                  <a:pt x="600" y="466"/>
                  <a:pt x="466" y="601"/>
                  <a:pt x="304" y="601"/>
                </a:cubicBezTo>
                <a:close/>
                <a:moveTo>
                  <a:pt x="56" y="297"/>
                </a:moveTo>
                <a:lnTo>
                  <a:pt x="56" y="297"/>
                </a:lnTo>
                <a:cubicBezTo>
                  <a:pt x="304" y="297"/>
                  <a:pt x="304" y="297"/>
                  <a:pt x="304" y="297"/>
                </a:cubicBezTo>
                <a:cubicBezTo>
                  <a:pt x="304" y="56"/>
                  <a:pt x="304" y="56"/>
                  <a:pt x="304" y="56"/>
                </a:cubicBezTo>
                <a:cubicBezTo>
                  <a:pt x="169" y="56"/>
                  <a:pt x="56" y="162"/>
                  <a:pt x="56" y="2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文本框 5"/>
          <p:cNvSpPr txBox="1"/>
          <p:nvPr/>
        </p:nvSpPr>
        <p:spPr>
          <a:xfrm>
            <a:off x="953786" y="709485"/>
            <a:ext cx="34140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>
                <a:solidFill>
                  <a:prstClr val="white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默认参数</a:t>
            </a:r>
            <a:endParaRPr lang="zh-CN" altLang="en-US" sz="2800" dirty="0">
              <a:solidFill>
                <a:prstClr val="white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9633098" y="304091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zh-CN" altLang="en-US" dirty="0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0409" y="3007070"/>
            <a:ext cx="7701570" cy="236614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911424" y="1916833"/>
            <a:ext cx="10515600" cy="4104455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 smtClean="0">
                <a:solidFill>
                  <a:prstClr val="black"/>
                </a:solidFill>
              </a:rPr>
              <a:t>默认</a:t>
            </a:r>
            <a:r>
              <a:rPr lang="zh-CN" altLang="en-US" sz="2400" dirty="0">
                <a:solidFill>
                  <a:prstClr val="black"/>
                </a:solidFill>
              </a:rPr>
              <a:t>参数的默认值是可以修改的，将上面</a:t>
            </a:r>
            <a:r>
              <a:rPr lang="zh-CN" altLang="en-US" sz="2400" dirty="0" smtClean="0">
                <a:solidFill>
                  <a:prstClr val="black"/>
                </a:solidFill>
              </a:rPr>
              <a:t>的 </a:t>
            </a:r>
            <a:r>
              <a:rPr lang="en-US" altLang="zh-CN" sz="2400" dirty="0" smtClean="0">
                <a:solidFill>
                  <a:prstClr val="black"/>
                </a:solidFill>
                <a:latin typeface="Monaco" charset="0"/>
                <a:ea typeface="Monaco" charset="0"/>
                <a:cs typeface="Monaco" charset="0"/>
              </a:rPr>
              <a:t>z</a:t>
            </a:r>
            <a:r>
              <a:rPr lang="zh-CN" altLang="en-US" sz="2400" dirty="0" smtClean="0">
                <a:solidFill>
                  <a:prstClr val="black"/>
                </a:solidFill>
              </a:rPr>
              <a:t> 值</a:t>
            </a:r>
            <a:r>
              <a:rPr lang="zh-CN" altLang="en-US" sz="2400" dirty="0">
                <a:solidFill>
                  <a:prstClr val="black"/>
                </a:solidFill>
              </a:rPr>
              <a:t>传入设置</a:t>
            </a:r>
            <a:r>
              <a:rPr lang="zh-CN" altLang="en-US" sz="2400" dirty="0" smtClean="0">
                <a:solidFill>
                  <a:prstClr val="black"/>
                </a:solidFill>
              </a:rPr>
              <a:t>为 </a:t>
            </a:r>
            <a:r>
              <a:rPr lang="en-US" altLang="zh-CN" sz="2400" dirty="0" smtClean="0">
                <a:solidFill>
                  <a:prstClr val="black"/>
                </a:solidFill>
                <a:latin typeface="Monaco" charset="0"/>
                <a:ea typeface="Monaco" charset="0"/>
                <a:cs typeface="Monaco" charset="0"/>
              </a:rPr>
              <a:t>4</a:t>
            </a:r>
            <a:r>
              <a:rPr lang="zh-CN" altLang="en-US" sz="2400" dirty="0">
                <a:solidFill>
                  <a:prstClr val="black"/>
                </a:solidFill>
              </a:rPr>
              <a:t> </a:t>
            </a:r>
            <a:endParaRPr lang="en-US" altLang="zh-CN" sz="2400" dirty="0" smtClean="0">
              <a:solidFill>
                <a:prstClr val="black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prstClr val="black"/>
                </a:solidFill>
              </a:rPr>
              <a:t>需要注意的是，默认参数必须放到</a:t>
            </a:r>
            <a:r>
              <a:rPr lang="zh-CN" altLang="en-US" sz="2400" dirty="0">
                <a:solidFill>
                  <a:srgbClr val="FF0000"/>
                </a:solidFill>
              </a:rPr>
              <a:t>参数列表的</a:t>
            </a:r>
            <a:r>
              <a:rPr lang="zh-CN" altLang="en-US" sz="2400" dirty="0" smtClean="0">
                <a:solidFill>
                  <a:srgbClr val="FF0000"/>
                </a:solidFill>
              </a:rPr>
              <a:t>末位</a:t>
            </a:r>
          </a:p>
          <a:p>
            <a:pPr>
              <a:lnSpc>
                <a:spcPct val="150000"/>
              </a:lnSpc>
            </a:pPr>
            <a:endParaRPr kumimoji="1" lang="en-US" altLang="zh-CN" sz="2400" dirty="0" smtClean="0"/>
          </a:p>
        </p:txBody>
      </p:sp>
      <p:sp>
        <p:nvSpPr>
          <p:cNvPr id="7" name="文本框 5"/>
          <p:cNvSpPr txBox="1"/>
          <p:nvPr/>
        </p:nvSpPr>
        <p:spPr>
          <a:xfrm>
            <a:off x="911424" y="836712"/>
            <a:ext cx="26642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>
                <a:solidFill>
                  <a:prstClr val="white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聚类分析</a:t>
            </a:r>
          </a:p>
        </p:txBody>
      </p:sp>
      <p:sp>
        <p:nvSpPr>
          <p:cNvPr id="8" name="矩形 28"/>
          <p:cNvSpPr/>
          <p:nvPr/>
        </p:nvSpPr>
        <p:spPr>
          <a:xfrm>
            <a:off x="-18898" y="671163"/>
            <a:ext cx="510214" cy="598302"/>
          </a:xfrm>
          <a:prstGeom prst="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>
              <a:solidFill>
                <a:prstClr val="white"/>
              </a:solidFill>
            </a:endParaRPr>
          </a:p>
        </p:txBody>
      </p:sp>
      <p:sp>
        <p:nvSpPr>
          <p:cNvPr id="9" name="矩形 4"/>
          <p:cNvSpPr/>
          <p:nvPr/>
        </p:nvSpPr>
        <p:spPr>
          <a:xfrm>
            <a:off x="479376" y="674237"/>
            <a:ext cx="2315099" cy="595228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prstClr val="white"/>
              </a:solidFill>
            </a:endParaRPr>
          </a:p>
        </p:txBody>
      </p:sp>
      <p:sp>
        <p:nvSpPr>
          <p:cNvPr id="10" name="Freeform 78"/>
          <p:cNvSpPr>
            <a:spLocks noChangeArrowheads="1"/>
          </p:cNvSpPr>
          <p:nvPr/>
        </p:nvSpPr>
        <p:spPr bwMode="auto">
          <a:xfrm>
            <a:off x="119336" y="836712"/>
            <a:ext cx="254699" cy="277602"/>
          </a:xfrm>
          <a:custGeom>
            <a:avLst/>
            <a:gdLst>
              <a:gd name="T0" fmla="*/ 39230934 w 601"/>
              <a:gd name="T1" fmla="*/ 78442719 h 602"/>
              <a:gd name="T2" fmla="*/ 39230934 w 601"/>
              <a:gd name="T3" fmla="*/ 78442719 h 602"/>
              <a:gd name="T4" fmla="*/ 0 w 601"/>
              <a:gd name="T5" fmla="*/ 38764526 h 602"/>
              <a:gd name="T6" fmla="*/ 39230934 w 601"/>
              <a:gd name="T7" fmla="*/ 0 h 602"/>
              <a:gd name="T8" fmla="*/ 77429787 w 601"/>
              <a:gd name="T9" fmla="*/ 38764526 h 602"/>
              <a:gd name="T10" fmla="*/ 39230934 w 601"/>
              <a:gd name="T11" fmla="*/ 78442719 h 602"/>
              <a:gd name="T12" fmla="*/ 7226723 w 601"/>
              <a:gd name="T13" fmla="*/ 38764526 h 602"/>
              <a:gd name="T14" fmla="*/ 7226723 w 601"/>
              <a:gd name="T15" fmla="*/ 38764526 h 602"/>
              <a:gd name="T16" fmla="*/ 39230934 w 601"/>
              <a:gd name="T17" fmla="*/ 38764526 h 602"/>
              <a:gd name="T18" fmla="*/ 39230934 w 601"/>
              <a:gd name="T19" fmla="*/ 7308970 h 602"/>
              <a:gd name="T20" fmla="*/ 7226723 w 601"/>
              <a:gd name="T21" fmla="*/ 38764526 h 602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601" h="602">
                <a:moveTo>
                  <a:pt x="304" y="601"/>
                </a:moveTo>
                <a:lnTo>
                  <a:pt x="304" y="601"/>
                </a:lnTo>
                <a:cubicBezTo>
                  <a:pt x="134" y="601"/>
                  <a:pt x="0" y="466"/>
                  <a:pt x="0" y="297"/>
                </a:cubicBezTo>
                <a:cubicBezTo>
                  <a:pt x="0" y="134"/>
                  <a:pt x="134" y="0"/>
                  <a:pt x="304" y="0"/>
                </a:cubicBezTo>
                <a:cubicBezTo>
                  <a:pt x="466" y="0"/>
                  <a:pt x="600" y="134"/>
                  <a:pt x="600" y="297"/>
                </a:cubicBezTo>
                <a:cubicBezTo>
                  <a:pt x="600" y="466"/>
                  <a:pt x="466" y="601"/>
                  <a:pt x="304" y="601"/>
                </a:cubicBezTo>
                <a:close/>
                <a:moveTo>
                  <a:pt x="56" y="297"/>
                </a:moveTo>
                <a:lnTo>
                  <a:pt x="56" y="297"/>
                </a:lnTo>
                <a:cubicBezTo>
                  <a:pt x="304" y="297"/>
                  <a:pt x="304" y="297"/>
                  <a:pt x="304" y="297"/>
                </a:cubicBezTo>
                <a:cubicBezTo>
                  <a:pt x="304" y="56"/>
                  <a:pt x="304" y="56"/>
                  <a:pt x="304" y="56"/>
                </a:cubicBezTo>
                <a:cubicBezTo>
                  <a:pt x="169" y="56"/>
                  <a:pt x="56" y="162"/>
                  <a:pt x="56" y="2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文本框 5"/>
          <p:cNvSpPr txBox="1"/>
          <p:nvPr/>
        </p:nvSpPr>
        <p:spPr>
          <a:xfrm>
            <a:off x="953786" y="709485"/>
            <a:ext cx="34140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>
                <a:solidFill>
                  <a:prstClr val="white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默认参数</a:t>
            </a:r>
            <a:endParaRPr lang="zh-CN" altLang="en-US" sz="2800" dirty="0">
              <a:solidFill>
                <a:prstClr val="white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9633098" y="304091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zh-CN" altLang="en-US" dirty="0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7407" y="3297586"/>
            <a:ext cx="7462751" cy="164358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C7EDCC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C7EDCC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</TotalTime>
  <Words>187</Words>
  <Application>Microsoft Office PowerPoint</Application>
  <PresentationFormat>自定义</PresentationFormat>
  <Paragraphs>39</Paragraphs>
  <Slides>8</Slides>
  <Notes>8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9" baseType="lpstr"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byr</dc:creator>
  <cp:lastModifiedBy>陈艳宁</cp:lastModifiedBy>
  <cp:revision>5</cp:revision>
  <dcterms:created xsi:type="dcterms:W3CDTF">2018-03-13T06:16:00Z</dcterms:created>
  <dcterms:modified xsi:type="dcterms:W3CDTF">2020-01-11T04:51:01Z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2052-10.1.0.7224</vt:lpwstr>
  </property>
</Properties>
</file>