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61" r:id="rId2"/>
    <p:sldId id="372" r:id="rId3"/>
    <p:sldId id="373"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7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 id="2" name="陈小向" initials="" lastIdx="1" clrIdx="1"/>
  <p:cmAuthor id="4" name="伍雪君" initials="伍雪君"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5001F"/>
    <a:srgbClr val="C9B59B"/>
    <a:srgbClr val="D55858"/>
    <a:srgbClr val="B29D7D"/>
    <a:srgbClr val="EA9B21"/>
    <a:srgbClr val="89BFC0"/>
    <a:srgbClr val="EFEFEF"/>
    <a:srgbClr val="3A9FB0"/>
    <a:srgbClr val="018F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25" autoAdjust="0"/>
    <p:restoredTop sz="90340" autoAdjust="0"/>
  </p:normalViewPr>
  <p:slideViewPr>
    <p:cSldViewPr snapToGrid="0">
      <p:cViewPr varScale="1">
        <p:scale>
          <a:sx n="128" d="100"/>
          <a:sy n="128" d="100"/>
        </p:scale>
        <p:origin x="960" y="176"/>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107" d="100"/>
          <a:sy n="107" d="100"/>
        </p:scale>
        <p:origin x="43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kumimoji="1"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659CD4FC-624D-AB4E-9533-E6A468B0E056}" type="datetimeFigureOut">
              <a:rPr kumimoji="1" lang="zh-CN" altLang="en-US" smtClean="0"/>
              <a:t>2022/12/26</a:t>
            </a:fld>
            <a:endParaRPr kumimoji="1"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dirty="0"/>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kumimoji="1"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8D024F85-CB1C-7445-9B98-7B8479DF2CF8}" type="slidenum">
              <a:rPr kumimoji="1" lang="zh-CN" altLang="en-US" smtClean="0"/>
              <a:t>‹#›</a:t>
            </a:fld>
            <a:endParaRPr kumimoji="1"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D024F85-CB1C-7445-9B98-7B8479DF2CF8}" type="slidenum">
              <a:rPr kumimoji="1" lang="zh-CN" altLang="en-US" smtClean="0"/>
              <a:t>1</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D024F85-CB1C-7445-9B98-7B8479DF2CF8}" type="slidenum">
              <a:rPr kumimoji="1" lang="zh-CN" altLang="en-US" smtClean="0"/>
              <a:t>22</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C1321A-2DCC-8010-C04B-60534A7769F0}"/>
              </a:ext>
            </a:extLst>
          </p:cNvPr>
          <p:cNvPicPr>
            <a:picLocks/>
          </p:cNvPicPr>
          <p:nvPr userDrawn="1"/>
        </p:nvPicPr>
        <p:blipFill>
          <a:blip r:embed="rId2"/>
          <a:stretch>
            <a:fillRect/>
          </a:stretch>
        </p:blipFill>
        <p:spPr>
          <a:xfrm>
            <a:off x="9521687" y="377317"/>
            <a:ext cx="2116800" cy="54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教学目标">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506732" y="377317"/>
            <a:ext cx="9452277" cy="648000"/>
          </a:xfrm>
          <a:prstGeom prst="rect">
            <a:avLst/>
          </a:prstGeom>
        </p:spPr>
        <p:txBody>
          <a:bodyPr anchor="ctr">
            <a:noAutofit/>
          </a:bodyPr>
          <a:lstStyle>
            <a:lvl1pPr algn="l">
              <a:defRPr sz="3600" b="0">
                <a:latin typeface="微软雅黑" panose="020B0503020204020204" pitchFamily="34" charset="-122"/>
                <a:ea typeface="微软雅黑" panose="020B0503020204020204" pitchFamily="34" charset="-122"/>
              </a:defRPr>
            </a:lvl1pPr>
          </a:lstStyle>
          <a:p>
            <a:r>
              <a:rPr lang="zh-CN" altLang="en-US" dirty="0"/>
              <a:t>教学目标</a:t>
            </a:r>
          </a:p>
        </p:txBody>
      </p:sp>
      <p:sp>
        <p:nvSpPr>
          <p:cNvPr id="7" name="文本占位符 6">
            <a:extLst>
              <a:ext uri="{FF2B5EF4-FFF2-40B4-BE49-F238E27FC236}">
                <a16:creationId xmlns:a16="http://schemas.microsoft.com/office/drawing/2014/main" id="{035D6955-40FB-F6DB-12A1-C86FED6B1ADF}"/>
              </a:ext>
            </a:extLst>
          </p:cNvPr>
          <p:cNvSpPr>
            <a:spLocks noGrp="1"/>
          </p:cNvSpPr>
          <p:nvPr>
            <p:ph type="body" sz="quarter" idx="10" hasCustomPrompt="1"/>
          </p:nvPr>
        </p:nvSpPr>
        <p:spPr>
          <a:xfrm>
            <a:off x="506732" y="1248388"/>
            <a:ext cx="11131990" cy="3873159"/>
          </a:xfrm>
          <a:prstGeom prst="rect">
            <a:avLst/>
          </a:prstGeom>
        </p:spPr>
        <p:txBody>
          <a:bodyPr/>
          <a:lstStyle>
            <a:lvl1pPr marL="102825" indent="0" algn="l" defTabSz="685800" rtl="0" eaLnBrk="1" latinLnBrk="0" hangingPunct="1">
              <a:lnSpc>
                <a:spcPct val="100000"/>
              </a:lnSpc>
              <a:spcBef>
                <a:spcPts val="0"/>
              </a:spcBef>
              <a:buClr>
                <a:srgbClr val="B5001F"/>
              </a:buClr>
              <a:buFont typeface="Wingdings" panose="05000000000000000000" pitchFamily="2" charset="2"/>
              <a:buNone/>
              <a:defRPr lang="zh-CN" altLang="en-US" sz="180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20000" indent="-285750">
              <a:lnSpc>
                <a:spcPct val="150000"/>
              </a:lnSpc>
              <a:spcBef>
                <a:spcPts val="1200"/>
              </a:spcBef>
              <a:buClr>
                <a:srgbClr val="B5001F"/>
              </a:buClr>
              <a:buSzPct val="150000"/>
              <a:buFont typeface="Arial" panose="020B0604020202020204" pitchFamily="34" charset="0"/>
              <a:buChar char="•"/>
              <a:defRPr lang="zh-CN" altLang="en-US" sz="135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2pPr>
          </a:lstStyle>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知识目标</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pPr marL="720000" indent="-342900">
              <a:lnSpc>
                <a:spcPct val="150000"/>
              </a:lnSpc>
              <a:buClr>
                <a:schemeClr val="tx1"/>
              </a:buClr>
              <a:buFont typeface="+mj-lt"/>
              <a:buAutoNum type="arabicPeriod"/>
            </a:pPr>
            <a:r>
              <a:rPr lang="zh-CN" altLang="en-US" sz="1800" dirty="0">
                <a:cs typeface="Arial" panose="020B0604020202020204" pitchFamily="34" charset="0"/>
              </a:rPr>
              <a:t>了解</a:t>
            </a:r>
            <a:r>
              <a:rPr lang="en-US" altLang="zh-CN" sz="1800" dirty="0">
                <a:cs typeface="Arial" panose="020B0604020202020204" pitchFamily="34" charset="0"/>
              </a:rPr>
              <a:t>xxx</a:t>
            </a:r>
          </a:p>
          <a:p>
            <a:pPr marL="720000" indent="-342900">
              <a:lnSpc>
                <a:spcPct val="150000"/>
              </a:lnSpc>
              <a:buClr>
                <a:schemeClr val="tx1"/>
              </a:buClr>
              <a:buFont typeface="+mj-lt"/>
              <a:buAutoNum type="arabicPeriod"/>
            </a:pPr>
            <a:r>
              <a:rPr lang="zh-CN" altLang="en-US" sz="1800" dirty="0">
                <a:ea typeface="微软雅黑" panose="020B0503020204020204" pitchFamily="34" charset="-122"/>
                <a:cs typeface="Arial" panose="020B0604020202020204" pitchFamily="34" charset="0"/>
              </a:rPr>
              <a:t>理解</a:t>
            </a:r>
            <a:r>
              <a:rPr lang="en-US" altLang="zh-CN" sz="1800" dirty="0">
                <a:ea typeface="微软雅黑" panose="020B0503020204020204" pitchFamily="34" charset="-122"/>
                <a:cs typeface="Arial" panose="020B0604020202020204" pitchFamily="34" charset="0"/>
              </a:rPr>
              <a:t>xxx</a:t>
            </a:r>
          </a:p>
          <a:p>
            <a:pPr marL="720000" indent="-342900">
              <a:lnSpc>
                <a:spcPct val="150000"/>
              </a:lnSpc>
              <a:buClr>
                <a:schemeClr val="tx1"/>
              </a:buClr>
              <a:buFont typeface="+mj-lt"/>
              <a:buAutoNum type="arabicPeriod"/>
            </a:pPr>
            <a:r>
              <a:rPr lang="zh-CN" altLang="en-US" sz="1800" dirty="0">
                <a:ea typeface="微软雅黑" panose="020B0503020204020204" pitchFamily="34" charset="-122"/>
                <a:cs typeface="Arial" panose="020B0604020202020204" pitchFamily="34" charset="0"/>
              </a:rPr>
              <a:t>掌握</a:t>
            </a:r>
            <a:r>
              <a:rPr lang="en-US" altLang="zh-CN" sz="1800" dirty="0">
                <a:ea typeface="微软雅黑" panose="020B0503020204020204" pitchFamily="34" charset="-122"/>
                <a:cs typeface="Arial" panose="020B0604020202020204" pitchFamily="34" charset="0"/>
              </a:rPr>
              <a:t>xxx</a:t>
            </a:r>
          </a:p>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cs typeface="Arial" panose="020B0604020202020204" pitchFamily="34" charset="0"/>
              </a:rPr>
              <a:t>技能目标</a:t>
            </a:r>
            <a:endParaRPr lang="en-US" altLang="zh-CN" sz="2400" dirty="0">
              <a:latin typeface="Arial" panose="020B0604020202020204" pitchFamily="34" charset="0"/>
              <a:cs typeface="Arial" panose="020B0604020202020204" pitchFamily="34" charset="0"/>
            </a:endParaRPr>
          </a:p>
          <a:p>
            <a:pPr marL="720000" indent="-342900">
              <a:lnSpc>
                <a:spcPct val="150000"/>
              </a:lnSpc>
              <a:buClr>
                <a:schemeClr val="tx1"/>
              </a:buClr>
              <a:buFont typeface="+mj-lt"/>
              <a:buAutoNum type="arabicPeriod"/>
            </a:pPr>
            <a:r>
              <a:rPr lang="zh-CN" altLang="en-US" sz="1800" dirty="0">
                <a:cs typeface="Arial" panose="020B0604020202020204" pitchFamily="34" charset="0"/>
              </a:rPr>
              <a:t>能使用</a:t>
            </a:r>
            <a:r>
              <a:rPr lang="en-US" altLang="zh-CN" sz="1800" dirty="0">
                <a:cs typeface="Arial" panose="020B0604020202020204" pitchFamily="34" charset="0"/>
              </a:rPr>
              <a:t>xxx</a:t>
            </a:r>
            <a:r>
              <a:rPr lang="zh-CN" altLang="en-US" sz="1800" dirty="0">
                <a:cs typeface="Arial" panose="020B0604020202020204" pitchFamily="34" charset="0"/>
              </a:rPr>
              <a:t>技术，实现</a:t>
            </a:r>
            <a:r>
              <a:rPr lang="en-US" altLang="zh-CN" sz="1800" dirty="0">
                <a:cs typeface="Arial" panose="020B0604020202020204" pitchFamily="34" charset="0"/>
              </a:rPr>
              <a:t>xx</a:t>
            </a:r>
            <a:r>
              <a:rPr lang="zh-CN" altLang="en-US" sz="1800" dirty="0">
                <a:cs typeface="Arial" panose="020B0604020202020204" pitchFamily="34" charset="0"/>
              </a:rPr>
              <a:t>功能</a:t>
            </a:r>
            <a:endParaRPr lang="en-US" altLang="zh-CN" sz="1800" dirty="0">
              <a:cs typeface="Arial" panose="020B0604020202020204" pitchFamily="34" charset="0"/>
            </a:endParaRPr>
          </a:p>
          <a:p>
            <a:pPr marL="720000" indent="-342900">
              <a:lnSpc>
                <a:spcPct val="150000"/>
              </a:lnSpc>
              <a:buClr>
                <a:schemeClr val="tx1"/>
              </a:buClr>
              <a:buFont typeface="+mj-lt"/>
              <a:buAutoNum type="arabicPeriod"/>
            </a:pPr>
            <a:r>
              <a:rPr lang="zh-CN" altLang="en-US" sz="1800" dirty="0">
                <a:ea typeface="微软雅黑" panose="020B0503020204020204" pitchFamily="34" charset="-122"/>
                <a:cs typeface="Arial" panose="020B0604020202020204" pitchFamily="34" charset="0"/>
              </a:rPr>
              <a:t>能下载</a:t>
            </a:r>
            <a:r>
              <a:rPr lang="en-US" altLang="zh-CN" sz="1800" dirty="0">
                <a:ea typeface="微软雅黑" panose="020B0503020204020204" pitchFamily="34" charset="-122"/>
                <a:cs typeface="Arial" panose="020B0604020202020204" pitchFamily="34" charset="0"/>
              </a:rPr>
              <a:t>JDK</a:t>
            </a:r>
            <a:r>
              <a:rPr lang="zh-CN" altLang="en-US" sz="1800" dirty="0">
                <a:ea typeface="微软雅黑" panose="020B0503020204020204" pitchFamily="34" charset="-122"/>
                <a:cs typeface="Arial" panose="020B0604020202020204" pitchFamily="34" charset="0"/>
              </a:rPr>
              <a:t>安装包，并完成安装</a:t>
            </a:r>
            <a:endParaRPr lang="en-US" altLang="zh-CN" sz="1800" dirty="0">
              <a:ea typeface="微软雅黑" panose="020B0503020204020204" pitchFamily="34" charset="-122"/>
              <a:cs typeface="Arial" panose="020B0604020202020204" pitchFamily="34" charset="0"/>
            </a:endParaRPr>
          </a:p>
          <a:p>
            <a:pPr marL="720000" indent="-342900">
              <a:lnSpc>
                <a:spcPct val="150000"/>
              </a:lnSpc>
              <a:buClr>
                <a:schemeClr val="tx1"/>
              </a:buClr>
              <a:buFont typeface="+mj-lt"/>
              <a:buAutoNum type="arabicPeriod"/>
            </a:pPr>
            <a:r>
              <a:rPr lang="zh-CN" altLang="en-US" sz="1800" dirty="0">
                <a:cs typeface="Arial" panose="020B0604020202020204" pitchFamily="34" charset="0"/>
              </a:rPr>
              <a:t>能学会配置</a:t>
            </a:r>
            <a:r>
              <a:rPr lang="en-US" altLang="zh-CN" sz="1800" dirty="0">
                <a:cs typeface="Arial" panose="020B0604020202020204" pitchFamily="34" charset="0"/>
              </a:rPr>
              <a:t>JDK</a:t>
            </a:r>
            <a:r>
              <a:rPr lang="zh-CN" altLang="en-US" sz="1800" dirty="0">
                <a:cs typeface="Arial" panose="020B0604020202020204" pitchFamily="34" charset="0"/>
              </a:rPr>
              <a:t>环境变量，并将太空大战小游戏运行</a:t>
            </a:r>
            <a:endParaRPr lang="en-US" altLang="zh-CN" sz="1800" dirty="0">
              <a:ea typeface="微软雅黑" panose="020B0503020204020204" pitchFamily="34" charset="-122"/>
              <a:cs typeface="Arial" panose="020B0604020202020204" pitchFamily="34" charset="0"/>
            </a:endParaRPr>
          </a:p>
        </p:txBody>
      </p:sp>
      <p:pic>
        <p:nvPicPr>
          <p:cNvPr id="4" name="图片 3">
            <a:extLst>
              <a:ext uri="{FF2B5EF4-FFF2-40B4-BE49-F238E27FC236}">
                <a16:creationId xmlns:a16="http://schemas.microsoft.com/office/drawing/2014/main" id="{22D05D86-D52A-3938-0111-3A0ABB8824A4}"/>
              </a:ext>
            </a:extLst>
          </p:cNvPr>
          <p:cNvPicPr>
            <a:picLocks/>
          </p:cNvPicPr>
          <p:nvPr userDrawn="1"/>
        </p:nvPicPr>
        <p:blipFill>
          <a:blip r:embed="rId2"/>
          <a:stretch>
            <a:fillRect/>
          </a:stretch>
        </p:blipFill>
        <p:spPr>
          <a:xfrm>
            <a:off x="9521687" y="377317"/>
            <a:ext cx="2116800" cy="540000"/>
          </a:xfrm>
          <a:prstGeom prst="rect">
            <a:avLst/>
          </a:prstGeom>
        </p:spPr>
      </p:pic>
    </p:spTree>
    <p:extLst>
      <p:ext uri="{BB962C8B-B14F-4D97-AF65-F5344CB8AC3E}">
        <p14:creationId xmlns:p14="http://schemas.microsoft.com/office/powerpoint/2010/main" val="350831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背景-红色1">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背景-红色2">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12533" y="0"/>
            <a:ext cx="12204533"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背景-红色3">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背景-红色4">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背景-红色热爱">
    <p:bg>
      <p:bgPr>
        <a:solidFill>
          <a:srgbClr val="A80D0B"/>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背景-红色大楼">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内容">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506732" y="377317"/>
            <a:ext cx="9014955" cy="648000"/>
          </a:xfrm>
          <a:prstGeom prst="rect">
            <a:avLst/>
          </a:prstGeom>
        </p:spPr>
        <p:txBody>
          <a:bodyPr anchor="ctr">
            <a:noAutofit/>
          </a:bodyPr>
          <a:lstStyle>
            <a:lvl1pPr algn="l">
              <a:defRPr sz="3600" b="0">
                <a:latin typeface="微软雅黑" panose="020B0503020204020204" pitchFamily="34" charset="-122"/>
                <a:ea typeface="微软雅黑" panose="020B0503020204020204" pitchFamily="34" charset="-122"/>
              </a:defRPr>
            </a:lvl1pPr>
          </a:lstStyle>
          <a:p>
            <a:r>
              <a:rPr lang="zh-CN" altLang="en-US" dirty="0"/>
              <a:t>教学内容</a:t>
            </a:r>
          </a:p>
        </p:txBody>
      </p:sp>
      <p:sp>
        <p:nvSpPr>
          <p:cNvPr id="7" name="文本占位符 6">
            <a:extLst>
              <a:ext uri="{FF2B5EF4-FFF2-40B4-BE49-F238E27FC236}">
                <a16:creationId xmlns:a16="http://schemas.microsoft.com/office/drawing/2014/main" id="{035D6955-40FB-F6DB-12A1-C86FED6B1ADF}"/>
              </a:ext>
            </a:extLst>
          </p:cNvPr>
          <p:cNvSpPr>
            <a:spLocks noGrp="1"/>
          </p:cNvSpPr>
          <p:nvPr>
            <p:ph type="body" sz="quarter" idx="10" hasCustomPrompt="1"/>
          </p:nvPr>
        </p:nvSpPr>
        <p:spPr>
          <a:xfrm>
            <a:off x="506732" y="1248388"/>
            <a:ext cx="11131990" cy="3873159"/>
          </a:xfrm>
          <a:prstGeom prst="rect">
            <a:avLst/>
          </a:prstGeom>
        </p:spPr>
        <p:txBody>
          <a:bodyPr/>
          <a:lstStyle>
            <a:lvl1pPr marL="102825" indent="0" algn="l" defTabSz="685800" rtl="0" eaLnBrk="1" latinLnBrk="0" hangingPunct="1">
              <a:lnSpc>
                <a:spcPct val="100000"/>
              </a:lnSpc>
              <a:spcBef>
                <a:spcPts val="0"/>
              </a:spcBef>
              <a:buClr>
                <a:srgbClr val="B5001F"/>
              </a:buClr>
              <a:buFont typeface="Wingdings" panose="05000000000000000000" pitchFamily="2" charset="2"/>
              <a:buNone/>
              <a:defRPr lang="zh-CN" altLang="en-US" sz="180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20000" indent="-285750">
              <a:lnSpc>
                <a:spcPct val="150000"/>
              </a:lnSpc>
              <a:spcBef>
                <a:spcPts val="1200"/>
              </a:spcBef>
              <a:buClr>
                <a:srgbClr val="B5001F"/>
              </a:buClr>
              <a:buSzPct val="150000"/>
              <a:buFont typeface="Arial" panose="020B0604020202020204" pitchFamily="34" charset="0"/>
              <a:buChar char="•"/>
              <a:defRPr lang="zh-CN" altLang="en-US" sz="135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2pPr>
          </a:lstStyle>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第一节 太空大战游戏简介  </a:t>
            </a:r>
          </a:p>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第二节 开发环境安装与配置</a:t>
            </a:r>
            <a:endParaRPr kumimoji="1" lang="en-US" altLang="zh-CN" sz="2400" dirty="0">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a:extLst>
              <a:ext uri="{FF2B5EF4-FFF2-40B4-BE49-F238E27FC236}">
                <a16:creationId xmlns:a16="http://schemas.microsoft.com/office/drawing/2014/main" id="{B250FCD8-9571-9D01-619D-36F7ED5AD09A}"/>
              </a:ext>
            </a:extLst>
          </p:cNvPr>
          <p:cNvPicPr>
            <a:picLocks/>
          </p:cNvPicPr>
          <p:nvPr userDrawn="1"/>
        </p:nvPicPr>
        <p:blipFill>
          <a:blip r:embed="rId2"/>
          <a:stretch>
            <a:fillRect/>
          </a:stretch>
        </p:blipFill>
        <p:spPr>
          <a:xfrm>
            <a:off x="9521687" y="377317"/>
            <a:ext cx="2116800" cy="540000"/>
          </a:xfrm>
          <a:prstGeom prst="rect">
            <a:avLst/>
          </a:prstGeom>
        </p:spPr>
      </p:pic>
    </p:spTree>
    <p:extLst>
      <p:ext uri="{BB962C8B-B14F-4D97-AF65-F5344CB8AC3E}">
        <p14:creationId xmlns:p14="http://schemas.microsoft.com/office/powerpoint/2010/main" val="1109715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课程内容">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506732" y="377317"/>
            <a:ext cx="9014955" cy="648000"/>
          </a:xfrm>
          <a:prstGeom prst="rect">
            <a:avLst/>
          </a:prstGeom>
        </p:spPr>
        <p:txBody>
          <a:bodyPr anchor="ctr">
            <a:noAutofit/>
          </a:bodyPr>
          <a:lstStyle>
            <a:lvl1pPr algn="l">
              <a:defRPr sz="3600" b="0">
                <a:latin typeface="微软雅黑" panose="020B0503020204020204" pitchFamily="34" charset="-122"/>
                <a:ea typeface="微软雅黑" panose="020B0503020204020204" pitchFamily="34" charset="-122"/>
              </a:defRPr>
            </a:lvl1pPr>
          </a:lstStyle>
          <a:p>
            <a:r>
              <a:rPr lang="zh-CN" altLang="en-US" dirty="0"/>
              <a:t>课程内容</a:t>
            </a:r>
          </a:p>
        </p:txBody>
      </p:sp>
      <p:sp>
        <p:nvSpPr>
          <p:cNvPr id="4" name="文本占位符 6">
            <a:extLst>
              <a:ext uri="{FF2B5EF4-FFF2-40B4-BE49-F238E27FC236}">
                <a16:creationId xmlns:a16="http://schemas.microsoft.com/office/drawing/2014/main" id="{2EDE366B-044C-D7E3-4AB9-DF8E738429A0}"/>
              </a:ext>
            </a:extLst>
          </p:cNvPr>
          <p:cNvSpPr>
            <a:spLocks noGrp="1"/>
          </p:cNvSpPr>
          <p:nvPr>
            <p:ph type="body" sz="quarter" idx="10" hasCustomPrompt="1"/>
          </p:nvPr>
        </p:nvSpPr>
        <p:spPr>
          <a:xfrm>
            <a:off x="506732" y="1248388"/>
            <a:ext cx="11131990" cy="3873159"/>
          </a:xfrm>
          <a:prstGeom prst="rect">
            <a:avLst/>
          </a:prstGeom>
        </p:spPr>
        <p:txBody>
          <a:bodyPr/>
          <a:lstStyle>
            <a:lvl1pPr marL="360000" indent="-360000" algn="l" defTabSz="685800" rtl="0" eaLnBrk="1" latinLnBrk="0" hangingPunct="1">
              <a:lnSpc>
                <a:spcPct val="100000"/>
              </a:lnSpc>
              <a:spcBef>
                <a:spcPts val="1200"/>
              </a:spcBef>
              <a:buClr>
                <a:schemeClr val="tx1"/>
              </a:buClr>
              <a:buFont typeface="Wingdings" panose="05000000000000000000" pitchFamily="2" charset="2"/>
              <a:buChar char="l"/>
              <a:defRPr lang="zh-CN" altLang="en-US" sz="240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720000" indent="-285750">
              <a:lnSpc>
                <a:spcPct val="150000"/>
              </a:lnSpc>
              <a:spcBef>
                <a:spcPts val="1200"/>
              </a:spcBef>
              <a:buClr>
                <a:schemeClr val="tx1"/>
              </a:buClr>
              <a:buSzPct val="150000"/>
              <a:buFont typeface="Arial" panose="020B0604020202020204" pitchFamily="34" charset="0"/>
              <a:buChar char="•"/>
              <a:defRPr lang="zh-CN" altLang="en-US" sz="1800" kern="1200" dirty="0" smtClean="0">
                <a:solidFill>
                  <a:schemeClr val="tx1"/>
                </a:solidFill>
                <a:latin typeface="Arial" panose="020B0604020202020204" pitchFamily="34" charset="0"/>
                <a:ea typeface="微软雅黑" panose="020B0503020204020204" pitchFamily="34" charset="-122"/>
                <a:cs typeface="Arial" panose="020B0604020202020204" pitchFamily="34" charset="0"/>
              </a:defRPr>
            </a:lvl2pPr>
          </a:lstStyle>
          <a:p>
            <a:pPr lvl="0"/>
            <a:r>
              <a:rPr lang="zh-CN" altLang="en-US" dirty="0"/>
              <a:t>编辑母版文本样式</a:t>
            </a:r>
            <a:r>
              <a:rPr lang="en-US" altLang="zh-CN" dirty="0"/>
              <a:t>Arial</a:t>
            </a:r>
          </a:p>
          <a:p>
            <a:pPr lvl="1"/>
            <a:r>
              <a:rPr lang="zh-CN" altLang="en-US" dirty="0"/>
              <a:t>副标题母版文本样式</a:t>
            </a:r>
            <a:r>
              <a:rPr lang="en-US" altLang="zh-CN" dirty="0"/>
              <a:t>Arial</a:t>
            </a:r>
          </a:p>
        </p:txBody>
      </p:sp>
      <p:pic>
        <p:nvPicPr>
          <p:cNvPr id="6" name="图片 5">
            <a:extLst>
              <a:ext uri="{FF2B5EF4-FFF2-40B4-BE49-F238E27FC236}">
                <a16:creationId xmlns:a16="http://schemas.microsoft.com/office/drawing/2014/main" id="{8732E211-3BCC-EBBE-9E04-D50CCB95C6BF}"/>
              </a:ext>
            </a:extLst>
          </p:cNvPr>
          <p:cNvPicPr>
            <a:picLocks/>
          </p:cNvPicPr>
          <p:nvPr userDrawn="1"/>
        </p:nvPicPr>
        <p:blipFill>
          <a:blip r:embed="rId2"/>
          <a:stretch>
            <a:fillRect/>
          </a:stretch>
        </p:blipFill>
        <p:spPr>
          <a:xfrm>
            <a:off x="9521687" y="377317"/>
            <a:ext cx="2116800" cy="540000"/>
          </a:xfrm>
          <a:prstGeom prst="rect">
            <a:avLst/>
          </a:prstGeom>
        </p:spPr>
      </p:pic>
    </p:spTree>
    <p:extLst>
      <p:ext uri="{BB962C8B-B14F-4D97-AF65-F5344CB8AC3E}">
        <p14:creationId xmlns:p14="http://schemas.microsoft.com/office/powerpoint/2010/main" val="386556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71B53-6E6A-4797-BB05-9181CDA90FC7}" type="datetimeFigureOut">
              <a:rPr lang="zh-CN" altLang="en-US" smtClean="0"/>
              <a:t>2022/12/26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7191-98FC-4568-95DD-ED3C44E606A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66" r:id="rId8"/>
    <p:sldLayoutId id="2147483665"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0D0B"/>
        </a:solidFill>
        <a:effectLst/>
      </p:bgPr>
    </p:bg>
    <p:spTree>
      <p:nvGrpSpPr>
        <p:cNvPr id="1" name=""/>
        <p:cNvGrpSpPr/>
        <p:nvPr/>
      </p:nvGrpSpPr>
      <p:grpSpPr>
        <a:xfrm>
          <a:off x="0" y="0"/>
          <a:ext cx="0" cy="0"/>
          <a:chOff x="0" y="0"/>
          <a:chExt cx="0" cy="0"/>
        </a:xfrm>
      </p:grpSpPr>
      <p:sp>
        <p:nvSpPr>
          <p:cNvPr id="12" name="文本框 11"/>
          <p:cNvSpPr txBox="1"/>
          <p:nvPr/>
        </p:nvSpPr>
        <p:spPr>
          <a:xfrm>
            <a:off x="966266" y="2747291"/>
            <a:ext cx="11225734" cy="830997"/>
          </a:xfrm>
          <a:prstGeom prst="rect">
            <a:avLst/>
          </a:prstGeom>
          <a:noFill/>
        </p:spPr>
        <p:txBody>
          <a:bodyPr wrap="square" rtlCol="0">
            <a:spAutoFit/>
          </a:bodyPr>
          <a:lstStyle/>
          <a:p>
            <a:r>
              <a:rPr lang="en" altLang="zh-CN" sz="4800" b="1" dirty="0">
                <a:solidFill>
                  <a:schemeClr val="bg1"/>
                </a:solidFill>
                <a:latin typeface="微软雅黑" panose="020B0503020204020204" pitchFamily="34" charset="-122"/>
                <a:ea typeface="微软雅黑" panose="020B0503020204020204" pitchFamily="34" charset="-122"/>
              </a:rPr>
              <a:t>Photoshop</a:t>
            </a:r>
            <a:r>
              <a:rPr lang="zh-CN" altLang="en-US" sz="4800" b="1" dirty="0">
                <a:solidFill>
                  <a:schemeClr val="bg1"/>
                </a:solidFill>
                <a:latin typeface="微软雅黑" panose="020B0503020204020204" pitchFamily="34" charset="-122"/>
                <a:ea typeface="微软雅黑" panose="020B0503020204020204" pitchFamily="34" charset="-122"/>
              </a:rPr>
              <a:t>照片后期处理实战</a:t>
            </a:r>
            <a:endParaRPr kumimoji="1" lang="zh-CN" altLang="en-US" sz="4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66266" y="4257830"/>
            <a:ext cx="7170949" cy="646331"/>
          </a:xfrm>
          <a:prstGeom prst="rect">
            <a:avLst/>
          </a:prstGeom>
          <a:noFill/>
        </p:spPr>
        <p:txBody>
          <a:bodyPr wrap="square" rtlCol="0">
            <a:spAutoFit/>
          </a:bodyPr>
          <a:lstStyle/>
          <a:p>
            <a:r>
              <a:rPr kumimoji="1" lang="zh-CN" altLang="en-US" sz="3600" dirty="0">
                <a:solidFill>
                  <a:schemeClr val="bg1"/>
                </a:solidFill>
                <a:latin typeface="+mj-ea"/>
                <a:ea typeface="+mj-ea"/>
              </a:rPr>
              <a:t>第一章 双重曝光效果</a:t>
            </a:r>
          </a:p>
        </p:txBody>
      </p:sp>
      <p:cxnSp>
        <p:nvCxnSpPr>
          <p:cNvPr id="11" name="直线连接符 10"/>
          <p:cNvCxnSpPr/>
          <p:nvPr/>
        </p:nvCxnSpPr>
        <p:spPr>
          <a:xfrm>
            <a:off x="832454" y="4385597"/>
            <a:ext cx="0" cy="413100"/>
          </a:xfrm>
          <a:prstGeom prst="line">
            <a:avLst/>
          </a:prstGeom>
          <a:ln w="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a:stretch>
            <a:fillRect/>
          </a:stretch>
        </p:blipFill>
        <p:spPr>
          <a:xfrm>
            <a:off x="0" y="0"/>
            <a:ext cx="12700" cy="12700"/>
          </a:xfrm>
          <a:prstGeom prst="rect">
            <a:avLst/>
          </a:prstGeom>
        </p:spPr>
      </p:pic>
      <p:pic>
        <p:nvPicPr>
          <p:cNvPr id="22" name="Picture 21"/>
          <p:cNvPicPr>
            <a:picLocks noChangeAspect="1"/>
          </p:cNvPicPr>
          <p:nvPr/>
        </p:nvPicPr>
        <p:blipFill>
          <a:blip/>
          <a:stretch>
            <a:fillRect/>
          </a:stretch>
        </p:blipFill>
        <p:spPr>
          <a:xfrm>
            <a:off x="0" y="0"/>
            <a:ext cx="0" cy="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图层蒙版</a:t>
            </a:r>
            <a:r>
              <a:rPr lang="en-US" altLang="zh-CN"/>
              <a:t>-</a:t>
            </a:r>
            <a:r>
              <a:rPr lang="zh-CN" altLang="en-US"/>
              <a:t>添加蒙版</a:t>
            </a:r>
          </a:p>
        </p:txBody>
      </p:sp>
      <p:sp>
        <p:nvSpPr>
          <p:cNvPr id="4" name="文本框 3"/>
          <p:cNvSpPr txBox="1"/>
          <p:nvPr/>
        </p:nvSpPr>
        <p:spPr>
          <a:xfrm>
            <a:off x="506732" y="1213338"/>
            <a:ext cx="7684477" cy="2308324"/>
          </a:xfrm>
          <a:prstGeom prst="rect">
            <a:avLst/>
          </a:prstGeom>
          <a:noFill/>
        </p:spPr>
        <p:txBody>
          <a:bodyPr wrap="square" rtlCol="0">
            <a:spAutoFit/>
          </a:bodyPr>
          <a:lstStyle/>
          <a:p>
            <a:pPr>
              <a:lnSpc>
                <a:spcPct val="150000"/>
              </a:lnSpc>
            </a:pPr>
            <a:r>
              <a:rPr lang="zh-CN" altLang="en-US" sz="1600">
                <a:latin typeface="+mj-ea"/>
                <a:ea typeface="+mj-ea"/>
              </a:rPr>
              <a:t>在</a:t>
            </a:r>
            <a:r>
              <a:rPr lang="en-US" altLang="zh-CN" sz="1600">
                <a:latin typeface="+mj-ea"/>
                <a:ea typeface="+mj-ea"/>
              </a:rPr>
              <a:t>【</a:t>
            </a:r>
            <a:r>
              <a:rPr lang="zh-CN" altLang="en-US" sz="1600">
                <a:latin typeface="+mj-ea"/>
                <a:ea typeface="+mj-ea"/>
              </a:rPr>
              <a:t>图层</a:t>
            </a:r>
            <a:r>
              <a:rPr lang="en-US" altLang="zh-CN" sz="1600">
                <a:latin typeface="+mj-ea"/>
                <a:ea typeface="+mj-ea"/>
              </a:rPr>
              <a:t>】</a:t>
            </a:r>
            <a:r>
              <a:rPr lang="zh-CN" altLang="en-US" sz="1600">
                <a:latin typeface="+mj-ea"/>
                <a:ea typeface="+mj-ea"/>
              </a:rPr>
              <a:t>面板中单击</a:t>
            </a:r>
            <a:r>
              <a:rPr lang="en-US" altLang="zh-CN" sz="1600">
                <a:latin typeface="+mj-ea"/>
                <a:ea typeface="+mj-ea"/>
              </a:rPr>
              <a:t>【</a:t>
            </a:r>
            <a:r>
              <a:rPr lang="zh-CN" altLang="en-US" sz="1600">
                <a:latin typeface="+mj-ea"/>
                <a:ea typeface="+mj-ea"/>
              </a:rPr>
              <a:t>添加蒙版</a:t>
            </a:r>
            <a:r>
              <a:rPr lang="en-US" altLang="zh-CN" sz="1600">
                <a:latin typeface="+mj-ea"/>
                <a:ea typeface="+mj-ea"/>
              </a:rPr>
              <a:t>】</a:t>
            </a:r>
            <a:r>
              <a:rPr lang="zh-CN" altLang="en-US" sz="1600">
                <a:latin typeface="+mj-ea"/>
                <a:ea typeface="+mj-ea"/>
              </a:rPr>
              <a:t>按钮，即可为当前图层添加蒙版。默认是添加</a:t>
            </a:r>
            <a:r>
              <a:rPr lang="en-US" altLang="zh-CN" sz="1600">
                <a:latin typeface="+mj-ea"/>
                <a:ea typeface="+mj-ea"/>
              </a:rPr>
              <a:t>【</a:t>
            </a:r>
            <a:r>
              <a:rPr lang="zh-CN" altLang="en-US" sz="1600">
                <a:latin typeface="+mj-ea"/>
                <a:ea typeface="+mj-ea"/>
              </a:rPr>
              <a:t>显示全部</a:t>
            </a:r>
            <a:r>
              <a:rPr lang="en-US" altLang="zh-CN" sz="1600">
                <a:latin typeface="+mj-ea"/>
                <a:ea typeface="+mj-ea"/>
              </a:rPr>
              <a:t>】</a:t>
            </a:r>
            <a:r>
              <a:rPr lang="zh-CN" altLang="en-US" sz="1600">
                <a:latin typeface="+mj-ea"/>
                <a:ea typeface="+mj-ea"/>
              </a:rPr>
              <a:t>蒙版，</a:t>
            </a:r>
            <a:r>
              <a:rPr lang="zh-CN" altLang="en-US" sz="1600" b="1">
                <a:solidFill>
                  <a:srgbClr val="C00000"/>
                </a:solidFill>
                <a:latin typeface="+mj-ea"/>
                <a:ea typeface="+mj-ea"/>
              </a:rPr>
              <a:t>如果按住</a:t>
            </a:r>
            <a:r>
              <a:rPr lang="en-US" altLang="zh-CN" sz="1600" b="1">
                <a:solidFill>
                  <a:srgbClr val="C00000"/>
                </a:solidFill>
                <a:latin typeface="+mj-ea"/>
                <a:ea typeface="+mj-ea"/>
              </a:rPr>
              <a:t>Alt</a:t>
            </a:r>
            <a:r>
              <a:rPr lang="zh-CN" altLang="en-US" sz="1600" b="1">
                <a:solidFill>
                  <a:srgbClr val="C00000"/>
                </a:solidFill>
                <a:latin typeface="+mj-ea"/>
                <a:ea typeface="+mj-ea"/>
              </a:rPr>
              <a:t>键并单击该按钮，则添加的是</a:t>
            </a:r>
            <a:r>
              <a:rPr lang="en-US" altLang="zh-CN" sz="1600" b="1">
                <a:solidFill>
                  <a:srgbClr val="C00000"/>
                </a:solidFill>
                <a:latin typeface="+mj-ea"/>
                <a:ea typeface="+mj-ea"/>
              </a:rPr>
              <a:t>【</a:t>
            </a:r>
            <a:r>
              <a:rPr lang="zh-CN" altLang="en-US" sz="1600" b="1">
                <a:solidFill>
                  <a:srgbClr val="C00000"/>
                </a:solidFill>
                <a:latin typeface="+mj-ea"/>
                <a:ea typeface="+mj-ea"/>
              </a:rPr>
              <a:t>隐藏全部</a:t>
            </a:r>
            <a:r>
              <a:rPr lang="en-US" altLang="zh-CN" sz="1600" b="1">
                <a:solidFill>
                  <a:srgbClr val="C00000"/>
                </a:solidFill>
                <a:latin typeface="+mj-ea"/>
                <a:ea typeface="+mj-ea"/>
              </a:rPr>
              <a:t>】</a:t>
            </a:r>
            <a:r>
              <a:rPr lang="zh-CN" altLang="en-US" sz="1600" b="1">
                <a:solidFill>
                  <a:srgbClr val="C00000"/>
                </a:solidFill>
                <a:latin typeface="+mj-ea"/>
                <a:ea typeface="+mj-ea"/>
              </a:rPr>
              <a:t>蒙版</a:t>
            </a:r>
            <a:r>
              <a:rPr lang="zh-CN" altLang="en-US" sz="1600">
                <a:latin typeface="+mj-ea"/>
                <a:ea typeface="+mj-ea"/>
              </a:rPr>
              <a:t>。在</a:t>
            </a:r>
            <a:r>
              <a:rPr lang="en-US" altLang="zh-CN" sz="1600">
                <a:latin typeface="+mj-ea"/>
                <a:ea typeface="+mj-ea"/>
              </a:rPr>
              <a:t>【</a:t>
            </a:r>
            <a:r>
              <a:rPr lang="zh-CN" altLang="en-US" sz="1600">
                <a:latin typeface="+mj-ea"/>
                <a:ea typeface="+mj-ea"/>
              </a:rPr>
              <a:t>图层</a:t>
            </a:r>
            <a:r>
              <a:rPr lang="en-US" altLang="zh-CN" sz="1600">
                <a:latin typeface="+mj-ea"/>
                <a:ea typeface="+mj-ea"/>
              </a:rPr>
              <a:t>】</a:t>
            </a:r>
            <a:r>
              <a:rPr lang="zh-CN" altLang="en-US" sz="1600">
                <a:latin typeface="+mj-ea"/>
                <a:ea typeface="+mj-ea"/>
              </a:rPr>
              <a:t>菜单中也可以找到此操作命令，如图所示。</a:t>
            </a:r>
            <a:endParaRPr lang="en-US" altLang="zh-CN" sz="1600">
              <a:latin typeface="+mj-ea"/>
              <a:ea typeface="+mj-ea"/>
            </a:endParaRPr>
          </a:p>
          <a:p>
            <a:pPr>
              <a:lnSpc>
                <a:spcPct val="150000"/>
              </a:lnSpc>
            </a:pPr>
            <a:r>
              <a:rPr lang="zh-CN" altLang="en-US" sz="1600" b="1">
                <a:solidFill>
                  <a:srgbClr val="C00000"/>
                </a:solidFill>
                <a:latin typeface="+mj-ea"/>
                <a:ea typeface="+mj-ea"/>
              </a:rPr>
              <a:t>如果当前图层上有选区，添加蒙版的时候，会自动把选区的信息带到蒙版里</a:t>
            </a:r>
            <a:r>
              <a:rPr lang="zh-CN" altLang="en-US" sz="1600">
                <a:latin typeface="+mj-ea"/>
                <a:ea typeface="+mj-ea"/>
              </a:rPr>
              <a:t>。</a:t>
            </a:r>
            <a:endParaRPr lang="en-US" altLang="zh-CN" sz="1600">
              <a:latin typeface="+mj-ea"/>
              <a:ea typeface="+mj-ea"/>
            </a:endParaRPr>
          </a:p>
          <a:p>
            <a:pPr>
              <a:lnSpc>
                <a:spcPct val="150000"/>
              </a:lnSpc>
            </a:pPr>
            <a:r>
              <a:rPr lang="zh-CN" altLang="en-US" sz="1600">
                <a:latin typeface="+mj-ea"/>
                <a:ea typeface="+mj-ea"/>
              </a:rPr>
              <a:t>例如，还是创建球星的选区，单击</a:t>
            </a:r>
            <a:r>
              <a:rPr lang="en-US" altLang="zh-CN" sz="1600">
                <a:latin typeface="+mj-ea"/>
                <a:ea typeface="+mj-ea"/>
              </a:rPr>
              <a:t>【</a:t>
            </a:r>
            <a:r>
              <a:rPr lang="zh-CN" altLang="en-US" sz="1600">
                <a:latin typeface="+mj-ea"/>
                <a:ea typeface="+mj-ea"/>
              </a:rPr>
              <a:t>添加蒙版</a:t>
            </a:r>
            <a:r>
              <a:rPr lang="en-US" altLang="zh-CN" sz="1600">
                <a:latin typeface="+mj-ea"/>
                <a:ea typeface="+mj-ea"/>
              </a:rPr>
              <a:t>】</a:t>
            </a:r>
            <a:r>
              <a:rPr lang="zh-CN" altLang="en-US" sz="1600">
                <a:latin typeface="+mj-ea"/>
                <a:ea typeface="+mj-ea"/>
              </a:rPr>
              <a:t>按钮，人物被显示出来，背景被隐藏。如果按</a:t>
            </a:r>
            <a:r>
              <a:rPr lang="en-US" altLang="zh-CN" sz="1600">
                <a:latin typeface="+mj-ea"/>
                <a:ea typeface="+mj-ea"/>
              </a:rPr>
              <a:t>Alt</a:t>
            </a:r>
            <a:r>
              <a:rPr lang="zh-CN" altLang="en-US" sz="1600">
                <a:latin typeface="+mj-ea"/>
                <a:ea typeface="+mj-ea"/>
              </a:rPr>
              <a:t>键并单击该按钮，则效果刚好相反，如图所示。</a:t>
            </a:r>
          </a:p>
        </p:txBody>
      </p:sp>
      <p:pic>
        <p:nvPicPr>
          <p:cNvPr id="5" name="图片 4"/>
          <p:cNvPicPr>
            <a:picLocks noChangeAspect="1"/>
          </p:cNvPicPr>
          <p:nvPr/>
        </p:nvPicPr>
        <p:blipFill>
          <a:blip r:embed="rId2"/>
          <a:stretch>
            <a:fillRect/>
          </a:stretch>
        </p:blipFill>
        <p:spPr>
          <a:xfrm>
            <a:off x="5129294" y="3696832"/>
            <a:ext cx="2584938" cy="2994884"/>
          </a:xfrm>
          <a:prstGeom prst="rect">
            <a:avLst/>
          </a:prstGeom>
        </p:spPr>
      </p:pic>
      <p:pic>
        <p:nvPicPr>
          <p:cNvPr id="6" name="图片 5"/>
          <p:cNvPicPr>
            <a:picLocks noChangeAspect="1"/>
          </p:cNvPicPr>
          <p:nvPr/>
        </p:nvPicPr>
        <p:blipFill>
          <a:blip r:embed="rId3"/>
          <a:stretch>
            <a:fillRect/>
          </a:stretch>
        </p:blipFill>
        <p:spPr>
          <a:xfrm>
            <a:off x="626434" y="3696832"/>
            <a:ext cx="2310197" cy="2868077"/>
          </a:xfrm>
          <a:prstGeom prst="rect">
            <a:avLst/>
          </a:prstGeom>
        </p:spPr>
      </p:pic>
      <p:pic>
        <p:nvPicPr>
          <p:cNvPr id="7" name="图片 6"/>
          <p:cNvPicPr>
            <a:picLocks noChangeAspect="1"/>
          </p:cNvPicPr>
          <p:nvPr/>
        </p:nvPicPr>
        <p:blipFill>
          <a:blip r:embed="rId4"/>
          <a:stretch>
            <a:fillRect/>
          </a:stretch>
        </p:blipFill>
        <p:spPr>
          <a:xfrm>
            <a:off x="3251614" y="3696832"/>
            <a:ext cx="1707044" cy="2893778"/>
          </a:xfrm>
          <a:prstGeom prst="rect">
            <a:avLst/>
          </a:prstGeom>
        </p:spPr>
      </p:pic>
      <p:pic>
        <p:nvPicPr>
          <p:cNvPr id="3" name="图片 2"/>
          <p:cNvPicPr>
            <a:picLocks noChangeAspect="1"/>
          </p:cNvPicPr>
          <p:nvPr/>
        </p:nvPicPr>
        <p:blipFill>
          <a:blip r:embed="rId5"/>
          <a:stretch>
            <a:fillRect/>
          </a:stretch>
        </p:blipFill>
        <p:spPr>
          <a:xfrm>
            <a:off x="8264769" y="1372210"/>
            <a:ext cx="3455852" cy="5074416"/>
          </a:xfrm>
          <a:prstGeom prst="rect">
            <a:avLst/>
          </a:prstGeom>
        </p:spPr>
      </p:pic>
    </p:spTree>
    <p:extLst>
      <p:ext uri="{BB962C8B-B14F-4D97-AF65-F5344CB8AC3E}">
        <p14:creationId xmlns:p14="http://schemas.microsoft.com/office/powerpoint/2010/main" val="5255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图层蒙版</a:t>
            </a:r>
            <a:r>
              <a:rPr lang="en-US" altLang="zh-CN"/>
              <a:t>-</a:t>
            </a:r>
            <a:r>
              <a:rPr lang="zh-CN" altLang="en-US"/>
              <a:t>编辑蒙版</a:t>
            </a:r>
          </a:p>
        </p:txBody>
      </p:sp>
      <p:sp>
        <p:nvSpPr>
          <p:cNvPr id="4" name="文本框 3"/>
          <p:cNvSpPr txBox="1"/>
          <p:nvPr/>
        </p:nvSpPr>
        <p:spPr>
          <a:xfrm>
            <a:off x="506732" y="1125415"/>
            <a:ext cx="11262946" cy="418191"/>
          </a:xfrm>
          <a:prstGeom prst="rect">
            <a:avLst/>
          </a:prstGeom>
          <a:noFill/>
        </p:spPr>
        <p:txBody>
          <a:bodyPr wrap="square" rtlCol="0">
            <a:spAutoFit/>
          </a:bodyPr>
          <a:lstStyle/>
          <a:p>
            <a:pPr>
              <a:lnSpc>
                <a:spcPct val="150000"/>
              </a:lnSpc>
            </a:pPr>
            <a:r>
              <a:rPr lang="zh-CN" altLang="en-US" sz="1600" b="1">
                <a:solidFill>
                  <a:srgbClr val="C00000"/>
                </a:solidFill>
                <a:latin typeface="+mj-ea"/>
                <a:ea typeface="+mj-ea"/>
              </a:rPr>
              <a:t>按住</a:t>
            </a:r>
            <a:r>
              <a:rPr lang="en-US" altLang="zh-CN" sz="1600" b="1">
                <a:solidFill>
                  <a:srgbClr val="C00000"/>
                </a:solidFill>
                <a:latin typeface="+mj-ea"/>
                <a:ea typeface="+mj-ea"/>
              </a:rPr>
              <a:t>Alt</a:t>
            </a:r>
            <a:r>
              <a:rPr lang="zh-CN" altLang="en-US" sz="1600" b="1">
                <a:solidFill>
                  <a:srgbClr val="C00000"/>
                </a:solidFill>
                <a:latin typeface="+mj-ea"/>
                <a:ea typeface="+mj-ea"/>
              </a:rPr>
              <a:t>键并单击图层蒙版缩览图</a:t>
            </a:r>
            <a:r>
              <a:rPr lang="zh-CN" altLang="en-US" sz="1600">
                <a:latin typeface="+mj-ea"/>
                <a:ea typeface="+mj-ea"/>
              </a:rPr>
              <a:t>，可以在画布上临时显示蒙版内容，显示的图像和在</a:t>
            </a:r>
            <a:r>
              <a:rPr lang="en-US" altLang="zh-CN" sz="1600">
                <a:latin typeface="+mj-ea"/>
                <a:ea typeface="+mj-ea"/>
              </a:rPr>
              <a:t>Alpha</a:t>
            </a:r>
            <a:r>
              <a:rPr lang="zh-CN" altLang="en-US" sz="1600">
                <a:latin typeface="+mj-ea"/>
                <a:ea typeface="+mj-ea"/>
              </a:rPr>
              <a:t>通道里的一样，如图所示。</a:t>
            </a:r>
          </a:p>
        </p:txBody>
      </p:sp>
      <p:pic>
        <p:nvPicPr>
          <p:cNvPr id="5" name="图片 4"/>
          <p:cNvPicPr>
            <a:picLocks noChangeAspect="1"/>
          </p:cNvPicPr>
          <p:nvPr/>
        </p:nvPicPr>
        <p:blipFill>
          <a:blip r:embed="rId2"/>
          <a:stretch>
            <a:fillRect/>
          </a:stretch>
        </p:blipFill>
        <p:spPr>
          <a:xfrm>
            <a:off x="598977" y="1740419"/>
            <a:ext cx="4359885" cy="1337468"/>
          </a:xfrm>
          <a:prstGeom prst="rect">
            <a:avLst/>
          </a:prstGeom>
        </p:spPr>
      </p:pic>
      <p:sp>
        <p:nvSpPr>
          <p:cNvPr id="6" name="文本框 5"/>
          <p:cNvSpPr txBox="1"/>
          <p:nvPr/>
        </p:nvSpPr>
        <p:spPr>
          <a:xfrm>
            <a:off x="506732" y="3172957"/>
            <a:ext cx="5687523" cy="2308324"/>
          </a:xfrm>
          <a:prstGeom prst="rect">
            <a:avLst/>
          </a:prstGeom>
          <a:noFill/>
        </p:spPr>
        <p:txBody>
          <a:bodyPr wrap="square" rtlCol="0">
            <a:spAutoFit/>
          </a:bodyPr>
          <a:lstStyle/>
          <a:p>
            <a:pPr>
              <a:lnSpc>
                <a:spcPct val="150000"/>
              </a:lnSpc>
            </a:pPr>
            <a:r>
              <a:rPr lang="zh-CN" altLang="en-US" sz="1600">
                <a:latin typeface="+mj-ea"/>
                <a:ea typeface="+mj-ea"/>
              </a:rPr>
              <a:t>在蒙版上操作，和图层一样，可以用画笔绘制，可以填充内容，甚至可以执行调整命令等。另外，对蒙版也可以进行高级的边缘处理，在蒙版上右击，选择</a:t>
            </a:r>
            <a:r>
              <a:rPr lang="en-US" altLang="zh-CN" sz="1600">
                <a:latin typeface="+mj-ea"/>
                <a:ea typeface="+mj-ea"/>
              </a:rPr>
              <a:t>【</a:t>
            </a:r>
            <a:r>
              <a:rPr lang="zh-CN" altLang="en-US" sz="1600">
                <a:latin typeface="+mj-ea"/>
                <a:ea typeface="+mj-ea"/>
              </a:rPr>
              <a:t>选择并遮住</a:t>
            </a:r>
            <a:r>
              <a:rPr lang="en-US" altLang="zh-CN" sz="1600">
                <a:latin typeface="+mj-ea"/>
                <a:ea typeface="+mj-ea"/>
              </a:rPr>
              <a:t>】</a:t>
            </a:r>
            <a:r>
              <a:rPr lang="zh-CN" altLang="en-US" sz="1600">
                <a:latin typeface="+mj-ea"/>
                <a:ea typeface="+mj-ea"/>
              </a:rPr>
              <a:t>命令，如图所示。</a:t>
            </a:r>
            <a:endParaRPr lang="en-US" altLang="zh-CN" sz="1600">
              <a:latin typeface="+mj-ea"/>
              <a:ea typeface="+mj-ea"/>
            </a:endParaRPr>
          </a:p>
          <a:p>
            <a:pPr>
              <a:lnSpc>
                <a:spcPct val="150000"/>
              </a:lnSpc>
            </a:pPr>
            <a:r>
              <a:rPr lang="zh-CN" altLang="en-US" sz="1600" b="1">
                <a:latin typeface="+mj-ea"/>
                <a:ea typeface="+mj-ea"/>
              </a:rPr>
              <a:t>停用图层蒙版：</a:t>
            </a:r>
            <a:r>
              <a:rPr lang="zh-CN" altLang="en-US" sz="1600">
                <a:latin typeface="+mj-ea"/>
                <a:ea typeface="+mj-ea"/>
              </a:rPr>
              <a:t>可以临时将蒙版停用，按住</a:t>
            </a:r>
            <a:r>
              <a:rPr lang="en-US" altLang="zh-CN" sz="1600">
                <a:latin typeface="+mj-ea"/>
                <a:ea typeface="+mj-ea"/>
              </a:rPr>
              <a:t>Shift</a:t>
            </a:r>
            <a:r>
              <a:rPr lang="zh-CN" altLang="en-US" sz="1600">
                <a:latin typeface="+mj-ea"/>
                <a:ea typeface="+mj-ea"/>
              </a:rPr>
              <a:t>键并单击蒙版缩览图，蒙版上会出现红叉。再次按</a:t>
            </a:r>
            <a:r>
              <a:rPr lang="en-US" altLang="zh-CN" sz="1600">
                <a:latin typeface="+mj-ea"/>
                <a:ea typeface="+mj-ea"/>
              </a:rPr>
              <a:t>Shift</a:t>
            </a:r>
            <a:r>
              <a:rPr lang="zh-CN" altLang="en-US" sz="1600">
                <a:latin typeface="+mj-ea"/>
                <a:ea typeface="+mj-ea"/>
              </a:rPr>
              <a:t>键并单击，则启用，如图所示。</a:t>
            </a:r>
          </a:p>
        </p:txBody>
      </p:sp>
      <p:pic>
        <p:nvPicPr>
          <p:cNvPr id="7" name="图片 6"/>
          <p:cNvPicPr>
            <a:picLocks noChangeAspect="1"/>
          </p:cNvPicPr>
          <p:nvPr/>
        </p:nvPicPr>
        <p:blipFill>
          <a:blip r:embed="rId3"/>
          <a:stretch>
            <a:fillRect/>
          </a:stretch>
        </p:blipFill>
        <p:spPr>
          <a:xfrm>
            <a:off x="7215187" y="1912839"/>
            <a:ext cx="3942252" cy="4560865"/>
          </a:xfrm>
          <a:prstGeom prst="rect">
            <a:avLst/>
          </a:prstGeom>
        </p:spPr>
      </p:pic>
      <p:pic>
        <p:nvPicPr>
          <p:cNvPr id="8" name="图片 7"/>
          <p:cNvPicPr>
            <a:picLocks noChangeAspect="1"/>
          </p:cNvPicPr>
          <p:nvPr/>
        </p:nvPicPr>
        <p:blipFill>
          <a:blip r:embed="rId4"/>
          <a:stretch>
            <a:fillRect/>
          </a:stretch>
        </p:blipFill>
        <p:spPr>
          <a:xfrm>
            <a:off x="603352" y="5576352"/>
            <a:ext cx="4629518" cy="897352"/>
          </a:xfrm>
          <a:prstGeom prst="rect">
            <a:avLst/>
          </a:prstGeom>
        </p:spPr>
      </p:pic>
    </p:spTree>
    <p:extLst>
      <p:ext uri="{BB962C8B-B14F-4D97-AF65-F5344CB8AC3E}">
        <p14:creationId xmlns:p14="http://schemas.microsoft.com/office/powerpoint/2010/main" val="227501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图层蒙版</a:t>
            </a:r>
            <a:r>
              <a:rPr lang="en-US" altLang="zh-CN"/>
              <a:t>-</a:t>
            </a:r>
            <a:r>
              <a:rPr lang="zh-CN" altLang="en-US"/>
              <a:t>剪贴蒙版</a:t>
            </a:r>
          </a:p>
        </p:txBody>
      </p:sp>
      <p:sp>
        <p:nvSpPr>
          <p:cNvPr id="4" name="文本框 3"/>
          <p:cNvSpPr txBox="1"/>
          <p:nvPr/>
        </p:nvSpPr>
        <p:spPr>
          <a:xfrm>
            <a:off x="506732" y="1406769"/>
            <a:ext cx="6834845" cy="1569660"/>
          </a:xfrm>
          <a:prstGeom prst="rect">
            <a:avLst/>
          </a:prstGeom>
          <a:noFill/>
        </p:spPr>
        <p:txBody>
          <a:bodyPr wrap="square" rtlCol="0">
            <a:spAutoFit/>
          </a:bodyPr>
          <a:lstStyle/>
          <a:p>
            <a:pPr>
              <a:lnSpc>
                <a:spcPct val="150000"/>
              </a:lnSpc>
            </a:pPr>
            <a:r>
              <a:rPr lang="zh-CN" altLang="en-US" sz="1600">
                <a:latin typeface="+mj-ea"/>
                <a:ea typeface="+mj-ea"/>
              </a:rPr>
              <a:t>剪贴蒙版是</a:t>
            </a:r>
            <a:r>
              <a:rPr lang="zh-CN" altLang="en-US" sz="1600" b="1">
                <a:solidFill>
                  <a:srgbClr val="C00000"/>
                </a:solidFill>
                <a:latin typeface="+mj-ea"/>
                <a:ea typeface="+mj-ea"/>
              </a:rPr>
              <a:t>上方图层进入下方图层的轮廓内</a:t>
            </a:r>
            <a:r>
              <a:rPr lang="zh-CN" altLang="en-US" sz="1600">
                <a:latin typeface="+mj-ea"/>
                <a:ea typeface="+mj-ea"/>
              </a:rPr>
              <a:t>，起到遮罩的作用。所以，建立图层剪贴蒙版，必须要有两个或两个以上的图层。最下方的图层是</a:t>
            </a:r>
            <a:r>
              <a:rPr lang="en-US" altLang="zh-CN" sz="1600">
                <a:latin typeface="+mj-ea"/>
                <a:ea typeface="+mj-ea"/>
              </a:rPr>
              <a:t>【</a:t>
            </a:r>
            <a:r>
              <a:rPr lang="zh-CN" altLang="en-US" sz="1600">
                <a:latin typeface="+mj-ea"/>
                <a:ea typeface="+mj-ea"/>
              </a:rPr>
              <a:t>蒙版图层</a:t>
            </a:r>
            <a:r>
              <a:rPr lang="en-US" altLang="zh-CN" sz="1600">
                <a:latin typeface="+mj-ea"/>
                <a:ea typeface="+mj-ea"/>
              </a:rPr>
              <a:t>】</a:t>
            </a:r>
            <a:r>
              <a:rPr lang="zh-CN" altLang="en-US" sz="1600">
                <a:latin typeface="+mj-ea"/>
                <a:ea typeface="+mj-ea"/>
              </a:rPr>
              <a:t>，其上方的图层可以进入蒙版图层轮廓内，是被剪贴的图层。如图所示，蒙版图层是一个心形图像，图层</a:t>
            </a:r>
            <a:r>
              <a:rPr lang="en-US" altLang="zh-CN" sz="1600">
                <a:latin typeface="+mj-ea"/>
                <a:ea typeface="+mj-ea"/>
              </a:rPr>
              <a:t>1</a:t>
            </a:r>
            <a:r>
              <a:rPr lang="zh-CN" altLang="en-US" sz="1600">
                <a:latin typeface="+mj-ea"/>
                <a:ea typeface="+mj-ea"/>
              </a:rPr>
              <a:t>放在其上方。</a:t>
            </a:r>
          </a:p>
        </p:txBody>
      </p:sp>
      <p:pic>
        <p:nvPicPr>
          <p:cNvPr id="5" name="图片 4"/>
          <p:cNvPicPr>
            <a:picLocks noChangeAspect="1"/>
          </p:cNvPicPr>
          <p:nvPr/>
        </p:nvPicPr>
        <p:blipFill>
          <a:blip r:embed="rId2"/>
          <a:stretch>
            <a:fillRect/>
          </a:stretch>
        </p:blipFill>
        <p:spPr>
          <a:xfrm>
            <a:off x="7707632" y="1242691"/>
            <a:ext cx="4128721" cy="2167081"/>
          </a:xfrm>
          <a:prstGeom prst="rect">
            <a:avLst/>
          </a:prstGeom>
        </p:spPr>
      </p:pic>
      <p:sp>
        <p:nvSpPr>
          <p:cNvPr id="6" name="文本框 5"/>
          <p:cNvSpPr txBox="1"/>
          <p:nvPr/>
        </p:nvSpPr>
        <p:spPr>
          <a:xfrm>
            <a:off x="506732" y="3160602"/>
            <a:ext cx="6966730" cy="1569660"/>
          </a:xfrm>
          <a:prstGeom prst="rect">
            <a:avLst/>
          </a:prstGeom>
          <a:noFill/>
        </p:spPr>
        <p:txBody>
          <a:bodyPr wrap="square" rtlCol="0">
            <a:spAutoFit/>
          </a:bodyPr>
          <a:lstStyle/>
          <a:p>
            <a:pPr>
              <a:lnSpc>
                <a:spcPct val="150000"/>
              </a:lnSpc>
            </a:pPr>
            <a:r>
              <a:rPr lang="zh-CN" altLang="en-US" sz="1600">
                <a:latin typeface="+mj-ea"/>
                <a:ea typeface="+mj-ea"/>
              </a:rPr>
              <a:t>打开</a:t>
            </a:r>
            <a:r>
              <a:rPr lang="en-US" altLang="zh-CN" sz="1600">
                <a:latin typeface="+mj-ea"/>
                <a:ea typeface="+mj-ea"/>
              </a:rPr>
              <a:t>【</a:t>
            </a:r>
            <a:r>
              <a:rPr lang="zh-CN" altLang="en-US" sz="1600">
                <a:latin typeface="+mj-ea"/>
                <a:ea typeface="+mj-ea"/>
              </a:rPr>
              <a:t>图层</a:t>
            </a:r>
            <a:r>
              <a:rPr lang="en-US" altLang="zh-CN" sz="1600">
                <a:latin typeface="+mj-ea"/>
                <a:ea typeface="+mj-ea"/>
              </a:rPr>
              <a:t>】</a:t>
            </a:r>
            <a:r>
              <a:rPr lang="zh-CN" altLang="en-US" sz="1600">
                <a:latin typeface="+mj-ea"/>
                <a:ea typeface="+mj-ea"/>
              </a:rPr>
              <a:t>菜单，选择</a:t>
            </a:r>
            <a:r>
              <a:rPr lang="en-US" altLang="zh-CN" sz="1600">
                <a:latin typeface="+mj-ea"/>
                <a:ea typeface="+mj-ea"/>
              </a:rPr>
              <a:t>【</a:t>
            </a:r>
            <a:r>
              <a:rPr lang="zh-CN" altLang="en-US" sz="1600">
                <a:latin typeface="+mj-ea"/>
                <a:ea typeface="+mj-ea"/>
              </a:rPr>
              <a:t>创建剪贴蒙版</a:t>
            </a:r>
            <a:r>
              <a:rPr lang="en-US" altLang="zh-CN" sz="1600">
                <a:latin typeface="+mj-ea"/>
                <a:ea typeface="+mj-ea"/>
              </a:rPr>
              <a:t>】</a:t>
            </a:r>
            <a:r>
              <a:rPr lang="zh-CN" altLang="en-US" sz="1600" b="1">
                <a:solidFill>
                  <a:srgbClr val="C00000"/>
                </a:solidFill>
                <a:latin typeface="+mj-ea"/>
                <a:ea typeface="+mj-ea"/>
              </a:rPr>
              <a:t>（快捷键是</a:t>
            </a:r>
            <a:r>
              <a:rPr lang="en-US" altLang="zh-CN" sz="1600" b="1">
                <a:solidFill>
                  <a:srgbClr val="C00000"/>
                </a:solidFill>
                <a:latin typeface="+mj-ea"/>
                <a:ea typeface="+mj-ea"/>
              </a:rPr>
              <a:t>Ctrl+Alt+G</a:t>
            </a:r>
            <a:r>
              <a:rPr lang="zh-CN" altLang="en-US" sz="1600" b="1">
                <a:solidFill>
                  <a:srgbClr val="C00000"/>
                </a:solidFill>
                <a:latin typeface="+mj-ea"/>
                <a:ea typeface="+mj-ea"/>
              </a:rPr>
              <a:t>）</a:t>
            </a:r>
            <a:r>
              <a:rPr lang="zh-CN" altLang="en-US" sz="1600">
                <a:latin typeface="+mj-ea"/>
                <a:ea typeface="+mj-ea"/>
              </a:rPr>
              <a:t>选项，或</a:t>
            </a:r>
            <a:r>
              <a:rPr lang="zh-CN" altLang="en-US" sz="1600" b="1">
                <a:solidFill>
                  <a:srgbClr val="C00000"/>
                </a:solidFill>
                <a:latin typeface="+mj-ea"/>
                <a:ea typeface="+mj-ea"/>
              </a:rPr>
              <a:t>按住</a:t>
            </a:r>
            <a:r>
              <a:rPr lang="en-US" altLang="zh-CN" sz="1600" b="1">
                <a:solidFill>
                  <a:srgbClr val="C00000"/>
                </a:solidFill>
                <a:latin typeface="+mj-ea"/>
                <a:ea typeface="+mj-ea"/>
              </a:rPr>
              <a:t>Alt</a:t>
            </a:r>
            <a:r>
              <a:rPr lang="zh-CN" altLang="en-US" sz="1600" b="1">
                <a:solidFill>
                  <a:srgbClr val="C00000"/>
                </a:solidFill>
                <a:latin typeface="+mj-ea"/>
                <a:ea typeface="+mj-ea"/>
              </a:rPr>
              <a:t>键，在两个图层的夹缝处单击</a:t>
            </a:r>
            <a:r>
              <a:rPr lang="zh-CN" altLang="en-US" sz="1600">
                <a:latin typeface="+mj-ea"/>
                <a:ea typeface="+mj-ea"/>
              </a:rPr>
              <a:t>，也可以创建剪贴蒙版，如图所示。</a:t>
            </a:r>
            <a:endParaRPr lang="en-US" altLang="zh-CN" sz="1600">
              <a:latin typeface="+mj-ea"/>
              <a:ea typeface="+mj-ea"/>
            </a:endParaRPr>
          </a:p>
          <a:p>
            <a:pPr>
              <a:lnSpc>
                <a:spcPct val="150000"/>
              </a:lnSpc>
            </a:pPr>
            <a:r>
              <a:rPr lang="zh-CN" altLang="en-US" sz="1600">
                <a:latin typeface="+mj-ea"/>
                <a:ea typeface="+mj-ea"/>
              </a:rPr>
              <a:t>这样图层</a:t>
            </a:r>
            <a:r>
              <a:rPr lang="en-US" altLang="zh-CN" sz="1600">
                <a:latin typeface="+mj-ea"/>
                <a:ea typeface="+mj-ea"/>
              </a:rPr>
              <a:t>1</a:t>
            </a:r>
            <a:r>
              <a:rPr lang="zh-CN" altLang="en-US" sz="1600">
                <a:latin typeface="+mj-ea"/>
                <a:ea typeface="+mj-ea"/>
              </a:rPr>
              <a:t>就进入蒙版图层的轮廓里了。用相同的方法，使多个图层都可以加入进来，如图所示。</a:t>
            </a:r>
          </a:p>
        </p:txBody>
      </p:sp>
      <p:pic>
        <p:nvPicPr>
          <p:cNvPr id="7" name="图片 6"/>
          <p:cNvPicPr>
            <a:picLocks noChangeAspect="1"/>
          </p:cNvPicPr>
          <p:nvPr/>
        </p:nvPicPr>
        <p:blipFill>
          <a:blip r:embed="rId3"/>
          <a:stretch>
            <a:fillRect/>
          </a:stretch>
        </p:blipFill>
        <p:spPr>
          <a:xfrm>
            <a:off x="7707631" y="3780198"/>
            <a:ext cx="4098675" cy="950064"/>
          </a:xfrm>
          <a:prstGeom prst="rect">
            <a:avLst/>
          </a:prstGeom>
        </p:spPr>
      </p:pic>
      <p:pic>
        <p:nvPicPr>
          <p:cNvPr id="8" name="图片 7"/>
          <p:cNvPicPr>
            <a:picLocks noChangeAspect="1"/>
          </p:cNvPicPr>
          <p:nvPr/>
        </p:nvPicPr>
        <p:blipFill>
          <a:blip r:embed="rId4"/>
          <a:stretch>
            <a:fillRect/>
          </a:stretch>
        </p:blipFill>
        <p:spPr>
          <a:xfrm>
            <a:off x="576629" y="4914435"/>
            <a:ext cx="3168894" cy="1658439"/>
          </a:xfrm>
          <a:prstGeom prst="rect">
            <a:avLst/>
          </a:prstGeom>
        </p:spPr>
      </p:pic>
      <p:pic>
        <p:nvPicPr>
          <p:cNvPr id="9" name="图片 8"/>
          <p:cNvPicPr>
            <a:picLocks noChangeAspect="1"/>
          </p:cNvPicPr>
          <p:nvPr/>
        </p:nvPicPr>
        <p:blipFill>
          <a:blip r:embed="rId5"/>
          <a:stretch>
            <a:fillRect/>
          </a:stretch>
        </p:blipFill>
        <p:spPr>
          <a:xfrm>
            <a:off x="3924154" y="4921386"/>
            <a:ext cx="3137827" cy="1651488"/>
          </a:xfrm>
          <a:prstGeom prst="rect">
            <a:avLst/>
          </a:prstGeom>
        </p:spPr>
      </p:pic>
    </p:spTree>
    <p:extLst>
      <p:ext uri="{BB962C8B-B14F-4D97-AF65-F5344CB8AC3E}">
        <p14:creationId xmlns:p14="http://schemas.microsoft.com/office/powerpoint/2010/main" val="154349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88999CB1-3E20-AF89-DD78-16E4DE3CB7E6}"/>
              </a:ext>
            </a:extLst>
          </p:cNvPr>
          <p:cNvSpPr>
            <a:spLocks noGrp="1"/>
          </p:cNvSpPr>
          <p:nvPr>
            <p:ph type="title"/>
          </p:nvPr>
        </p:nvSpPr>
        <p:spPr/>
        <p:txBody>
          <a:bodyPr/>
          <a:lstStyle/>
          <a:p>
            <a:r>
              <a:rPr lang="zh-CN" altLang="en-US" dirty="0"/>
              <a:t>知识点概览</a:t>
            </a:r>
          </a:p>
        </p:txBody>
      </p:sp>
      <p:graphicFrame>
        <p:nvGraphicFramePr>
          <p:cNvPr id="11" name="Table 5">
            <a:extLst>
              <a:ext uri="{FF2B5EF4-FFF2-40B4-BE49-F238E27FC236}">
                <a16:creationId xmlns:a16="http://schemas.microsoft.com/office/drawing/2014/main" id="{5A496565-DBFA-F558-2121-F12ACE81F9DE}"/>
              </a:ext>
            </a:extLst>
          </p:cNvPr>
          <p:cNvGraphicFramePr>
            <a:graphicFrameLocks noGrp="1"/>
          </p:cNvGraphicFramePr>
          <p:nvPr/>
        </p:nvGraphicFramePr>
        <p:xfrm>
          <a:off x="506732" y="1547837"/>
          <a:ext cx="10646967" cy="1077769"/>
        </p:xfrm>
        <a:graphic>
          <a:graphicData uri="http://schemas.openxmlformats.org/drawingml/2006/table">
            <a:tbl>
              <a:tblPr>
                <a:effectLst>
                  <a:reflection stA="28000" endPos="21000" dir="5400000" sy="-100000" algn="bl" rotWithShape="0"/>
                </a:effectLst>
              </a:tblPr>
              <a:tblGrid>
                <a:gridCol w="3487884">
                  <a:extLst>
                    <a:ext uri="{9D8B030D-6E8A-4147-A177-3AD203B41FA5}">
                      <a16:colId xmlns:a16="http://schemas.microsoft.com/office/drawing/2014/main" val="20001"/>
                    </a:ext>
                  </a:extLst>
                </a:gridCol>
                <a:gridCol w="4361444">
                  <a:extLst>
                    <a:ext uri="{9D8B030D-6E8A-4147-A177-3AD203B41FA5}">
                      <a16:colId xmlns:a16="http://schemas.microsoft.com/office/drawing/2014/main" val="20002"/>
                    </a:ext>
                  </a:extLst>
                </a:gridCol>
                <a:gridCol w="1228641">
                  <a:extLst>
                    <a:ext uri="{9D8B030D-6E8A-4147-A177-3AD203B41FA5}">
                      <a16:colId xmlns:a16="http://schemas.microsoft.com/office/drawing/2014/main" val="20003"/>
                    </a:ext>
                  </a:extLst>
                </a:gridCol>
                <a:gridCol w="784499">
                  <a:extLst>
                    <a:ext uri="{9D8B030D-6E8A-4147-A177-3AD203B41FA5}">
                      <a16:colId xmlns:a16="http://schemas.microsoft.com/office/drawing/2014/main" val="20004"/>
                    </a:ext>
                  </a:extLst>
                </a:gridCol>
                <a:gridCol w="784499">
                  <a:extLst>
                    <a:ext uri="{9D8B030D-6E8A-4147-A177-3AD203B41FA5}">
                      <a16:colId xmlns:a16="http://schemas.microsoft.com/office/drawing/2014/main" val="20005"/>
                    </a:ext>
                  </a:extLst>
                </a:gridCol>
              </a:tblGrid>
              <a:tr h="430265">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节名称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知识点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难点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重点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应用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extLst>
                  <a:ext uri="{0D108BD9-81ED-4DB2-BD59-A6C34878D82A}">
                    <a16:rowId xmlns:a16="http://schemas.microsoft.com/office/drawing/2014/main" val="10000"/>
                  </a:ext>
                </a:extLst>
              </a:tr>
              <a:tr h="647504">
                <a:tc>
                  <a:txBody>
                    <a:bodyPr/>
                    <a:lstStyle/>
                    <a:p>
                      <a:pPr algn="l" fontAlgn="ctr"/>
                      <a:r>
                        <a:rPr lang="en-US" altLang="zh-TW"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C0</a:t>
                      </a:r>
                      <a:r>
                        <a:rPr lang="en-US" altLang="zh-CN"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1</a:t>
                      </a:r>
                      <a:r>
                        <a:rPr lang="en-US" altLang="zh-TW"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-0</a:t>
                      </a:r>
                      <a:r>
                        <a:rPr lang="en-US" altLang="zh-CN"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2 </a:t>
                      </a:r>
                      <a:r>
                        <a:rPr lang="zh-CN" altLang="en-US"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实现双重曝光效果</a:t>
                      </a:r>
                      <a:endParaRPr lang="zh-TW" altLang="en-US" sz="1600" b="0"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zh-CN"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kumimoji="1" lang="zh-CN" altLang="en-US"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、快速选择工具抠图与图层蒙版的应用</a:t>
                      </a:r>
                      <a:endParaRPr kumimoji="1" lang="zh-CN" altLang="en-US" sz="1600" b="0" i="0" u="none" strike="noStrike"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ctr" latinLnBrk="0" hangingPunct="1"/>
                      <a:r>
                        <a:rPr kumimoji="1" lang="zh-CN" altLang="en-US" sz="1600" b="0" i="0" u="none" strike="noStrike" kern="120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zh-CN" altLang="en-US" sz="1600" b="0" i="0" u="none" strike="noStrike" kern="120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zh-CN" altLang="en-US" sz="1600" b="0" i="0" u="none" strike="noStrike"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zh-CN" altLang="en-US" sz="1600" b="0" i="0" u="none" strike="noStrike" kern="1200">
                          <a:solidFill>
                            <a:srgbClr val="C00000"/>
                          </a:solidFill>
                          <a:latin typeface="Arial" panose="020B0604020202020204" pitchFamily="34" charset="0"/>
                          <a:ea typeface="微软雅黑" panose="020B0503020204020204" pitchFamily="34" charset="-122"/>
                          <a:cs typeface="Arial" panose="020B0604020202020204" pitchFamily="34" charset="0"/>
                        </a:rPr>
                        <a:t>√</a:t>
                      </a:r>
                      <a:endParaRPr kumimoji="1" lang="zh-CN" altLang="en-US" sz="1600" b="0" i="0" u="none" strike="noStrike" kern="12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7539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4" name="文本框 3"/>
          <p:cNvSpPr txBox="1"/>
          <p:nvPr/>
        </p:nvSpPr>
        <p:spPr>
          <a:xfrm>
            <a:off x="506732" y="1160584"/>
            <a:ext cx="11192608" cy="418191"/>
          </a:xfrm>
          <a:prstGeom prst="rect">
            <a:avLst/>
          </a:prstGeom>
          <a:noFill/>
        </p:spPr>
        <p:txBody>
          <a:bodyPr wrap="square" rtlCol="0">
            <a:spAutoFit/>
          </a:bodyPr>
          <a:lstStyle/>
          <a:p>
            <a:pPr>
              <a:lnSpc>
                <a:spcPct val="150000"/>
              </a:lnSpc>
            </a:pPr>
            <a:r>
              <a:rPr lang="en-US" altLang="zh-CN" sz="1600" b="1">
                <a:latin typeface="+mj-ea"/>
                <a:ea typeface="+mj-ea"/>
              </a:rPr>
              <a:t>1. </a:t>
            </a:r>
            <a:r>
              <a:rPr lang="zh-CN" altLang="en-US" sz="1600" b="1">
                <a:latin typeface="+mj-ea"/>
                <a:ea typeface="+mj-ea"/>
              </a:rPr>
              <a:t>快速选择进行人物选区：</a:t>
            </a:r>
            <a:r>
              <a:rPr lang="zh-CN" altLang="en-US" sz="1600">
                <a:latin typeface="+mj-ea"/>
                <a:ea typeface="+mj-ea"/>
              </a:rPr>
              <a:t>使用快速选择工具结合调节笔刷大小迅速对目标图像进行选区。</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77" y="1801965"/>
            <a:ext cx="8748346" cy="4920945"/>
          </a:xfrm>
          <a:prstGeom prst="rect">
            <a:avLst/>
          </a:prstGeom>
        </p:spPr>
      </p:pic>
    </p:spTree>
    <p:extLst>
      <p:ext uri="{BB962C8B-B14F-4D97-AF65-F5344CB8AC3E}">
        <p14:creationId xmlns:p14="http://schemas.microsoft.com/office/powerpoint/2010/main" val="2165494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9" name="文本框 8"/>
          <p:cNvSpPr txBox="1"/>
          <p:nvPr/>
        </p:nvSpPr>
        <p:spPr>
          <a:xfrm>
            <a:off x="506732" y="1025317"/>
            <a:ext cx="11043138" cy="418191"/>
          </a:xfrm>
          <a:prstGeom prst="rect">
            <a:avLst/>
          </a:prstGeom>
          <a:noFill/>
        </p:spPr>
        <p:txBody>
          <a:bodyPr wrap="square" rtlCol="0">
            <a:spAutoFit/>
          </a:bodyPr>
          <a:lstStyle/>
          <a:p>
            <a:pPr>
              <a:lnSpc>
                <a:spcPct val="150000"/>
              </a:lnSpc>
            </a:pPr>
            <a:r>
              <a:rPr lang="en-US" altLang="zh-CN" sz="1600" b="1">
                <a:latin typeface="+mj-ea"/>
                <a:ea typeface="+mj-ea"/>
              </a:rPr>
              <a:t>2.</a:t>
            </a:r>
            <a:r>
              <a:rPr lang="zh-CN" altLang="en-US" sz="1600" b="1">
                <a:latin typeface="+mj-ea"/>
                <a:ea typeface="+mj-ea"/>
              </a:rPr>
              <a:t>选择并遮住调整选区边缘：</a:t>
            </a:r>
            <a:r>
              <a:rPr lang="zh-CN" altLang="en-US" sz="1600">
                <a:latin typeface="+mj-ea"/>
                <a:ea typeface="+mj-ea"/>
              </a:rPr>
              <a:t>完成快速选择工具选区后，点击上方“选择并遮住”，进去选区界面进行选区边缘调整。</a:t>
            </a: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76" y="1576601"/>
            <a:ext cx="8950569" cy="5034695"/>
          </a:xfrm>
          <a:prstGeom prst="rect">
            <a:avLst/>
          </a:prstGeom>
        </p:spPr>
      </p:pic>
    </p:spTree>
    <p:extLst>
      <p:ext uri="{BB962C8B-B14F-4D97-AF65-F5344CB8AC3E}">
        <p14:creationId xmlns:p14="http://schemas.microsoft.com/office/powerpoint/2010/main" val="230221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5" name="文本框 4"/>
          <p:cNvSpPr txBox="1"/>
          <p:nvPr/>
        </p:nvSpPr>
        <p:spPr>
          <a:xfrm>
            <a:off x="506732" y="1025317"/>
            <a:ext cx="11368454" cy="830997"/>
          </a:xfrm>
          <a:prstGeom prst="rect">
            <a:avLst/>
          </a:prstGeom>
          <a:noFill/>
        </p:spPr>
        <p:txBody>
          <a:bodyPr wrap="square" rtlCol="0">
            <a:spAutoFit/>
          </a:bodyPr>
          <a:lstStyle/>
          <a:p>
            <a:pPr>
              <a:lnSpc>
                <a:spcPct val="150000"/>
              </a:lnSpc>
            </a:pPr>
            <a:r>
              <a:rPr lang="en-US" altLang="zh-CN" sz="1600" b="1">
                <a:latin typeface="+mj-ea"/>
                <a:ea typeface="+mj-ea"/>
              </a:rPr>
              <a:t>3.</a:t>
            </a:r>
            <a:r>
              <a:rPr lang="zh-CN" altLang="en-US" sz="1600" b="1">
                <a:latin typeface="+mj-ea"/>
                <a:ea typeface="+mj-ea"/>
              </a:rPr>
              <a:t>为选区添加蒙版：</a:t>
            </a:r>
            <a:r>
              <a:rPr lang="zh-CN" altLang="en-US" sz="1600">
                <a:latin typeface="+mj-ea"/>
                <a:ea typeface="+mj-ea"/>
              </a:rPr>
              <a:t>在上一步骤点击确定退出选区编辑界面之后，不要取消选区，在当前图层建立蒙版，即为当前选区建立了蒙版。</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1856314"/>
            <a:ext cx="8730763" cy="4911054"/>
          </a:xfrm>
          <a:prstGeom prst="rect">
            <a:avLst/>
          </a:prstGeom>
        </p:spPr>
      </p:pic>
    </p:spTree>
    <p:extLst>
      <p:ext uri="{BB962C8B-B14F-4D97-AF65-F5344CB8AC3E}">
        <p14:creationId xmlns:p14="http://schemas.microsoft.com/office/powerpoint/2010/main" val="406858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4" name="文本框 3"/>
          <p:cNvSpPr txBox="1"/>
          <p:nvPr/>
        </p:nvSpPr>
        <p:spPr>
          <a:xfrm>
            <a:off x="506732" y="1025317"/>
            <a:ext cx="11547522" cy="830997"/>
          </a:xfrm>
          <a:prstGeom prst="rect">
            <a:avLst/>
          </a:prstGeom>
          <a:noFill/>
        </p:spPr>
        <p:txBody>
          <a:bodyPr wrap="square" rtlCol="0">
            <a:spAutoFit/>
          </a:bodyPr>
          <a:lstStyle/>
          <a:p>
            <a:pPr>
              <a:lnSpc>
                <a:spcPct val="150000"/>
              </a:lnSpc>
            </a:pPr>
            <a:r>
              <a:rPr lang="en-US" altLang="zh-CN" sz="1600" b="1">
                <a:latin typeface="+mj-ea"/>
                <a:ea typeface="+mj-ea"/>
              </a:rPr>
              <a:t>4.</a:t>
            </a:r>
            <a:r>
              <a:rPr lang="zh-CN" altLang="en-US" sz="1600" b="1">
                <a:latin typeface="+mj-ea"/>
                <a:ea typeface="+mj-ea"/>
              </a:rPr>
              <a:t>进入蒙版调节蒙版遮罩边缘：</a:t>
            </a:r>
            <a:r>
              <a:rPr lang="zh-CN" altLang="en-US" sz="1600">
                <a:latin typeface="+mj-ea"/>
                <a:ea typeface="+mj-ea"/>
              </a:rPr>
              <a:t>按住</a:t>
            </a:r>
            <a:r>
              <a:rPr lang="en-US" altLang="zh-CN" sz="1600">
                <a:latin typeface="+mj-ea"/>
                <a:ea typeface="+mj-ea"/>
              </a:rPr>
              <a:t>Alt</a:t>
            </a:r>
            <a:r>
              <a:rPr lang="zh-CN" altLang="en-US" sz="1600">
                <a:latin typeface="+mj-ea"/>
                <a:ea typeface="+mj-ea"/>
              </a:rPr>
              <a:t>键，单击蒙版缩略图进入蒙版。使用海绵工具，选择加色模式涂抹人物发丝边缘，去除误识别选区。使用减淡工具，选择高光模式涂抹人物发丝边缘，加强主体与背景颜色对比度。</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77" y="1856314"/>
            <a:ext cx="8695592" cy="4891270"/>
          </a:xfrm>
          <a:prstGeom prst="rect">
            <a:avLst/>
          </a:prstGeom>
        </p:spPr>
      </p:pic>
    </p:spTree>
    <p:extLst>
      <p:ext uri="{BB962C8B-B14F-4D97-AF65-F5344CB8AC3E}">
        <p14:creationId xmlns:p14="http://schemas.microsoft.com/office/powerpoint/2010/main" val="638903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4" name="文本框 3"/>
          <p:cNvSpPr txBox="1"/>
          <p:nvPr/>
        </p:nvSpPr>
        <p:spPr>
          <a:xfrm>
            <a:off x="506732" y="1025317"/>
            <a:ext cx="11617860" cy="830997"/>
          </a:xfrm>
          <a:prstGeom prst="rect">
            <a:avLst/>
          </a:prstGeom>
          <a:noFill/>
        </p:spPr>
        <p:txBody>
          <a:bodyPr wrap="square" rtlCol="0">
            <a:spAutoFit/>
          </a:bodyPr>
          <a:lstStyle/>
          <a:p>
            <a:pPr>
              <a:lnSpc>
                <a:spcPct val="150000"/>
              </a:lnSpc>
            </a:pPr>
            <a:r>
              <a:rPr lang="en-US" altLang="zh-CN" sz="1600" b="1">
                <a:latin typeface="+mj-ea"/>
                <a:ea typeface="+mj-ea"/>
              </a:rPr>
              <a:t>5.</a:t>
            </a:r>
            <a:r>
              <a:rPr lang="zh-CN" altLang="en-US" sz="1600" b="1">
                <a:latin typeface="+mj-ea"/>
                <a:ea typeface="+mj-ea"/>
              </a:rPr>
              <a:t>新建纯色背景层：</a:t>
            </a:r>
            <a:r>
              <a:rPr lang="zh-CN" altLang="en-US" sz="1600">
                <a:latin typeface="+mj-ea"/>
                <a:ea typeface="+mj-ea"/>
              </a:rPr>
              <a:t>完成蒙版调节后，新建自定义分辨率文档，将带图层蒙版的图层（不要合并蒙版）拖入新建文档，新建纯色层填充灰色，置于人物图层下方。</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3" y="1956412"/>
            <a:ext cx="8535982" cy="4801490"/>
          </a:xfrm>
          <a:prstGeom prst="rect">
            <a:avLst/>
          </a:prstGeom>
        </p:spPr>
      </p:pic>
    </p:spTree>
    <p:extLst>
      <p:ext uri="{BB962C8B-B14F-4D97-AF65-F5344CB8AC3E}">
        <p14:creationId xmlns:p14="http://schemas.microsoft.com/office/powerpoint/2010/main" val="129040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4" name="文本框 3"/>
          <p:cNvSpPr txBox="1"/>
          <p:nvPr/>
        </p:nvSpPr>
        <p:spPr>
          <a:xfrm>
            <a:off x="506731" y="1125416"/>
            <a:ext cx="11477183" cy="830997"/>
          </a:xfrm>
          <a:prstGeom prst="rect">
            <a:avLst/>
          </a:prstGeom>
          <a:noFill/>
        </p:spPr>
        <p:txBody>
          <a:bodyPr wrap="square" rtlCol="0">
            <a:spAutoFit/>
          </a:bodyPr>
          <a:lstStyle/>
          <a:p>
            <a:pPr>
              <a:lnSpc>
                <a:spcPct val="150000"/>
              </a:lnSpc>
            </a:pPr>
            <a:r>
              <a:rPr lang="en-US" altLang="zh-CN" sz="1600" b="1">
                <a:latin typeface="+mj-ea"/>
                <a:ea typeface="+mj-ea"/>
              </a:rPr>
              <a:t>6.</a:t>
            </a:r>
            <a:r>
              <a:rPr lang="zh-CN" altLang="en-US" sz="1600" b="1">
                <a:latin typeface="+mj-ea"/>
                <a:ea typeface="+mj-ea"/>
              </a:rPr>
              <a:t>制作剪贴蒙版：</a:t>
            </a:r>
            <a:r>
              <a:rPr lang="zh-CN" altLang="en-US" sz="1600">
                <a:latin typeface="+mj-ea"/>
                <a:ea typeface="+mj-ea"/>
              </a:rPr>
              <a:t>导入双重曝光内容图片，将图片置于人物上方，按住</a:t>
            </a:r>
            <a:r>
              <a:rPr lang="en-US" altLang="zh-CN" sz="1600">
                <a:latin typeface="+mj-ea"/>
                <a:ea typeface="+mj-ea"/>
              </a:rPr>
              <a:t>Alt</a:t>
            </a:r>
            <a:r>
              <a:rPr lang="zh-CN" altLang="en-US" sz="1600">
                <a:latin typeface="+mj-ea"/>
                <a:ea typeface="+mj-ea"/>
              </a:rPr>
              <a:t>键在两个图层中间出现特殊符号时进行单击，即可建立剪贴蒙版，需注意内容层在上，轮廓层在下。</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69" y="1956413"/>
            <a:ext cx="8573255" cy="4822456"/>
          </a:xfrm>
          <a:prstGeom prst="rect">
            <a:avLst/>
          </a:prstGeom>
        </p:spPr>
      </p:pic>
    </p:spTree>
    <p:extLst>
      <p:ext uri="{BB962C8B-B14F-4D97-AF65-F5344CB8AC3E}">
        <p14:creationId xmlns:p14="http://schemas.microsoft.com/office/powerpoint/2010/main" val="151474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DCC895-A744-4CA4-83F4-360C1CBAC33C}"/>
              </a:ext>
            </a:extLst>
          </p:cNvPr>
          <p:cNvSpPr>
            <a:spLocks noGrp="1"/>
          </p:cNvSpPr>
          <p:nvPr>
            <p:ph type="title"/>
          </p:nvPr>
        </p:nvSpPr>
        <p:spPr/>
        <p:txBody>
          <a:bodyPr>
            <a:normAutofit/>
          </a:bodyPr>
          <a:lstStyle/>
          <a:p>
            <a:r>
              <a:rPr lang="zh-CN" altLang="en-US" dirty="0"/>
              <a:t>教学目标</a:t>
            </a:r>
          </a:p>
        </p:txBody>
      </p:sp>
      <p:sp>
        <p:nvSpPr>
          <p:cNvPr id="3" name="文本占位符 2">
            <a:extLst>
              <a:ext uri="{FF2B5EF4-FFF2-40B4-BE49-F238E27FC236}">
                <a16:creationId xmlns:a16="http://schemas.microsoft.com/office/drawing/2014/main" id="{7DA4A71F-308C-5F88-D079-E15E6FA4E3CB}"/>
              </a:ext>
            </a:extLst>
          </p:cNvPr>
          <p:cNvSpPr>
            <a:spLocks noGrp="1"/>
          </p:cNvSpPr>
          <p:nvPr>
            <p:ph type="body" sz="quarter" idx="10"/>
          </p:nvPr>
        </p:nvSpPr>
        <p:spPr/>
        <p:txBody>
          <a:bodyPr/>
          <a:lstStyle/>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知识目标</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pPr marL="720000" indent="-342900">
              <a:lnSpc>
                <a:spcPct val="150000"/>
              </a:lnSpc>
              <a:buClr>
                <a:schemeClr val="tx1"/>
              </a:buClr>
              <a:buFont typeface="+mj-lt"/>
              <a:buAutoNum type="arabicPeriod"/>
            </a:pPr>
            <a:r>
              <a:rPr lang="zh-CN" altLang="en-US" sz="1800">
                <a:cs typeface="Arial" panose="020B0604020202020204" pitchFamily="34" charset="0"/>
              </a:rPr>
              <a:t>了解</a:t>
            </a:r>
            <a:r>
              <a:rPr lang="en-US" altLang="zh-CN" sz="1800">
                <a:cs typeface="Arial" panose="020B0604020202020204" pitchFamily="34" charset="0"/>
              </a:rPr>
              <a:t>Photoshop</a:t>
            </a:r>
            <a:r>
              <a:rPr lang="zh-CN" altLang="en-US" sz="1800">
                <a:cs typeface="Arial" panose="020B0604020202020204" pitchFamily="34" charset="0"/>
              </a:rPr>
              <a:t>部分相关功能的基础使用方法 </a:t>
            </a:r>
            <a:endParaRPr lang="en-US" altLang="zh-CN" sz="1800">
              <a:cs typeface="Arial" panose="020B0604020202020204" pitchFamily="34" charset="0"/>
            </a:endParaRPr>
          </a:p>
          <a:p>
            <a:pPr marL="720000" indent="-342900">
              <a:lnSpc>
                <a:spcPct val="150000"/>
              </a:lnSpc>
              <a:buClr>
                <a:schemeClr val="tx1"/>
              </a:buClr>
              <a:buFont typeface="+mj-lt"/>
              <a:buAutoNum type="arabicPeriod"/>
            </a:pPr>
            <a:r>
              <a:rPr lang="zh-CN" altLang="en-US" sz="1800">
                <a:ea typeface="微软雅黑" panose="020B0503020204020204" pitchFamily="34" charset="-122"/>
                <a:cs typeface="Arial" panose="020B0604020202020204" pitchFamily="34" charset="0"/>
              </a:rPr>
              <a:t>理解不同工具的分别对应哪种使用场景</a:t>
            </a:r>
            <a:endParaRPr lang="en-US" altLang="zh-CN" sz="1800">
              <a:ea typeface="微软雅黑" panose="020B0503020204020204" pitchFamily="34" charset="-122"/>
              <a:cs typeface="Arial" panose="020B0604020202020204" pitchFamily="34" charset="0"/>
            </a:endParaRPr>
          </a:p>
          <a:p>
            <a:pPr marL="720000" indent="-342900">
              <a:lnSpc>
                <a:spcPct val="150000"/>
              </a:lnSpc>
              <a:buClr>
                <a:schemeClr val="tx1"/>
              </a:buClr>
              <a:buFont typeface="+mj-lt"/>
              <a:buAutoNum type="arabicPeriod"/>
            </a:pPr>
            <a:r>
              <a:rPr lang="zh-CN" altLang="en-US" sz="1800">
                <a:ea typeface="微软雅黑" panose="020B0503020204020204" pitchFamily="34" charset="-122"/>
                <a:cs typeface="Arial" panose="020B0604020202020204" pitchFamily="34" charset="0"/>
              </a:rPr>
              <a:t>掌握不同工具或功能的实际使用方法及结合使用方法</a:t>
            </a:r>
            <a:endParaRPr lang="en-US" altLang="zh-CN" sz="1800">
              <a:ea typeface="微软雅黑" panose="020B0503020204020204" pitchFamily="34" charset="-122"/>
              <a:cs typeface="Arial" panose="020B0604020202020204" pitchFamily="34" charset="0"/>
            </a:endParaRPr>
          </a:p>
          <a:p>
            <a:pPr marL="380990" indent="-380990">
              <a:lnSpc>
                <a:spcPct val="150000"/>
              </a:lnSpc>
              <a:buFont typeface="Wingdings" panose="05000000000000000000" pitchFamily="2" charset="2"/>
              <a:buChar char="l"/>
            </a:pPr>
            <a:r>
              <a:rPr lang="zh-CN" altLang="en-US" sz="2400" dirty="0"/>
              <a:t>技能目标</a:t>
            </a:r>
            <a:endParaRPr lang="en-US" altLang="zh-CN" sz="2400" dirty="0"/>
          </a:p>
          <a:p>
            <a:pPr marL="720000" indent="-342900">
              <a:lnSpc>
                <a:spcPct val="150000"/>
              </a:lnSpc>
              <a:buClr>
                <a:schemeClr val="tx1"/>
              </a:buClr>
              <a:buFont typeface="+mj-lt"/>
              <a:buAutoNum type="arabicPeriod"/>
            </a:pPr>
            <a:r>
              <a:rPr lang="zh-CN" altLang="en-US" sz="1800" dirty="0">
                <a:cs typeface="Arial" panose="020B0604020202020204" pitchFamily="34" charset="0"/>
              </a:rPr>
              <a:t>能使用画笔工具、快速选择工具及图层蒙版功能完成图片的精细选区及部分显示的效果</a:t>
            </a:r>
            <a:endParaRPr lang="en-US" altLang="zh-CN" sz="1800" dirty="0">
              <a:cs typeface="Arial" panose="020B0604020202020204" pitchFamily="34" charset="0"/>
            </a:endParaRPr>
          </a:p>
          <a:p>
            <a:pPr marL="720000" indent="-342900">
              <a:lnSpc>
                <a:spcPct val="150000"/>
              </a:lnSpc>
              <a:buClr>
                <a:schemeClr val="tx1"/>
              </a:buClr>
              <a:buFont typeface="+mj-lt"/>
              <a:buAutoNum type="arabicPeriod"/>
            </a:pPr>
            <a:r>
              <a:rPr lang="zh-CN" altLang="en-US" sz="1800" dirty="0">
                <a:ea typeface="微软雅黑" panose="020B0503020204020204" pitchFamily="34" charset="-122"/>
                <a:cs typeface="Arial" panose="020B0604020202020204" pitchFamily="34" charset="0"/>
              </a:rPr>
              <a:t>能结合使用不同工具功能完成双重曝光综合效果</a:t>
            </a:r>
            <a:endParaRPr lang="en-US" altLang="zh-CN" sz="1800" dirty="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6154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案例操作步骤</a:t>
            </a:r>
          </a:p>
        </p:txBody>
      </p:sp>
      <p:sp>
        <p:nvSpPr>
          <p:cNvPr id="4" name="文本框 3"/>
          <p:cNvSpPr txBox="1"/>
          <p:nvPr/>
        </p:nvSpPr>
        <p:spPr>
          <a:xfrm>
            <a:off x="506732" y="958362"/>
            <a:ext cx="11394831" cy="830997"/>
          </a:xfrm>
          <a:prstGeom prst="rect">
            <a:avLst/>
          </a:prstGeom>
          <a:noFill/>
        </p:spPr>
        <p:txBody>
          <a:bodyPr wrap="square" rtlCol="0">
            <a:spAutoFit/>
          </a:bodyPr>
          <a:lstStyle/>
          <a:p>
            <a:pPr>
              <a:lnSpc>
                <a:spcPct val="150000"/>
              </a:lnSpc>
            </a:pPr>
            <a:r>
              <a:rPr lang="en-US" altLang="zh-CN" sz="1600" b="1">
                <a:latin typeface="+mj-ea"/>
                <a:ea typeface="+mj-ea"/>
              </a:rPr>
              <a:t>7.</a:t>
            </a:r>
            <a:r>
              <a:rPr lang="zh-CN" altLang="en-US" sz="1600" b="1">
                <a:latin typeface="+mj-ea"/>
                <a:ea typeface="+mj-ea"/>
              </a:rPr>
              <a:t>黑色笔刷涂抹蒙版制作双重曝光效果：</a:t>
            </a:r>
            <a:r>
              <a:rPr lang="zh-CN" altLang="en-US" sz="1600">
                <a:latin typeface="+mj-ea"/>
                <a:ea typeface="+mj-ea"/>
              </a:rPr>
              <a:t>将人物复制一层置于所有图层最上方，选中蒙版缩略图，使用画笔工具，前景色设置为黑色，涂抹人物身体部分，即可呈现双重曝光效果。</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2" y="1789359"/>
            <a:ext cx="8584514" cy="4828789"/>
          </a:xfrm>
          <a:prstGeom prst="rect">
            <a:avLst/>
          </a:prstGeom>
        </p:spPr>
      </p:pic>
    </p:spTree>
    <p:extLst>
      <p:ext uri="{BB962C8B-B14F-4D97-AF65-F5344CB8AC3E}">
        <p14:creationId xmlns:p14="http://schemas.microsoft.com/office/powerpoint/2010/main" val="1337026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操作重点回顾</a:t>
            </a:r>
          </a:p>
        </p:txBody>
      </p:sp>
      <p:sp>
        <p:nvSpPr>
          <p:cNvPr id="4" name="文本框 3"/>
          <p:cNvSpPr txBox="1"/>
          <p:nvPr/>
        </p:nvSpPr>
        <p:spPr>
          <a:xfrm>
            <a:off x="506732" y="1310054"/>
            <a:ext cx="11494768" cy="2862322"/>
          </a:xfrm>
          <a:prstGeom prst="rect">
            <a:avLst/>
          </a:prstGeom>
          <a:noFill/>
        </p:spPr>
        <p:txBody>
          <a:bodyPr wrap="square" rtlCol="0">
            <a:spAutoFit/>
          </a:bodyPr>
          <a:lstStyle/>
          <a:p>
            <a:pPr>
              <a:lnSpc>
                <a:spcPct val="150000"/>
              </a:lnSpc>
            </a:pPr>
            <a:r>
              <a:rPr lang="en-US" altLang="zh-CN" b="1">
                <a:latin typeface="+mj-ea"/>
                <a:ea typeface="+mj-ea"/>
              </a:rPr>
              <a:t>1.</a:t>
            </a:r>
            <a:r>
              <a:rPr lang="zh-CN" altLang="en-US" b="1">
                <a:latin typeface="+mj-ea"/>
                <a:ea typeface="+mj-ea"/>
              </a:rPr>
              <a:t>快速选择工具的应用</a:t>
            </a:r>
            <a:endParaRPr lang="en-US" altLang="zh-CN" b="1">
              <a:latin typeface="+mj-ea"/>
              <a:ea typeface="+mj-ea"/>
            </a:endParaRPr>
          </a:p>
          <a:p>
            <a:pPr>
              <a:lnSpc>
                <a:spcPct val="150000"/>
              </a:lnSpc>
            </a:pPr>
            <a:endParaRPr lang="en-US" altLang="zh-CN" b="1">
              <a:latin typeface="+mj-ea"/>
              <a:ea typeface="+mj-ea"/>
            </a:endParaRPr>
          </a:p>
          <a:p>
            <a:pPr>
              <a:lnSpc>
                <a:spcPct val="150000"/>
              </a:lnSpc>
            </a:pPr>
            <a:r>
              <a:rPr lang="en-US" altLang="zh-CN" b="1">
                <a:latin typeface="+mj-ea"/>
                <a:ea typeface="+mj-ea"/>
              </a:rPr>
              <a:t>2.</a:t>
            </a:r>
            <a:r>
              <a:rPr lang="zh-CN" altLang="en-US" b="1">
                <a:latin typeface="+mj-ea"/>
                <a:ea typeface="+mj-ea"/>
              </a:rPr>
              <a:t>图层蒙版的应用</a:t>
            </a:r>
            <a:endParaRPr lang="en-US" altLang="zh-CN" b="1">
              <a:latin typeface="+mj-ea"/>
              <a:ea typeface="+mj-ea"/>
            </a:endParaRPr>
          </a:p>
          <a:p>
            <a:pPr>
              <a:lnSpc>
                <a:spcPct val="150000"/>
              </a:lnSpc>
            </a:pPr>
            <a:r>
              <a:rPr lang="zh-CN" altLang="en-US" sz="1600">
                <a:latin typeface="+mj-ea"/>
                <a:ea typeface="+mj-ea"/>
              </a:rPr>
              <a:t>（小提示：在图层蒙版与画笔类工具结合使用时，黑色代表使绘画的位置消失，白色代表使绘画的位置显示）</a:t>
            </a:r>
            <a:endParaRPr lang="en-US" altLang="zh-CN" sz="1600">
              <a:latin typeface="+mj-ea"/>
              <a:ea typeface="+mj-ea"/>
            </a:endParaRPr>
          </a:p>
          <a:p>
            <a:pPr>
              <a:lnSpc>
                <a:spcPct val="150000"/>
              </a:lnSpc>
            </a:pPr>
            <a:endParaRPr lang="en-US" altLang="zh-CN" sz="1600">
              <a:latin typeface="+mj-ea"/>
              <a:ea typeface="+mj-ea"/>
            </a:endParaRPr>
          </a:p>
          <a:p>
            <a:pPr>
              <a:lnSpc>
                <a:spcPct val="150000"/>
              </a:lnSpc>
            </a:pPr>
            <a:r>
              <a:rPr lang="en-US" altLang="zh-CN" b="1">
                <a:latin typeface="+mj-ea"/>
                <a:ea typeface="+mj-ea"/>
              </a:rPr>
              <a:t>3.</a:t>
            </a:r>
            <a:r>
              <a:rPr lang="zh-CN" altLang="en-US" b="1">
                <a:latin typeface="+mj-ea"/>
                <a:ea typeface="+mj-ea"/>
              </a:rPr>
              <a:t>剪贴蒙版的应用</a:t>
            </a:r>
            <a:endParaRPr lang="en-US" altLang="zh-CN" b="1">
              <a:latin typeface="+mj-ea"/>
              <a:ea typeface="+mj-ea"/>
            </a:endParaRPr>
          </a:p>
          <a:p>
            <a:pPr>
              <a:lnSpc>
                <a:spcPct val="150000"/>
              </a:lnSpc>
            </a:pPr>
            <a:r>
              <a:rPr lang="zh-CN" altLang="en-US" sz="1600">
                <a:latin typeface="+mj-ea"/>
                <a:ea typeface="+mj-ea"/>
              </a:rPr>
              <a:t>（小提示：剪贴蒙版效果只作用于下方的形状层，操作时注意将内容层置于形状层上方）</a:t>
            </a:r>
            <a:endParaRPr lang="en-US" altLang="zh-CN" sz="1600">
              <a:latin typeface="+mj-ea"/>
              <a:ea typeface="+mj-ea"/>
            </a:endParaRPr>
          </a:p>
        </p:txBody>
      </p:sp>
    </p:spTree>
    <p:extLst>
      <p:ext uri="{BB962C8B-B14F-4D97-AF65-F5344CB8AC3E}">
        <p14:creationId xmlns:p14="http://schemas.microsoft.com/office/powerpoint/2010/main" val="2170871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80D0B"/>
        </a:solidFill>
        <a:effectLst/>
      </p:bgPr>
    </p:bg>
    <p:spTree>
      <p:nvGrpSpPr>
        <p:cNvPr id="1" name=""/>
        <p:cNvGrpSpPr/>
        <p:nvPr/>
      </p:nvGrpSpPr>
      <p:grpSpPr>
        <a:xfrm>
          <a:off x="0" y="0"/>
          <a:ext cx="0" cy="0"/>
          <a:chOff x="0" y="0"/>
          <a:chExt cx="0" cy="0"/>
        </a:xfrm>
      </p:grpSpPr>
      <p:sp>
        <p:nvSpPr>
          <p:cNvPr id="12" name="文本框 11"/>
          <p:cNvSpPr txBox="1"/>
          <p:nvPr/>
        </p:nvSpPr>
        <p:spPr>
          <a:xfrm>
            <a:off x="0" y="2680382"/>
            <a:ext cx="12191999" cy="1015663"/>
          </a:xfrm>
          <a:prstGeom prst="rect">
            <a:avLst/>
          </a:prstGeom>
          <a:noFill/>
        </p:spPr>
        <p:txBody>
          <a:bodyPr wrap="square" rtlCol="0">
            <a:spAutoFit/>
          </a:bodyPr>
          <a:lstStyle/>
          <a:p>
            <a:pPr algn="ctr"/>
            <a:r>
              <a:rPr lang="en-US" altLang="zh-CN" sz="6000" b="1" dirty="0">
                <a:solidFill>
                  <a:schemeClr val="bg1"/>
                </a:solidFill>
                <a:latin typeface="微软雅黑" panose="020B0503020204020204" pitchFamily="34" charset="-122"/>
                <a:ea typeface="微软雅黑" panose="020B0503020204020204" pitchFamily="34" charset="-122"/>
              </a:rPr>
              <a:t>THANK YOU</a:t>
            </a:r>
            <a:endParaRPr kumimoji="1" lang="zh-CN" altLang="en-US" sz="60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DCC895-A744-4CA4-83F4-360C1CBAC33C}"/>
              </a:ext>
            </a:extLst>
          </p:cNvPr>
          <p:cNvSpPr>
            <a:spLocks noGrp="1"/>
          </p:cNvSpPr>
          <p:nvPr>
            <p:ph type="title"/>
          </p:nvPr>
        </p:nvSpPr>
        <p:spPr/>
        <p:txBody>
          <a:bodyPr>
            <a:normAutofit/>
          </a:bodyPr>
          <a:lstStyle/>
          <a:p>
            <a:r>
              <a:rPr lang="zh-CN" altLang="en-US" dirty="0"/>
              <a:t>教学内容</a:t>
            </a:r>
          </a:p>
        </p:txBody>
      </p:sp>
      <p:sp>
        <p:nvSpPr>
          <p:cNvPr id="5" name="标题 1">
            <a:extLst>
              <a:ext uri="{FF2B5EF4-FFF2-40B4-BE49-F238E27FC236}">
                <a16:creationId xmlns:a16="http://schemas.microsoft.com/office/drawing/2014/main" id="{CA640883-F859-3781-639A-EFBC3167AC2D}"/>
              </a:ext>
            </a:extLst>
          </p:cNvPr>
          <p:cNvSpPr txBox="1">
            <a:spLocks/>
          </p:cNvSpPr>
          <p:nvPr/>
        </p:nvSpPr>
        <p:spPr>
          <a:xfrm>
            <a:off x="506732" y="1243859"/>
            <a:ext cx="9452277" cy="1324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733" b="0" kern="1200">
                <a:solidFill>
                  <a:schemeClr val="tx1"/>
                </a:solidFill>
                <a:latin typeface="微软雅黑" panose="020B0503020204020204" pitchFamily="34" charset="-122"/>
                <a:ea typeface="微软雅黑" panose="020B0503020204020204" pitchFamily="34" charset="-122"/>
                <a:cs typeface="+mj-cs"/>
              </a:defRPr>
            </a:lvl1pPr>
          </a:lstStyle>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第一</a:t>
            </a:r>
            <a:r>
              <a:rPr lang="zh-CN" altLang="en-US" sz="2400">
                <a:latin typeface="Arial" panose="020B0604020202020204" pitchFamily="34" charset="0"/>
                <a:ea typeface="微软雅黑" panose="020B0503020204020204" pitchFamily="34" charset="-122"/>
                <a:cs typeface="Arial" panose="020B0604020202020204" pitchFamily="34" charset="0"/>
              </a:rPr>
              <a:t>节 双重曝光功能简介  </a:t>
            </a:r>
            <a:endParaRPr lang="zh-CN" altLang="en-US" sz="2400" dirty="0">
              <a:latin typeface="Arial" panose="020B0604020202020204" pitchFamily="34" charset="0"/>
              <a:ea typeface="微软雅黑" panose="020B0503020204020204" pitchFamily="34" charset="-122"/>
              <a:cs typeface="Arial" panose="020B0604020202020204" pitchFamily="34" charset="0"/>
            </a:endParaRPr>
          </a:p>
          <a:p>
            <a:pPr marL="380990" indent="-380990">
              <a:lnSpc>
                <a:spcPct val="150000"/>
              </a:lnSpc>
              <a:buClr>
                <a:srgbClr val="B5001F"/>
              </a:buClr>
              <a:buFont typeface="Wingdings" panose="05000000000000000000" pitchFamily="2" charset="2"/>
              <a:buChar char="l"/>
            </a:pPr>
            <a:r>
              <a:rPr lang="zh-CN" altLang="en-US" sz="2400" dirty="0">
                <a:latin typeface="Arial" panose="020B0604020202020204" pitchFamily="34" charset="0"/>
                <a:ea typeface="微软雅黑" panose="020B0503020204020204" pitchFamily="34" charset="-122"/>
                <a:cs typeface="Arial" panose="020B0604020202020204" pitchFamily="34" charset="0"/>
              </a:rPr>
              <a:t>第二</a:t>
            </a:r>
            <a:r>
              <a:rPr lang="zh-CN" altLang="en-US" sz="2400">
                <a:latin typeface="Arial" panose="020B0604020202020204" pitchFamily="34" charset="0"/>
                <a:ea typeface="微软雅黑" panose="020B0503020204020204" pitchFamily="34" charset="-122"/>
                <a:cs typeface="Arial" panose="020B0604020202020204" pitchFamily="34" charset="0"/>
              </a:rPr>
              <a:t>节 实现综合双重曝光效果</a:t>
            </a:r>
            <a:endParaRPr kumimoji="1" lang="en-US" altLang="zh-CN" sz="24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268628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88999CB1-3E20-AF89-DD78-16E4DE3CB7E6}"/>
              </a:ext>
            </a:extLst>
          </p:cNvPr>
          <p:cNvSpPr>
            <a:spLocks noGrp="1"/>
          </p:cNvSpPr>
          <p:nvPr>
            <p:ph type="title"/>
          </p:nvPr>
        </p:nvSpPr>
        <p:spPr/>
        <p:txBody>
          <a:bodyPr/>
          <a:lstStyle/>
          <a:p>
            <a:r>
              <a:rPr lang="zh-CN" altLang="en-US" dirty="0"/>
              <a:t>知识点概览</a:t>
            </a:r>
          </a:p>
        </p:txBody>
      </p:sp>
      <p:graphicFrame>
        <p:nvGraphicFramePr>
          <p:cNvPr id="11" name="Table 5">
            <a:extLst>
              <a:ext uri="{FF2B5EF4-FFF2-40B4-BE49-F238E27FC236}">
                <a16:creationId xmlns:a16="http://schemas.microsoft.com/office/drawing/2014/main" id="{5A496565-DBFA-F558-2121-F12ACE81F9DE}"/>
              </a:ext>
            </a:extLst>
          </p:cNvPr>
          <p:cNvGraphicFramePr>
            <a:graphicFrameLocks noGrp="1"/>
          </p:cNvGraphicFramePr>
          <p:nvPr/>
        </p:nvGraphicFramePr>
        <p:xfrm>
          <a:off x="506732" y="1508926"/>
          <a:ext cx="10646967" cy="1175169"/>
        </p:xfrm>
        <a:graphic>
          <a:graphicData uri="http://schemas.openxmlformats.org/drawingml/2006/table">
            <a:tbl>
              <a:tblPr>
                <a:effectLst>
                  <a:reflection stA="28000" endPos="21000" dir="5400000" sy="-100000" algn="bl" rotWithShape="0"/>
                </a:effectLst>
              </a:tblPr>
              <a:tblGrid>
                <a:gridCol w="3487884">
                  <a:extLst>
                    <a:ext uri="{9D8B030D-6E8A-4147-A177-3AD203B41FA5}">
                      <a16:colId xmlns:a16="http://schemas.microsoft.com/office/drawing/2014/main" val="20001"/>
                    </a:ext>
                  </a:extLst>
                </a:gridCol>
                <a:gridCol w="4493941">
                  <a:extLst>
                    <a:ext uri="{9D8B030D-6E8A-4147-A177-3AD203B41FA5}">
                      <a16:colId xmlns:a16="http://schemas.microsoft.com/office/drawing/2014/main" val="20002"/>
                    </a:ext>
                  </a:extLst>
                </a:gridCol>
                <a:gridCol w="1096144">
                  <a:extLst>
                    <a:ext uri="{9D8B030D-6E8A-4147-A177-3AD203B41FA5}">
                      <a16:colId xmlns:a16="http://schemas.microsoft.com/office/drawing/2014/main" val="20003"/>
                    </a:ext>
                  </a:extLst>
                </a:gridCol>
                <a:gridCol w="784499">
                  <a:extLst>
                    <a:ext uri="{9D8B030D-6E8A-4147-A177-3AD203B41FA5}">
                      <a16:colId xmlns:a16="http://schemas.microsoft.com/office/drawing/2014/main" val="20004"/>
                    </a:ext>
                  </a:extLst>
                </a:gridCol>
                <a:gridCol w="784499">
                  <a:extLst>
                    <a:ext uri="{9D8B030D-6E8A-4147-A177-3AD203B41FA5}">
                      <a16:colId xmlns:a16="http://schemas.microsoft.com/office/drawing/2014/main" val="20005"/>
                    </a:ext>
                  </a:extLst>
                </a:gridCol>
              </a:tblGrid>
              <a:tr h="430265">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节名称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知识点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难点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重点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tc>
                  <a:txBody>
                    <a:bodyPr/>
                    <a:lstStyle/>
                    <a:p>
                      <a:pPr algn="ctr" fontAlgn="ctr"/>
                      <a:r>
                        <a:rPr lang="zh-CN" altLang="en-US" sz="18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应用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001F"/>
                    </a:solidFill>
                  </a:tcPr>
                </a:tc>
                <a:extLst>
                  <a:ext uri="{0D108BD9-81ED-4DB2-BD59-A6C34878D82A}">
                    <a16:rowId xmlns:a16="http://schemas.microsoft.com/office/drawing/2014/main" val="10000"/>
                  </a:ext>
                </a:extLst>
              </a:tr>
              <a:tr h="372452">
                <a:tc rowSpan="2">
                  <a:txBody>
                    <a:bodyPr/>
                    <a:lstStyle/>
                    <a:p>
                      <a:pPr algn="l" fontAlgn="ctr"/>
                      <a:r>
                        <a:rPr lang="en-US" altLang="zh-TW"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C0</a:t>
                      </a:r>
                      <a:r>
                        <a:rPr lang="en-US" altLang="zh-CN"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1</a:t>
                      </a:r>
                      <a:r>
                        <a:rPr lang="en-US" altLang="zh-TW"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-01 </a:t>
                      </a:r>
                      <a:r>
                        <a:rPr lang="zh-CN" altLang="en-US" sz="1600" b="0"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rPr>
                        <a:t>双重曝光功能简介</a:t>
                      </a:r>
                      <a:endParaRPr lang="zh-TW" altLang="en-US" sz="1600" b="0"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zh-CN"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kumimoji="1" lang="zh-CN" altLang="en-US"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、画笔工具与快速选择工具</a:t>
                      </a:r>
                      <a:endParaRPr kumimoji="1" lang="en-US" altLang="zh-CN" sz="1600" b="0" i="0" u="none" strike="noStrike"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zh-CN" altLang="en-US" sz="1600" b="0" i="0" u="none" strike="noStrike" kern="120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zh-CN" altLang="en-US" sz="1600" b="0" i="0" u="none" strike="noStrike">
                          <a:solidFill>
                            <a:srgbClr val="C00000"/>
                          </a:solidFill>
                          <a:latin typeface="Arial" panose="020B0604020202020204" pitchFamily="34" charset="0"/>
                          <a:ea typeface="微软雅黑" panose="020B0503020204020204" pitchFamily="34" charset="-122"/>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zh-CN" altLang="en-US" sz="1600" b="0" i="0" u="none" strike="noStrike"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zh-CN" altLang="en-US" sz="1600" b="0" i="0" u="none" strike="noStrike" kern="120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zh-CN" altLang="en-US" sz="1600" b="0" i="0" u="none" strike="noStrike"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2452">
                <a:tc vMerge="1">
                  <a:txBody>
                    <a:bodyPr/>
                    <a:lstStyle/>
                    <a:p>
                      <a:endParaRPr lang="en-US"/>
                    </a:p>
                  </a:txBody>
                  <a:tcPr/>
                </a:tc>
                <a:tc>
                  <a:txBody>
                    <a:bodyPr/>
                    <a:lstStyle/>
                    <a:p>
                      <a:pPr marL="0" algn="l" defTabSz="457200" rtl="0" eaLnBrk="1" fontAlgn="ctr" latinLnBrk="0" hangingPunct="1"/>
                      <a:r>
                        <a:rPr kumimoji="1" lang="en-US" altLang="zh-CN"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2</a:t>
                      </a:r>
                      <a:r>
                        <a:rPr kumimoji="1" lang="zh-CN" altLang="en-US" sz="1600" b="0" i="0" u="none" strike="noStrike" kern="1200">
                          <a:solidFill>
                            <a:schemeClr val="tx1"/>
                          </a:solidFill>
                          <a:latin typeface="Arial" panose="020B0604020202020204" pitchFamily="34" charset="0"/>
                          <a:ea typeface="微软雅黑" panose="020B0503020204020204" pitchFamily="34" charset="-122"/>
                          <a:cs typeface="Arial" panose="020B0604020202020204" pitchFamily="34" charset="0"/>
                        </a:rPr>
                        <a:t>、图层蒙版</a:t>
                      </a:r>
                      <a:endParaRPr kumimoji="1" lang="zh-CN" altLang="en-US" sz="1600" b="0" i="0" u="none" strike="noStrike"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ctr" latinLnBrk="0" hangingPunct="1"/>
                      <a:endParaRPr kumimoji="1" lang="zh-CN" altLang="en-US" sz="1600" b="0" i="0" u="none" strike="noStrike" kern="12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zh-CN" altLang="en-US" sz="1600" b="0" i="0" u="none" strike="noStrike" kern="120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zh-CN" altLang="en-US" sz="1600" b="0" i="0" u="none" strike="noStrike">
                          <a:solidFill>
                            <a:srgbClr val="C00000"/>
                          </a:solidFill>
                          <a:latin typeface="Arial" panose="020B0604020202020204" pitchFamily="34" charset="0"/>
                          <a:ea typeface="微软雅黑" panose="020B0503020204020204" pitchFamily="34" charset="-122"/>
                          <a:cs typeface="Arial" panose="020B060402020202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ctr" latinLnBrk="0" hangingPunct="1"/>
                      <a:r>
                        <a:rPr kumimoji="1" lang="zh-CN" altLang="en-US" sz="1600" b="0" i="0" u="none" strike="noStrike" kern="120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341629"/>
                  </a:ext>
                </a:extLst>
              </a:tr>
            </a:tbl>
          </a:graphicData>
        </a:graphic>
      </p:graphicFrame>
    </p:spTree>
    <p:extLst>
      <p:ext uri="{BB962C8B-B14F-4D97-AF65-F5344CB8AC3E}">
        <p14:creationId xmlns:p14="http://schemas.microsoft.com/office/powerpoint/2010/main" val="333744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画笔工具</a:t>
            </a:r>
            <a:r>
              <a:rPr lang="en-US" altLang="zh-CN"/>
              <a:t>-</a:t>
            </a:r>
            <a:r>
              <a:rPr lang="zh-CN" altLang="en-US"/>
              <a:t>基本使用</a:t>
            </a:r>
          </a:p>
        </p:txBody>
      </p:sp>
      <p:sp>
        <p:nvSpPr>
          <p:cNvPr id="4" name="文本框 3"/>
          <p:cNvSpPr txBox="1"/>
          <p:nvPr/>
        </p:nvSpPr>
        <p:spPr>
          <a:xfrm>
            <a:off x="439615" y="1025317"/>
            <a:ext cx="11113477" cy="1200329"/>
          </a:xfrm>
          <a:prstGeom prst="rect">
            <a:avLst/>
          </a:prstGeom>
          <a:noFill/>
        </p:spPr>
        <p:txBody>
          <a:bodyPr wrap="square" rtlCol="0">
            <a:spAutoFit/>
          </a:bodyPr>
          <a:lstStyle/>
          <a:p>
            <a:pPr>
              <a:lnSpc>
                <a:spcPct val="150000"/>
              </a:lnSpc>
            </a:pPr>
            <a:r>
              <a:rPr lang="en-US" altLang="zh-CN" sz="1600">
                <a:latin typeface="+mj-ea"/>
                <a:ea typeface="+mj-ea"/>
              </a:rPr>
              <a:t>【</a:t>
            </a:r>
            <a:r>
              <a:rPr lang="zh-CN" altLang="en-US" sz="1600">
                <a:latin typeface="+mj-ea"/>
                <a:ea typeface="+mj-ea"/>
              </a:rPr>
              <a:t>画笔工具</a:t>
            </a:r>
            <a:r>
              <a:rPr lang="en-US" altLang="zh-CN" sz="1600">
                <a:latin typeface="+mj-ea"/>
                <a:ea typeface="+mj-ea"/>
              </a:rPr>
              <a:t>】</a:t>
            </a:r>
            <a:r>
              <a:rPr lang="zh-CN" altLang="en-US" sz="1600">
                <a:latin typeface="+mj-ea"/>
                <a:ea typeface="+mj-ea"/>
              </a:rPr>
              <a:t>就是拿起鼠标（或者手写设备）像画画一样，在</a:t>
            </a:r>
            <a:r>
              <a:rPr lang="en-US" altLang="zh-CN" sz="1600">
                <a:latin typeface="+mj-ea"/>
                <a:ea typeface="+mj-ea"/>
              </a:rPr>
              <a:t>Photoshop</a:t>
            </a:r>
            <a:r>
              <a:rPr lang="zh-CN" altLang="en-US" sz="1600">
                <a:latin typeface="+mj-ea"/>
                <a:ea typeface="+mj-ea"/>
              </a:rPr>
              <a:t>中进行绘制操作。</a:t>
            </a:r>
            <a:endParaRPr lang="en-US" altLang="zh-CN" sz="1600">
              <a:latin typeface="+mj-ea"/>
              <a:ea typeface="+mj-ea"/>
            </a:endParaRPr>
          </a:p>
          <a:p>
            <a:pPr>
              <a:lnSpc>
                <a:spcPct val="150000"/>
              </a:lnSpc>
            </a:pPr>
            <a:r>
              <a:rPr lang="en-US" altLang="zh-CN" sz="1600">
                <a:latin typeface="+mj-ea"/>
                <a:ea typeface="+mj-ea"/>
              </a:rPr>
              <a:t>【</a:t>
            </a:r>
            <a:r>
              <a:rPr lang="zh-CN" altLang="en-US" sz="1600">
                <a:latin typeface="+mj-ea"/>
                <a:ea typeface="+mj-ea"/>
              </a:rPr>
              <a:t>画笔工具</a:t>
            </a:r>
            <a:r>
              <a:rPr lang="en-US" altLang="zh-CN" sz="1600">
                <a:latin typeface="+mj-ea"/>
                <a:ea typeface="+mj-ea"/>
              </a:rPr>
              <a:t>】</a:t>
            </a:r>
            <a:r>
              <a:rPr lang="zh-CN" altLang="en-US" sz="1600">
                <a:latin typeface="+mj-ea"/>
                <a:ea typeface="+mj-ea"/>
              </a:rPr>
              <a:t>的</a:t>
            </a:r>
            <a:r>
              <a:rPr lang="zh-CN" altLang="en-US" sz="1600" b="1">
                <a:solidFill>
                  <a:srgbClr val="C00000"/>
                </a:solidFill>
                <a:latin typeface="+mj-ea"/>
                <a:ea typeface="+mj-ea"/>
              </a:rPr>
              <a:t>快捷键是</a:t>
            </a:r>
            <a:r>
              <a:rPr lang="en-US" altLang="zh-CN" sz="1600" b="1">
                <a:solidFill>
                  <a:srgbClr val="C00000"/>
                </a:solidFill>
                <a:latin typeface="+mj-ea"/>
                <a:ea typeface="+mj-ea"/>
              </a:rPr>
              <a:t>B</a:t>
            </a:r>
            <a:r>
              <a:rPr lang="zh-CN" altLang="en-US" sz="1600">
                <a:latin typeface="+mj-ea"/>
                <a:ea typeface="+mj-ea"/>
              </a:rPr>
              <a:t>。除了</a:t>
            </a:r>
            <a:r>
              <a:rPr lang="en-US" altLang="zh-CN" sz="1600">
                <a:latin typeface="+mj-ea"/>
                <a:ea typeface="+mj-ea"/>
              </a:rPr>
              <a:t>【</a:t>
            </a:r>
            <a:r>
              <a:rPr lang="zh-CN" altLang="en-US" sz="1600">
                <a:latin typeface="+mj-ea"/>
                <a:ea typeface="+mj-ea"/>
              </a:rPr>
              <a:t>画笔工具</a:t>
            </a:r>
            <a:r>
              <a:rPr lang="en-US" altLang="zh-CN" sz="1600">
                <a:latin typeface="+mj-ea"/>
                <a:ea typeface="+mj-ea"/>
              </a:rPr>
              <a:t>】</a:t>
            </a:r>
            <a:r>
              <a:rPr lang="zh-CN" altLang="en-US" sz="1600">
                <a:latin typeface="+mj-ea"/>
                <a:ea typeface="+mj-ea"/>
              </a:rPr>
              <a:t>之外，还有很多类似画笔的工具，</a:t>
            </a:r>
            <a:r>
              <a:rPr lang="zh-CN" altLang="en-US" sz="1600" b="1">
                <a:solidFill>
                  <a:srgbClr val="C00000"/>
                </a:solidFill>
                <a:latin typeface="+mj-ea"/>
                <a:ea typeface="+mj-ea"/>
              </a:rPr>
              <a:t>其用法和选项属性也是通用的</a:t>
            </a:r>
            <a:r>
              <a:rPr lang="zh-CN" altLang="en-US" sz="1600">
                <a:latin typeface="+mj-ea"/>
                <a:ea typeface="+mj-ea"/>
              </a:rPr>
              <a:t>，所以学会了</a:t>
            </a:r>
            <a:r>
              <a:rPr lang="en-US" altLang="zh-CN" sz="1600">
                <a:latin typeface="+mj-ea"/>
                <a:ea typeface="+mj-ea"/>
              </a:rPr>
              <a:t>【</a:t>
            </a:r>
            <a:r>
              <a:rPr lang="zh-CN" altLang="en-US" sz="1600">
                <a:latin typeface="+mj-ea"/>
                <a:ea typeface="+mj-ea"/>
              </a:rPr>
              <a:t>画笔工具</a:t>
            </a:r>
            <a:r>
              <a:rPr lang="en-US" altLang="zh-CN" sz="1600">
                <a:latin typeface="+mj-ea"/>
                <a:ea typeface="+mj-ea"/>
              </a:rPr>
              <a:t>】</a:t>
            </a:r>
            <a:r>
              <a:rPr lang="zh-CN" altLang="en-US" sz="1600">
                <a:latin typeface="+mj-ea"/>
                <a:ea typeface="+mj-ea"/>
              </a:rPr>
              <a:t>，就可以很快学会其他一系列的工具。</a:t>
            </a:r>
            <a:endParaRPr lang="en-US" altLang="zh-CN" sz="1600">
              <a:latin typeface="+mj-ea"/>
              <a:ea typeface="+mj-ea"/>
            </a:endParaRPr>
          </a:p>
        </p:txBody>
      </p:sp>
      <p:sp>
        <p:nvSpPr>
          <p:cNvPr id="5" name="文本框 4"/>
          <p:cNvSpPr txBox="1"/>
          <p:nvPr/>
        </p:nvSpPr>
        <p:spPr>
          <a:xfrm>
            <a:off x="506732" y="3314699"/>
            <a:ext cx="4962083" cy="1526187"/>
          </a:xfrm>
          <a:prstGeom prst="rect">
            <a:avLst/>
          </a:prstGeom>
          <a:noFill/>
        </p:spPr>
        <p:txBody>
          <a:bodyPr wrap="square" rtlCol="0">
            <a:spAutoFit/>
          </a:bodyPr>
          <a:lstStyle/>
          <a:p>
            <a:pPr>
              <a:lnSpc>
                <a:spcPct val="150000"/>
              </a:lnSpc>
            </a:pPr>
            <a:r>
              <a:rPr lang="zh-CN" altLang="en-US" sz="1600">
                <a:latin typeface="+mj-ea"/>
                <a:ea typeface="+mj-ea"/>
              </a:rPr>
              <a:t>使用</a:t>
            </a:r>
            <a:r>
              <a:rPr lang="en-US" altLang="zh-CN" sz="1600">
                <a:latin typeface="+mj-ea"/>
                <a:ea typeface="+mj-ea"/>
              </a:rPr>
              <a:t>【</a:t>
            </a:r>
            <a:r>
              <a:rPr lang="zh-CN" altLang="en-US" sz="1600">
                <a:latin typeface="+mj-ea"/>
                <a:ea typeface="+mj-ea"/>
              </a:rPr>
              <a:t>画笔工具</a:t>
            </a:r>
            <a:r>
              <a:rPr lang="en-US" altLang="zh-CN" sz="1600">
                <a:latin typeface="+mj-ea"/>
                <a:ea typeface="+mj-ea"/>
              </a:rPr>
              <a:t>】</a:t>
            </a:r>
            <a:r>
              <a:rPr lang="zh-CN" altLang="en-US" sz="1600">
                <a:latin typeface="+mj-ea"/>
                <a:ea typeface="+mj-ea"/>
              </a:rPr>
              <a:t>，并选择普通的圆笔刷，设定适当的大小，</a:t>
            </a:r>
            <a:r>
              <a:rPr lang="en-US" altLang="zh-CN" sz="1600" b="1">
                <a:solidFill>
                  <a:srgbClr val="C00000"/>
                </a:solidFill>
                <a:latin typeface="+mj-ea"/>
                <a:ea typeface="+mj-ea"/>
              </a:rPr>
              <a:t>【</a:t>
            </a:r>
            <a:r>
              <a:rPr lang="zh-CN" altLang="en-US" sz="1600" b="1">
                <a:solidFill>
                  <a:srgbClr val="C00000"/>
                </a:solidFill>
                <a:latin typeface="+mj-ea"/>
                <a:ea typeface="+mj-ea"/>
              </a:rPr>
              <a:t>硬度</a:t>
            </a:r>
            <a:r>
              <a:rPr lang="en-US" altLang="zh-CN" sz="1600" b="1">
                <a:solidFill>
                  <a:srgbClr val="C00000"/>
                </a:solidFill>
                <a:latin typeface="+mj-ea"/>
                <a:ea typeface="+mj-ea"/>
              </a:rPr>
              <a:t>】</a:t>
            </a:r>
            <a:r>
              <a:rPr lang="zh-CN" altLang="en-US" sz="1600" b="1">
                <a:solidFill>
                  <a:srgbClr val="C00000"/>
                </a:solidFill>
                <a:latin typeface="+mj-ea"/>
                <a:ea typeface="+mj-ea"/>
              </a:rPr>
              <a:t>为</a:t>
            </a:r>
            <a:r>
              <a:rPr lang="en-US" altLang="zh-CN" sz="1600" b="1">
                <a:solidFill>
                  <a:srgbClr val="C00000"/>
                </a:solidFill>
                <a:latin typeface="+mj-ea"/>
                <a:ea typeface="+mj-ea"/>
              </a:rPr>
              <a:t>100%</a:t>
            </a:r>
            <a:r>
              <a:rPr lang="zh-CN" altLang="en-US" sz="1600">
                <a:latin typeface="+mj-ea"/>
                <a:ea typeface="+mj-ea"/>
              </a:rPr>
              <a:t>。</a:t>
            </a:r>
            <a:endParaRPr lang="en-US" altLang="zh-CN" sz="1600">
              <a:latin typeface="+mj-ea"/>
              <a:ea typeface="+mj-ea"/>
            </a:endParaRPr>
          </a:p>
          <a:p>
            <a:pPr>
              <a:lnSpc>
                <a:spcPct val="150000"/>
              </a:lnSpc>
            </a:pPr>
            <a:r>
              <a:rPr lang="zh-CN" altLang="en-US" sz="1600" b="1">
                <a:solidFill>
                  <a:srgbClr val="C00000"/>
                </a:solidFill>
                <a:latin typeface="+mj-ea"/>
                <a:ea typeface="+mj-ea"/>
              </a:rPr>
              <a:t>设定一个前景色</a:t>
            </a:r>
            <a:r>
              <a:rPr lang="zh-CN" altLang="en-US" sz="1600">
                <a:latin typeface="+mj-ea"/>
                <a:ea typeface="+mj-ea"/>
              </a:rPr>
              <a:t>，再新建一个图层，在画面上拖动鼠标，如图所示。</a:t>
            </a:r>
          </a:p>
        </p:txBody>
      </p:sp>
      <p:pic>
        <p:nvPicPr>
          <p:cNvPr id="6" name="图片 5"/>
          <p:cNvPicPr>
            <a:picLocks noChangeAspect="1"/>
          </p:cNvPicPr>
          <p:nvPr/>
        </p:nvPicPr>
        <p:blipFill>
          <a:blip r:embed="rId2"/>
          <a:stretch>
            <a:fillRect/>
          </a:stretch>
        </p:blipFill>
        <p:spPr>
          <a:xfrm>
            <a:off x="6612548" y="2225646"/>
            <a:ext cx="4456967" cy="3923655"/>
          </a:xfrm>
          <a:prstGeom prst="rect">
            <a:avLst/>
          </a:prstGeom>
        </p:spPr>
      </p:pic>
    </p:spTree>
    <p:extLst>
      <p:ext uri="{BB962C8B-B14F-4D97-AF65-F5344CB8AC3E}">
        <p14:creationId xmlns:p14="http://schemas.microsoft.com/office/powerpoint/2010/main" val="294589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画笔工具</a:t>
            </a:r>
            <a:r>
              <a:rPr lang="en-US" altLang="zh-CN"/>
              <a:t>-</a:t>
            </a:r>
            <a:r>
              <a:rPr lang="zh-CN" altLang="en-US"/>
              <a:t>大小与硬度</a:t>
            </a:r>
          </a:p>
        </p:txBody>
      </p:sp>
      <p:sp>
        <p:nvSpPr>
          <p:cNvPr id="4" name="文本框 3"/>
          <p:cNvSpPr txBox="1"/>
          <p:nvPr/>
        </p:nvSpPr>
        <p:spPr>
          <a:xfrm>
            <a:off x="506732" y="1362807"/>
            <a:ext cx="7274460" cy="1569660"/>
          </a:xfrm>
          <a:prstGeom prst="rect">
            <a:avLst/>
          </a:prstGeom>
          <a:noFill/>
        </p:spPr>
        <p:txBody>
          <a:bodyPr wrap="square" rtlCol="0">
            <a:spAutoFit/>
          </a:bodyPr>
          <a:lstStyle/>
          <a:p>
            <a:pPr>
              <a:lnSpc>
                <a:spcPct val="150000"/>
              </a:lnSpc>
            </a:pPr>
            <a:r>
              <a:rPr lang="zh-CN" altLang="en-US" sz="1600">
                <a:latin typeface="+mj-ea"/>
                <a:ea typeface="+mj-ea"/>
              </a:rPr>
              <a:t>除了可以在选项栏的</a:t>
            </a:r>
            <a:r>
              <a:rPr lang="en-US" altLang="zh-CN" sz="1600">
                <a:latin typeface="+mj-ea"/>
                <a:ea typeface="+mj-ea"/>
              </a:rPr>
              <a:t>【</a:t>
            </a:r>
            <a:r>
              <a:rPr lang="zh-CN" altLang="en-US" sz="1600">
                <a:latin typeface="+mj-ea"/>
                <a:ea typeface="+mj-ea"/>
              </a:rPr>
              <a:t>画笔预设</a:t>
            </a:r>
            <a:r>
              <a:rPr lang="en-US" altLang="zh-CN" sz="1600">
                <a:latin typeface="+mj-ea"/>
                <a:ea typeface="+mj-ea"/>
              </a:rPr>
              <a:t>】</a:t>
            </a:r>
            <a:r>
              <a:rPr lang="zh-CN" altLang="en-US" sz="1600">
                <a:latin typeface="+mj-ea"/>
                <a:ea typeface="+mj-ea"/>
              </a:rPr>
              <a:t>选取器中设定画笔的大小和硬度之外，还可以在画面上</a:t>
            </a:r>
            <a:r>
              <a:rPr lang="zh-CN" altLang="en-US" sz="1600" b="1">
                <a:solidFill>
                  <a:srgbClr val="C00000"/>
                </a:solidFill>
                <a:latin typeface="+mj-ea"/>
                <a:ea typeface="+mj-ea"/>
              </a:rPr>
              <a:t>用鼠标右击的方式打开此面板</a:t>
            </a:r>
            <a:r>
              <a:rPr lang="zh-CN" altLang="en-US" sz="1600">
                <a:latin typeface="+mj-ea"/>
                <a:ea typeface="+mj-ea"/>
              </a:rPr>
              <a:t>，如图所示。</a:t>
            </a:r>
            <a:endParaRPr lang="en-US" altLang="zh-CN" sz="1600">
              <a:latin typeface="+mj-ea"/>
              <a:ea typeface="+mj-ea"/>
            </a:endParaRPr>
          </a:p>
          <a:p>
            <a:pPr>
              <a:lnSpc>
                <a:spcPct val="150000"/>
              </a:lnSpc>
            </a:pPr>
            <a:r>
              <a:rPr lang="zh-CN" altLang="en-US" sz="1600">
                <a:latin typeface="+mj-ea"/>
                <a:ea typeface="+mj-ea"/>
              </a:rPr>
              <a:t>可以通过</a:t>
            </a:r>
            <a:r>
              <a:rPr lang="zh-CN" altLang="en-US" sz="1600" b="1">
                <a:solidFill>
                  <a:srgbClr val="C00000"/>
                </a:solidFill>
                <a:latin typeface="+mj-ea"/>
                <a:ea typeface="+mj-ea"/>
              </a:rPr>
              <a:t>快捷键“ </a:t>
            </a:r>
            <a:r>
              <a:rPr lang="en-US" altLang="zh-CN" sz="1600" b="1">
                <a:solidFill>
                  <a:srgbClr val="C00000"/>
                </a:solidFill>
                <a:latin typeface="+mj-ea"/>
                <a:ea typeface="+mj-ea"/>
              </a:rPr>
              <a:t>[”</a:t>
            </a:r>
            <a:r>
              <a:rPr lang="zh-CN" altLang="en-US" sz="1600" b="1">
                <a:solidFill>
                  <a:srgbClr val="C00000"/>
                </a:solidFill>
                <a:latin typeface="+mj-ea"/>
                <a:ea typeface="+mj-ea"/>
              </a:rPr>
              <a:t>和“</a:t>
            </a:r>
            <a:r>
              <a:rPr lang="en-US" altLang="zh-CN" sz="1600" b="1">
                <a:solidFill>
                  <a:srgbClr val="C00000"/>
                </a:solidFill>
                <a:latin typeface="+mj-ea"/>
                <a:ea typeface="+mj-ea"/>
              </a:rPr>
              <a:t>]”</a:t>
            </a:r>
            <a:r>
              <a:rPr lang="zh-CN" altLang="en-US" sz="1600" b="1">
                <a:solidFill>
                  <a:srgbClr val="C00000"/>
                </a:solidFill>
                <a:latin typeface="+mj-ea"/>
                <a:ea typeface="+mj-ea"/>
              </a:rPr>
              <a:t>（左右中括号）逐步调节画笔笔刷大小</a:t>
            </a:r>
            <a:r>
              <a:rPr lang="zh-CN" altLang="en-US" sz="1600">
                <a:latin typeface="+mj-ea"/>
                <a:ea typeface="+mj-ea"/>
              </a:rPr>
              <a:t>。左括号代表变小，右括号代表变大，如图所示。</a:t>
            </a:r>
          </a:p>
        </p:txBody>
      </p:sp>
      <p:pic>
        <p:nvPicPr>
          <p:cNvPr id="5" name="图片 4"/>
          <p:cNvPicPr>
            <a:picLocks noChangeAspect="1"/>
          </p:cNvPicPr>
          <p:nvPr/>
        </p:nvPicPr>
        <p:blipFill>
          <a:blip r:embed="rId2"/>
          <a:stretch>
            <a:fillRect/>
          </a:stretch>
        </p:blipFill>
        <p:spPr>
          <a:xfrm>
            <a:off x="8027377" y="1279444"/>
            <a:ext cx="3773441" cy="4925852"/>
          </a:xfrm>
          <a:prstGeom prst="rect">
            <a:avLst/>
          </a:prstGeom>
        </p:spPr>
      </p:pic>
      <p:pic>
        <p:nvPicPr>
          <p:cNvPr id="6" name="图片 5"/>
          <p:cNvPicPr>
            <a:picLocks noChangeAspect="1"/>
          </p:cNvPicPr>
          <p:nvPr/>
        </p:nvPicPr>
        <p:blipFill rotWithShape="1">
          <a:blip r:embed="rId3"/>
          <a:srcRect r="15511"/>
          <a:stretch/>
        </p:blipFill>
        <p:spPr>
          <a:xfrm>
            <a:off x="506732" y="3438618"/>
            <a:ext cx="7228467" cy="1959859"/>
          </a:xfrm>
          <a:prstGeom prst="rect">
            <a:avLst/>
          </a:prstGeom>
        </p:spPr>
      </p:pic>
    </p:spTree>
    <p:extLst>
      <p:ext uri="{BB962C8B-B14F-4D97-AF65-F5344CB8AC3E}">
        <p14:creationId xmlns:p14="http://schemas.microsoft.com/office/powerpoint/2010/main" val="209929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画笔工具</a:t>
            </a:r>
            <a:r>
              <a:rPr lang="en-US" altLang="zh-CN"/>
              <a:t>-</a:t>
            </a:r>
            <a:r>
              <a:rPr lang="zh-CN" altLang="en-US"/>
              <a:t>不透明度与流量</a:t>
            </a:r>
          </a:p>
        </p:txBody>
      </p:sp>
      <p:sp>
        <p:nvSpPr>
          <p:cNvPr id="4" name="文本框 3"/>
          <p:cNvSpPr txBox="1"/>
          <p:nvPr/>
        </p:nvSpPr>
        <p:spPr>
          <a:xfrm>
            <a:off x="422031" y="1134207"/>
            <a:ext cx="11166231" cy="418191"/>
          </a:xfrm>
          <a:prstGeom prst="rect">
            <a:avLst/>
          </a:prstGeom>
          <a:noFill/>
        </p:spPr>
        <p:txBody>
          <a:bodyPr wrap="square" rtlCol="0">
            <a:spAutoFit/>
          </a:bodyPr>
          <a:lstStyle/>
          <a:p>
            <a:pPr>
              <a:lnSpc>
                <a:spcPct val="150000"/>
              </a:lnSpc>
            </a:pPr>
            <a:r>
              <a:rPr lang="en-US" altLang="zh-CN" sz="1600">
                <a:latin typeface="+mj-ea"/>
                <a:ea typeface="+mj-ea"/>
              </a:rPr>
              <a:t>【</a:t>
            </a:r>
            <a:r>
              <a:rPr lang="zh-CN" altLang="en-US" sz="1600">
                <a:latin typeface="+mj-ea"/>
                <a:ea typeface="+mj-ea"/>
              </a:rPr>
              <a:t>不透明度</a:t>
            </a:r>
            <a:r>
              <a:rPr lang="en-US" altLang="zh-CN" sz="1600">
                <a:latin typeface="+mj-ea"/>
                <a:ea typeface="+mj-ea"/>
              </a:rPr>
              <a:t>】</a:t>
            </a:r>
            <a:r>
              <a:rPr lang="zh-CN" altLang="en-US" sz="1600">
                <a:latin typeface="+mj-ea"/>
                <a:ea typeface="+mj-ea"/>
              </a:rPr>
              <a:t>和</a:t>
            </a:r>
            <a:r>
              <a:rPr lang="en-US" altLang="zh-CN" sz="1600">
                <a:latin typeface="+mj-ea"/>
                <a:ea typeface="+mj-ea"/>
              </a:rPr>
              <a:t>【</a:t>
            </a:r>
            <a:r>
              <a:rPr lang="zh-CN" altLang="en-US" sz="1600">
                <a:latin typeface="+mj-ea"/>
                <a:ea typeface="+mj-ea"/>
              </a:rPr>
              <a:t>流量</a:t>
            </a:r>
            <a:r>
              <a:rPr lang="en-US" altLang="zh-CN" sz="1600">
                <a:latin typeface="+mj-ea"/>
                <a:ea typeface="+mj-ea"/>
              </a:rPr>
              <a:t>】</a:t>
            </a:r>
            <a:r>
              <a:rPr lang="zh-CN" altLang="en-US" sz="1600">
                <a:latin typeface="+mj-ea"/>
                <a:ea typeface="+mj-ea"/>
              </a:rPr>
              <a:t>位于选项栏中，如图所示。</a:t>
            </a:r>
          </a:p>
        </p:txBody>
      </p:sp>
      <p:pic>
        <p:nvPicPr>
          <p:cNvPr id="5" name="图片 4"/>
          <p:cNvPicPr>
            <a:picLocks noChangeAspect="1"/>
          </p:cNvPicPr>
          <p:nvPr/>
        </p:nvPicPr>
        <p:blipFill>
          <a:blip r:embed="rId2"/>
          <a:stretch>
            <a:fillRect/>
          </a:stretch>
        </p:blipFill>
        <p:spPr>
          <a:xfrm>
            <a:off x="618758" y="1661288"/>
            <a:ext cx="6819535" cy="686058"/>
          </a:xfrm>
          <a:prstGeom prst="rect">
            <a:avLst/>
          </a:prstGeom>
        </p:spPr>
      </p:pic>
      <p:sp>
        <p:nvSpPr>
          <p:cNvPr id="6" name="文本框 5"/>
          <p:cNvSpPr txBox="1"/>
          <p:nvPr/>
        </p:nvSpPr>
        <p:spPr>
          <a:xfrm>
            <a:off x="557212" y="2456236"/>
            <a:ext cx="11391534" cy="4154984"/>
          </a:xfrm>
          <a:prstGeom prst="rect">
            <a:avLst/>
          </a:prstGeom>
          <a:noFill/>
        </p:spPr>
        <p:txBody>
          <a:bodyPr wrap="square" rtlCol="0">
            <a:spAutoFit/>
          </a:bodyPr>
          <a:lstStyle/>
          <a:p>
            <a:pPr>
              <a:lnSpc>
                <a:spcPct val="150000"/>
              </a:lnSpc>
            </a:pPr>
            <a:r>
              <a:rPr lang="en-US" altLang="zh-CN" sz="1600" b="1">
                <a:latin typeface="+mj-ea"/>
                <a:ea typeface="+mj-ea"/>
              </a:rPr>
              <a:t>1</a:t>
            </a:r>
            <a:r>
              <a:rPr lang="zh-CN" altLang="en-US" sz="1600" b="1">
                <a:latin typeface="+mj-ea"/>
                <a:ea typeface="+mj-ea"/>
              </a:rPr>
              <a:t>．不透明度</a:t>
            </a:r>
            <a:endParaRPr lang="en-US" altLang="zh-CN" sz="1600" b="1">
              <a:latin typeface="+mj-ea"/>
              <a:ea typeface="+mj-ea"/>
            </a:endParaRPr>
          </a:p>
          <a:p>
            <a:pPr>
              <a:lnSpc>
                <a:spcPct val="150000"/>
              </a:lnSpc>
            </a:pPr>
            <a:r>
              <a:rPr lang="en-US" altLang="zh-CN" sz="1600">
                <a:latin typeface="+mj-ea"/>
                <a:ea typeface="+mj-ea"/>
              </a:rPr>
              <a:t>【</a:t>
            </a:r>
            <a:r>
              <a:rPr lang="zh-CN" altLang="en-US" sz="1600">
                <a:latin typeface="+mj-ea"/>
                <a:ea typeface="+mj-ea"/>
              </a:rPr>
              <a:t>不透明度</a:t>
            </a:r>
            <a:r>
              <a:rPr lang="en-US" altLang="zh-CN" sz="1600">
                <a:latin typeface="+mj-ea"/>
                <a:ea typeface="+mj-ea"/>
              </a:rPr>
              <a:t>】</a:t>
            </a:r>
            <a:r>
              <a:rPr lang="zh-CN" altLang="en-US" sz="1600">
                <a:latin typeface="+mj-ea"/>
                <a:ea typeface="+mj-ea"/>
              </a:rPr>
              <a:t>用于设置画笔色彩的不透明度，也就是说画笔要有颜料，而这个颜料可以非常的稠，看起来是不透明的，也可以调得非常稀，如同水彩般半透明。</a:t>
            </a:r>
            <a:r>
              <a:rPr lang="zh-CN" altLang="en-US" sz="1600" b="1">
                <a:solidFill>
                  <a:srgbClr val="C00000"/>
                </a:solidFill>
                <a:latin typeface="+mj-ea"/>
                <a:ea typeface="+mj-ea"/>
              </a:rPr>
              <a:t>例如，设置</a:t>
            </a:r>
            <a:r>
              <a:rPr lang="en-US" altLang="zh-CN" sz="1600" b="1">
                <a:solidFill>
                  <a:srgbClr val="C00000"/>
                </a:solidFill>
                <a:latin typeface="+mj-ea"/>
                <a:ea typeface="+mj-ea"/>
              </a:rPr>
              <a:t>【</a:t>
            </a:r>
            <a:r>
              <a:rPr lang="zh-CN" altLang="en-US" sz="1600" b="1">
                <a:solidFill>
                  <a:srgbClr val="C00000"/>
                </a:solidFill>
                <a:latin typeface="+mj-ea"/>
                <a:ea typeface="+mj-ea"/>
              </a:rPr>
              <a:t>不透明度</a:t>
            </a:r>
            <a:r>
              <a:rPr lang="en-US" altLang="zh-CN" sz="1600" b="1">
                <a:solidFill>
                  <a:srgbClr val="C00000"/>
                </a:solidFill>
                <a:latin typeface="+mj-ea"/>
                <a:ea typeface="+mj-ea"/>
              </a:rPr>
              <a:t>】</a:t>
            </a:r>
            <a:r>
              <a:rPr lang="zh-CN" altLang="en-US" sz="1600" b="1">
                <a:solidFill>
                  <a:srgbClr val="C00000"/>
                </a:solidFill>
                <a:latin typeface="+mj-ea"/>
                <a:ea typeface="+mj-ea"/>
              </a:rPr>
              <a:t>为</a:t>
            </a:r>
            <a:r>
              <a:rPr lang="en-US" altLang="zh-CN" sz="1600" b="1">
                <a:solidFill>
                  <a:srgbClr val="C00000"/>
                </a:solidFill>
                <a:latin typeface="+mj-ea"/>
                <a:ea typeface="+mj-ea"/>
              </a:rPr>
              <a:t>50%</a:t>
            </a:r>
            <a:r>
              <a:rPr lang="zh-CN" altLang="en-US" sz="1600" b="1">
                <a:solidFill>
                  <a:srgbClr val="C00000"/>
                </a:solidFill>
                <a:latin typeface="+mj-ea"/>
                <a:ea typeface="+mj-ea"/>
              </a:rPr>
              <a:t>，画出的线条就是半透明度的</a:t>
            </a:r>
            <a:r>
              <a:rPr lang="zh-CN" altLang="en-US" sz="1600">
                <a:latin typeface="+mj-ea"/>
                <a:ea typeface="+mj-ea"/>
              </a:rPr>
              <a:t>。</a:t>
            </a:r>
            <a:endParaRPr lang="en-US" altLang="zh-CN" sz="1600">
              <a:latin typeface="+mj-ea"/>
              <a:ea typeface="+mj-ea"/>
            </a:endParaRPr>
          </a:p>
          <a:p>
            <a:pPr>
              <a:lnSpc>
                <a:spcPct val="150000"/>
              </a:lnSpc>
            </a:pPr>
            <a:r>
              <a:rPr lang="en-US" altLang="zh-CN" sz="1600" b="1">
                <a:latin typeface="+mj-ea"/>
                <a:ea typeface="+mj-ea"/>
              </a:rPr>
              <a:t>2</a:t>
            </a:r>
            <a:r>
              <a:rPr lang="zh-CN" altLang="en-US" sz="1600" b="1">
                <a:latin typeface="+mj-ea"/>
                <a:ea typeface="+mj-ea"/>
              </a:rPr>
              <a:t>．流量</a:t>
            </a:r>
            <a:endParaRPr lang="en-US" altLang="zh-CN" sz="1600" b="1">
              <a:latin typeface="+mj-ea"/>
              <a:ea typeface="+mj-ea"/>
            </a:endParaRPr>
          </a:p>
          <a:p>
            <a:pPr>
              <a:lnSpc>
                <a:spcPct val="150000"/>
              </a:lnSpc>
            </a:pPr>
            <a:r>
              <a:rPr lang="en-US" altLang="zh-CN" sz="1600">
                <a:latin typeface="+mj-ea"/>
                <a:ea typeface="+mj-ea"/>
              </a:rPr>
              <a:t>【</a:t>
            </a:r>
            <a:r>
              <a:rPr lang="zh-CN" altLang="en-US" sz="1600">
                <a:latin typeface="+mj-ea"/>
                <a:ea typeface="+mj-ea"/>
              </a:rPr>
              <a:t>流量</a:t>
            </a:r>
            <a:r>
              <a:rPr lang="en-US" altLang="zh-CN" sz="1600">
                <a:latin typeface="+mj-ea"/>
                <a:ea typeface="+mj-ea"/>
              </a:rPr>
              <a:t>】</a:t>
            </a:r>
            <a:r>
              <a:rPr lang="zh-CN" altLang="en-US" sz="1600">
                <a:latin typeface="+mj-ea"/>
                <a:ea typeface="+mj-ea"/>
              </a:rPr>
              <a:t>用于设置描边颜色的轻重，也就是画笔里的颜料流出来多少。</a:t>
            </a:r>
            <a:r>
              <a:rPr lang="zh-CN" altLang="en-US" sz="1600" b="1">
                <a:solidFill>
                  <a:srgbClr val="C00000"/>
                </a:solidFill>
                <a:latin typeface="+mj-ea"/>
                <a:ea typeface="+mj-ea"/>
              </a:rPr>
              <a:t>当设定为</a:t>
            </a:r>
            <a:r>
              <a:rPr lang="en-US" altLang="zh-CN" sz="1600" b="1">
                <a:solidFill>
                  <a:srgbClr val="C00000"/>
                </a:solidFill>
                <a:latin typeface="+mj-ea"/>
                <a:ea typeface="+mj-ea"/>
              </a:rPr>
              <a:t>100%</a:t>
            </a:r>
            <a:r>
              <a:rPr lang="zh-CN" altLang="en-US" sz="1600" b="1">
                <a:solidFill>
                  <a:srgbClr val="C00000"/>
                </a:solidFill>
                <a:latin typeface="+mj-ea"/>
                <a:ea typeface="+mj-ea"/>
              </a:rPr>
              <a:t>时，画笔的颜色就流出</a:t>
            </a:r>
            <a:r>
              <a:rPr lang="en-US" altLang="zh-CN" sz="1600" b="1">
                <a:solidFill>
                  <a:srgbClr val="C00000"/>
                </a:solidFill>
                <a:latin typeface="+mj-ea"/>
                <a:ea typeface="+mj-ea"/>
              </a:rPr>
              <a:t>100%</a:t>
            </a:r>
            <a:r>
              <a:rPr lang="zh-CN" altLang="en-US" sz="1600" b="1">
                <a:solidFill>
                  <a:srgbClr val="C00000"/>
                </a:solidFill>
                <a:latin typeface="+mj-ea"/>
                <a:ea typeface="+mj-ea"/>
              </a:rPr>
              <a:t>，而设定为</a:t>
            </a:r>
            <a:r>
              <a:rPr lang="en-US" altLang="zh-CN" sz="1600" b="1">
                <a:solidFill>
                  <a:srgbClr val="C00000"/>
                </a:solidFill>
                <a:latin typeface="+mj-ea"/>
                <a:ea typeface="+mj-ea"/>
              </a:rPr>
              <a:t>50%</a:t>
            </a:r>
            <a:r>
              <a:rPr lang="zh-CN" altLang="en-US" sz="1600" b="1">
                <a:solidFill>
                  <a:srgbClr val="C00000"/>
                </a:solidFill>
                <a:latin typeface="+mj-ea"/>
                <a:ea typeface="+mj-ea"/>
              </a:rPr>
              <a:t>则一次只能流出</a:t>
            </a:r>
            <a:r>
              <a:rPr lang="en-US" altLang="zh-CN" sz="1600" b="1">
                <a:solidFill>
                  <a:srgbClr val="C00000"/>
                </a:solidFill>
                <a:latin typeface="+mj-ea"/>
                <a:ea typeface="+mj-ea"/>
              </a:rPr>
              <a:t>50%</a:t>
            </a:r>
            <a:r>
              <a:rPr lang="zh-CN" altLang="en-US" sz="1600" b="1">
                <a:solidFill>
                  <a:srgbClr val="C00000"/>
                </a:solidFill>
                <a:latin typeface="+mj-ea"/>
                <a:ea typeface="+mj-ea"/>
              </a:rPr>
              <a:t>的颜色。</a:t>
            </a:r>
            <a:endParaRPr lang="en-US" altLang="zh-CN" sz="1600" b="1">
              <a:solidFill>
                <a:srgbClr val="C00000"/>
              </a:solidFill>
              <a:latin typeface="+mj-ea"/>
              <a:ea typeface="+mj-ea"/>
            </a:endParaRPr>
          </a:p>
          <a:p>
            <a:pPr>
              <a:lnSpc>
                <a:spcPct val="150000"/>
              </a:lnSpc>
            </a:pPr>
            <a:r>
              <a:rPr lang="en-US" altLang="zh-CN" sz="1600" b="1">
                <a:latin typeface="+mj-ea"/>
                <a:ea typeface="+mj-ea"/>
              </a:rPr>
              <a:t>3.</a:t>
            </a:r>
            <a:r>
              <a:rPr lang="zh-CN" altLang="en-US" sz="1600" b="1">
                <a:latin typeface="+mj-ea"/>
                <a:ea typeface="+mj-ea"/>
              </a:rPr>
              <a:t>不透明度和流量的区别</a:t>
            </a:r>
            <a:endParaRPr lang="en-US" altLang="zh-CN" sz="1600" b="1">
              <a:latin typeface="+mj-ea"/>
              <a:ea typeface="+mj-ea"/>
            </a:endParaRPr>
          </a:p>
          <a:p>
            <a:pPr>
              <a:lnSpc>
                <a:spcPct val="150000"/>
              </a:lnSpc>
            </a:pPr>
            <a:r>
              <a:rPr lang="zh-CN" altLang="en-US" sz="1600" b="1">
                <a:solidFill>
                  <a:srgbClr val="C00000"/>
                </a:solidFill>
                <a:latin typeface="+mj-ea"/>
                <a:ea typeface="+mj-ea"/>
              </a:rPr>
              <a:t>流量：</a:t>
            </a:r>
            <a:r>
              <a:rPr lang="zh-CN" altLang="en-US" sz="1600">
                <a:latin typeface="+mj-ea"/>
                <a:ea typeface="+mj-ea"/>
              </a:rPr>
              <a:t>将流量设置为</a:t>
            </a:r>
            <a:r>
              <a:rPr lang="en-US" altLang="zh-CN" sz="1600">
                <a:latin typeface="+mj-ea"/>
                <a:ea typeface="+mj-ea"/>
              </a:rPr>
              <a:t>10%</a:t>
            </a:r>
            <a:r>
              <a:rPr lang="zh-CN" altLang="en-US" sz="1600">
                <a:latin typeface="+mj-ea"/>
                <a:ea typeface="+mj-ea"/>
              </a:rPr>
              <a:t>，将不透明度设置为</a:t>
            </a:r>
            <a:r>
              <a:rPr lang="en-US" altLang="zh-CN" sz="1600">
                <a:latin typeface="+mj-ea"/>
                <a:ea typeface="+mj-ea"/>
              </a:rPr>
              <a:t>100%</a:t>
            </a:r>
            <a:r>
              <a:rPr lang="zh-CN" altLang="en-US" sz="1600">
                <a:latin typeface="+mj-ea"/>
                <a:ea typeface="+mj-ea"/>
              </a:rPr>
              <a:t>，单击鼠标左键不松开，反复绘制，随着颜料不断流出，</a:t>
            </a:r>
            <a:r>
              <a:rPr lang="zh-CN" altLang="en-US" sz="1600" b="1">
                <a:solidFill>
                  <a:srgbClr val="C00000"/>
                </a:solidFill>
                <a:latin typeface="+mj-ea"/>
                <a:ea typeface="+mj-ea"/>
              </a:rPr>
              <a:t>会产生叠加加重颜色的效果，颜色很快就变成了不透明</a:t>
            </a:r>
            <a:r>
              <a:rPr lang="zh-CN" altLang="en-US" sz="1600">
                <a:latin typeface="+mj-ea"/>
                <a:ea typeface="+mj-ea"/>
              </a:rPr>
              <a:t>。</a:t>
            </a:r>
            <a:endParaRPr lang="en-US" altLang="zh-CN" sz="1600">
              <a:latin typeface="+mj-ea"/>
              <a:ea typeface="+mj-ea"/>
            </a:endParaRPr>
          </a:p>
          <a:p>
            <a:pPr>
              <a:lnSpc>
                <a:spcPct val="150000"/>
              </a:lnSpc>
            </a:pPr>
            <a:r>
              <a:rPr lang="zh-CN" altLang="en-US" sz="1600" b="1">
                <a:solidFill>
                  <a:srgbClr val="C00000"/>
                </a:solidFill>
                <a:latin typeface="+mj-ea"/>
                <a:ea typeface="+mj-ea"/>
              </a:rPr>
              <a:t>不透明度：</a:t>
            </a:r>
            <a:r>
              <a:rPr lang="zh-CN" altLang="en-US" sz="1600">
                <a:latin typeface="+mj-ea"/>
                <a:ea typeface="+mj-ea"/>
              </a:rPr>
              <a:t>将流量设置为</a:t>
            </a:r>
            <a:r>
              <a:rPr lang="en-US" altLang="zh-CN" sz="1600">
                <a:latin typeface="+mj-ea"/>
                <a:ea typeface="+mj-ea"/>
              </a:rPr>
              <a:t>100%</a:t>
            </a:r>
            <a:r>
              <a:rPr lang="zh-CN" altLang="en-US" sz="1600">
                <a:latin typeface="+mj-ea"/>
                <a:ea typeface="+mj-ea"/>
              </a:rPr>
              <a:t>，将不透明度设置为</a:t>
            </a:r>
            <a:r>
              <a:rPr lang="en-US" altLang="zh-CN" sz="1600">
                <a:latin typeface="+mj-ea"/>
                <a:ea typeface="+mj-ea"/>
              </a:rPr>
              <a:t>20%</a:t>
            </a:r>
            <a:r>
              <a:rPr lang="zh-CN" altLang="en-US" sz="1600">
                <a:latin typeface="+mj-ea"/>
                <a:ea typeface="+mj-ea"/>
              </a:rPr>
              <a:t>，单击鼠标左键不松开，无论怎么重复绘制，都是</a:t>
            </a:r>
            <a:r>
              <a:rPr lang="en-US" altLang="zh-CN" sz="1600">
                <a:latin typeface="+mj-ea"/>
                <a:ea typeface="+mj-ea"/>
              </a:rPr>
              <a:t>20%</a:t>
            </a:r>
            <a:r>
              <a:rPr lang="zh-CN" altLang="en-US" sz="1600">
                <a:latin typeface="+mj-ea"/>
                <a:ea typeface="+mj-ea"/>
              </a:rPr>
              <a:t>的不透明颜色，是平均的，因为是</a:t>
            </a:r>
            <a:r>
              <a:rPr lang="en-US" altLang="zh-CN" sz="1600">
                <a:latin typeface="+mj-ea"/>
                <a:ea typeface="+mj-ea"/>
              </a:rPr>
              <a:t>100%</a:t>
            </a:r>
            <a:r>
              <a:rPr lang="zh-CN" altLang="en-US" sz="1600">
                <a:latin typeface="+mj-ea"/>
                <a:ea typeface="+mj-ea"/>
              </a:rPr>
              <a:t>的流量，</a:t>
            </a:r>
            <a:r>
              <a:rPr lang="zh-CN" altLang="en-US" sz="1600" b="1">
                <a:solidFill>
                  <a:srgbClr val="C00000"/>
                </a:solidFill>
                <a:latin typeface="+mj-ea"/>
                <a:ea typeface="+mj-ea"/>
              </a:rPr>
              <a:t>不会产生叠加加重颜色的效果。</a:t>
            </a:r>
          </a:p>
        </p:txBody>
      </p:sp>
    </p:spTree>
    <p:extLst>
      <p:ext uri="{BB962C8B-B14F-4D97-AF65-F5344CB8AC3E}">
        <p14:creationId xmlns:p14="http://schemas.microsoft.com/office/powerpoint/2010/main" val="192094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快速选择工具</a:t>
            </a:r>
            <a:r>
              <a:rPr lang="en-US" altLang="zh-CN"/>
              <a:t>-</a:t>
            </a:r>
            <a:r>
              <a:rPr lang="zh-CN" altLang="en-US"/>
              <a:t>基本操作</a:t>
            </a:r>
          </a:p>
        </p:txBody>
      </p:sp>
      <p:sp>
        <p:nvSpPr>
          <p:cNvPr id="4" name="文本框 3"/>
          <p:cNvSpPr txBox="1"/>
          <p:nvPr/>
        </p:nvSpPr>
        <p:spPr>
          <a:xfrm>
            <a:off x="430824" y="1151792"/>
            <a:ext cx="6972300" cy="3046988"/>
          </a:xfrm>
          <a:prstGeom prst="rect">
            <a:avLst/>
          </a:prstGeom>
          <a:noFill/>
        </p:spPr>
        <p:txBody>
          <a:bodyPr wrap="square" rtlCol="0">
            <a:spAutoFit/>
          </a:bodyPr>
          <a:lstStyle/>
          <a:p>
            <a:pPr>
              <a:lnSpc>
                <a:spcPct val="150000"/>
              </a:lnSpc>
            </a:pPr>
            <a:r>
              <a:rPr lang="en-US" altLang="zh-CN" sz="1600">
                <a:latin typeface="+mj-ea"/>
                <a:ea typeface="+mj-ea"/>
              </a:rPr>
              <a:t>【</a:t>
            </a:r>
            <a:r>
              <a:rPr lang="zh-CN" altLang="en-US" sz="1600">
                <a:latin typeface="+mj-ea"/>
                <a:ea typeface="+mj-ea"/>
              </a:rPr>
              <a:t>快速选择工具</a:t>
            </a:r>
            <a:r>
              <a:rPr lang="en-US" altLang="zh-CN" sz="1600">
                <a:latin typeface="+mj-ea"/>
                <a:ea typeface="+mj-ea"/>
              </a:rPr>
              <a:t>】</a:t>
            </a:r>
            <a:r>
              <a:rPr lang="zh-CN" altLang="en-US" sz="1600">
                <a:latin typeface="+mj-ea"/>
                <a:ea typeface="+mj-ea"/>
              </a:rPr>
              <a:t>紧邻套索工具组，</a:t>
            </a:r>
            <a:r>
              <a:rPr lang="zh-CN" altLang="en-US" sz="1600" b="1">
                <a:solidFill>
                  <a:srgbClr val="C00000"/>
                </a:solidFill>
                <a:latin typeface="+mj-ea"/>
                <a:ea typeface="+mj-ea"/>
              </a:rPr>
              <a:t>快捷键是</a:t>
            </a:r>
            <a:r>
              <a:rPr lang="en-US" altLang="zh-CN" sz="1600" b="1">
                <a:solidFill>
                  <a:srgbClr val="C00000"/>
                </a:solidFill>
                <a:latin typeface="+mj-ea"/>
                <a:ea typeface="+mj-ea"/>
              </a:rPr>
              <a:t>W</a:t>
            </a:r>
            <a:r>
              <a:rPr lang="zh-CN" altLang="en-US" sz="1600">
                <a:latin typeface="+mj-ea"/>
                <a:ea typeface="+mj-ea"/>
              </a:rPr>
              <a:t>，它的作用是智能、快速地识别像素区域的边缘并创建选区。</a:t>
            </a:r>
            <a:endParaRPr lang="en-US" altLang="zh-CN" sz="1600">
              <a:latin typeface="+mj-ea"/>
              <a:ea typeface="+mj-ea"/>
            </a:endParaRPr>
          </a:p>
          <a:p>
            <a:pPr>
              <a:lnSpc>
                <a:spcPct val="150000"/>
              </a:lnSpc>
            </a:pPr>
            <a:r>
              <a:rPr lang="zh-CN" altLang="en-US" sz="1600">
                <a:latin typeface="+mj-ea"/>
                <a:ea typeface="+mj-ea"/>
              </a:rPr>
              <a:t>使用</a:t>
            </a:r>
            <a:r>
              <a:rPr lang="en-US" altLang="zh-CN" sz="1600">
                <a:latin typeface="+mj-ea"/>
                <a:ea typeface="+mj-ea"/>
              </a:rPr>
              <a:t>【</a:t>
            </a:r>
            <a:r>
              <a:rPr lang="zh-CN" altLang="en-US" sz="1600">
                <a:latin typeface="+mj-ea"/>
                <a:ea typeface="+mj-ea"/>
              </a:rPr>
              <a:t>快速选择工具</a:t>
            </a:r>
            <a:r>
              <a:rPr lang="en-US" altLang="zh-CN" sz="1600">
                <a:latin typeface="+mj-ea"/>
                <a:ea typeface="+mj-ea"/>
              </a:rPr>
              <a:t>】</a:t>
            </a:r>
            <a:r>
              <a:rPr lang="zh-CN" altLang="en-US" sz="1600">
                <a:latin typeface="+mj-ea"/>
                <a:ea typeface="+mj-ea"/>
              </a:rPr>
              <a:t>时，鼠标光标呈现一个圆圈，</a:t>
            </a:r>
            <a:r>
              <a:rPr lang="zh-CN" altLang="en-US" sz="1600" b="1">
                <a:solidFill>
                  <a:srgbClr val="C00000"/>
                </a:solidFill>
                <a:latin typeface="+mj-ea"/>
                <a:ea typeface="+mj-ea"/>
              </a:rPr>
              <a:t>在要建立选区的区域单击鼠标左键</a:t>
            </a:r>
            <a:r>
              <a:rPr lang="zh-CN" altLang="en-US" sz="1600">
                <a:latin typeface="+mj-ea"/>
                <a:ea typeface="+mj-ea"/>
              </a:rPr>
              <a:t>，或多次单击连点，</a:t>
            </a:r>
            <a:r>
              <a:rPr lang="zh-CN" altLang="en-US" sz="1600" b="1">
                <a:solidFill>
                  <a:srgbClr val="C00000"/>
                </a:solidFill>
                <a:latin typeface="+mj-ea"/>
                <a:ea typeface="+mj-ea"/>
              </a:rPr>
              <a:t>或者按住鼠标左键拖动绘制，都可以自动生成选区</a:t>
            </a:r>
            <a:r>
              <a:rPr lang="zh-CN" altLang="en-US" sz="1600">
                <a:latin typeface="+mj-ea"/>
                <a:ea typeface="+mj-ea"/>
              </a:rPr>
              <a:t>，</a:t>
            </a:r>
            <a:r>
              <a:rPr lang="zh-CN" altLang="en-US" sz="1600" b="1">
                <a:latin typeface="+mj-ea"/>
                <a:ea typeface="+mj-ea"/>
              </a:rPr>
              <a:t>该选区自动识别像素对比落差比较明显的边缘</a:t>
            </a:r>
            <a:r>
              <a:rPr lang="zh-CN" altLang="en-US" sz="1600">
                <a:latin typeface="+mj-ea"/>
                <a:ea typeface="+mj-ea"/>
              </a:rPr>
              <a:t>。例如，在橙色嘴巴区域单击一下，这块区域自动就生成了选区，如图所示。</a:t>
            </a:r>
            <a:endParaRPr lang="en-US" altLang="zh-CN" sz="1600">
              <a:latin typeface="+mj-ea"/>
              <a:ea typeface="+mj-ea"/>
            </a:endParaRPr>
          </a:p>
          <a:p>
            <a:pPr>
              <a:lnSpc>
                <a:spcPct val="150000"/>
              </a:lnSpc>
            </a:pPr>
            <a:r>
              <a:rPr lang="zh-CN" altLang="en-US" sz="1600">
                <a:latin typeface="+mj-ea"/>
                <a:ea typeface="+mj-ea"/>
              </a:rPr>
              <a:t>另外，还可以直接单击选项栏上的</a:t>
            </a:r>
            <a:r>
              <a:rPr lang="en-US" altLang="zh-CN" sz="1600" b="1">
                <a:solidFill>
                  <a:srgbClr val="C00000"/>
                </a:solidFill>
                <a:latin typeface="+mj-ea"/>
                <a:ea typeface="+mj-ea"/>
              </a:rPr>
              <a:t>【</a:t>
            </a:r>
            <a:r>
              <a:rPr lang="zh-CN" altLang="en-US" sz="1600" b="1">
                <a:solidFill>
                  <a:srgbClr val="C00000"/>
                </a:solidFill>
                <a:latin typeface="+mj-ea"/>
                <a:ea typeface="+mj-ea"/>
              </a:rPr>
              <a:t>选择主体</a:t>
            </a:r>
            <a:r>
              <a:rPr lang="en-US" altLang="zh-CN" sz="1600" b="1">
                <a:solidFill>
                  <a:srgbClr val="C00000"/>
                </a:solidFill>
                <a:latin typeface="+mj-ea"/>
                <a:ea typeface="+mj-ea"/>
              </a:rPr>
              <a:t>】</a:t>
            </a:r>
            <a:r>
              <a:rPr lang="zh-CN" altLang="en-US" sz="1600">
                <a:latin typeface="+mj-ea"/>
                <a:ea typeface="+mj-ea"/>
              </a:rPr>
              <a:t>功能，让计算机自动判断主体选区，生成选区后，再手动深入调整。</a:t>
            </a:r>
          </a:p>
        </p:txBody>
      </p:sp>
      <p:pic>
        <p:nvPicPr>
          <p:cNvPr id="5" name="图片 4"/>
          <p:cNvPicPr>
            <a:picLocks noChangeAspect="1"/>
          </p:cNvPicPr>
          <p:nvPr/>
        </p:nvPicPr>
        <p:blipFill>
          <a:blip r:embed="rId2"/>
          <a:stretch>
            <a:fillRect/>
          </a:stretch>
        </p:blipFill>
        <p:spPr>
          <a:xfrm>
            <a:off x="8416071" y="1151792"/>
            <a:ext cx="2736498" cy="2866293"/>
          </a:xfrm>
          <a:prstGeom prst="rect">
            <a:avLst/>
          </a:prstGeom>
        </p:spPr>
      </p:pic>
      <p:pic>
        <p:nvPicPr>
          <p:cNvPr id="6" name="图片 5"/>
          <p:cNvPicPr>
            <a:picLocks noChangeAspect="1"/>
          </p:cNvPicPr>
          <p:nvPr/>
        </p:nvPicPr>
        <p:blipFill>
          <a:blip r:embed="rId3"/>
          <a:stretch>
            <a:fillRect/>
          </a:stretch>
        </p:blipFill>
        <p:spPr>
          <a:xfrm>
            <a:off x="430824" y="4597817"/>
            <a:ext cx="6731977" cy="361412"/>
          </a:xfrm>
          <a:prstGeom prst="rect">
            <a:avLst/>
          </a:prstGeom>
        </p:spPr>
      </p:pic>
      <p:pic>
        <p:nvPicPr>
          <p:cNvPr id="7" name="图片 6"/>
          <p:cNvPicPr>
            <a:picLocks noChangeAspect="1"/>
          </p:cNvPicPr>
          <p:nvPr/>
        </p:nvPicPr>
        <p:blipFill>
          <a:blip r:embed="rId4"/>
          <a:stretch>
            <a:fillRect/>
          </a:stretch>
        </p:blipFill>
        <p:spPr>
          <a:xfrm>
            <a:off x="8416071" y="4018085"/>
            <a:ext cx="2106982" cy="2817395"/>
          </a:xfrm>
          <a:prstGeom prst="rect">
            <a:avLst/>
          </a:prstGeom>
        </p:spPr>
      </p:pic>
    </p:spTree>
    <p:extLst>
      <p:ext uri="{BB962C8B-B14F-4D97-AF65-F5344CB8AC3E}">
        <p14:creationId xmlns:p14="http://schemas.microsoft.com/office/powerpoint/2010/main" val="124315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快速选择工具</a:t>
            </a:r>
            <a:r>
              <a:rPr lang="en-US" altLang="zh-CN"/>
              <a:t>-</a:t>
            </a:r>
            <a:r>
              <a:rPr lang="zh-CN" altLang="en-US"/>
              <a:t>深入操作</a:t>
            </a:r>
          </a:p>
        </p:txBody>
      </p:sp>
      <p:sp>
        <p:nvSpPr>
          <p:cNvPr id="4" name="文本框 3"/>
          <p:cNvSpPr txBox="1"/>
          <p:nvPr/>
        </p:nvSpPr>
        <p:spPr>
          <a:xfrm>
            <a:off x="506732" y="1025317"/>
            <a:ext cx="11131062" cy="830997"/>
          </a:xfrm>
          <a:prstGeom prst="rect">
            <a:avLst/>
          </a:prstGeom>
          <a:noFill/>
        </p:spPr>
        <p:txBody>
          <a:bodyPr wrap="square" rtlCol="0">
            <a:spAutoFit/>
          </a:bodyPr>
          <a:lstStyle/>
          <a:p>
            <a:pPr>
              <a:lnSpc>
                <a:spcPct val="150000"/>
              </a:lnSpc>
            </a:pPr>
            <a:r>
              <a:rPr lang="zh-CN" altLang="en-US" sz="1600">
                <a:latin typeface="+mj-ea"/>
                <a:ea typeface="+mj-ea"/>
              </a:rPr>
              <a:t>和其他选区类的工具类似，使用</a:t>
            </a:r>
            <a:r>
              <a:rPr lang="en-US" altLang="zh-CN" sz="1600">
                <a:latin typeface="+mj-ea"/>
                <a:ea typeface="+mj-ea"/>
              </a:rPr>
              <a:t>【</a:t>
            </a:r>
            <a:r>
              <a:rPr lang="zh-CN" altLang="en-US" sz="1600">
                <a:latin typeface="+mj-ea"/>
                <a:ea typeface="+mj-ea"/>
              </a:rPr>
              <a:t>快速选择工具</a:t>
            </a:r>
            <a:r>
              <a:rPr lang="en-US" altLang="zh-CN" sz="1600">
                <a:latin typeface="+mj-ea"/>
                <a:ea typeface="+mj-ea"/>
              </a:rPr>
              <a:t>】</a:t>
            </a:r>
            <a:r>
              <a:rPr lang="zh-CN" altLang="en-US" sz="1600">
                <a:latin typeface="+mj-ea"/>
                <a:ea typeface="+mj-ea"/>
              </a:rPr>
              <a:t>时同样可以选择绘制模式，在选项栏中可以看到</a:t>
            </a:r>
            <a:r>
              <a:rPr lang="en-US" altLang="zh-CN" sz="1600" b="1">
                <a:solidFill>
                  <a:srgbClr val="C00000"/>
                </a:solidFill>
                <a:latin typeface="+mj-ea"/>
                <a:ea typeface="+mj-ea"/>
              </a:rPr>
              <a:t>3</a:t>
            </a:r>
            <a:r>
              <a:rPr lang="zh-CN" altLang="en-US" sz="1600" b="1">
                <a:solidFill>
                  <a:srgbClr val="C00000"/>
                </a:solidFill>
                <a:latin typeface="+mj-ea"/>
                <a:ea typeface="+mj-ea"/>
              </a:rPr>
              <a:t>种模式</a:t>
            </a:r>
            <a:endParaRPr lang="en-US" altLang="zh-CN" sz="1600" b="1">
              <a:solidFill>
                <a:srgbClr val="C00000"/>
              </a:solidFill>
              <a:latin typeface="+mj-ea"/>
              <a:ea typeface="+mj-ea"/>
            </a:endParaRPr>
          </a:p>
          <a:p>
            <a:pPr>
              <a:lnSpc>
                <a:spcPct val="150000"/>
              </a:lnSpc>
            </a:pPr>
            <a:r>
              <a:rPr lang="zh-CN" altLang="en-US" sz="1600" b="1">
                <a:solidFill>
                  <a:srgbClr val="C00000"/>
                </a:solidFill>
                <a:latin typeface="+mj-ea"/>
                <a:ea typeface="+mj-ea"/>
              </a:rPr>
              <a:t>第一个是新选区模式，第二个是添加到选区，第三个是从选区减去。</a:t>
            </a:r>
          </a:p>
        </p:txBody>
      </p:sp>
      <p:pic>
        <p:nvPicPr>
          <p:cNvPr id="5" name="图片 4"/>
          <p:cNvPicPr>
            <a:picLocks noChangeAspect="1"/>
          </p:cNvPicPr>
          <p:nvPr/>
        </p:nvPicPr>
        <p:blipFill>
          <a:blip r:embed="rId2"/>
          <a:stretch>
            <a:fillRect/>
          </a:stretch>
        </p:blipFill>
        <p:spPr>
          <a:xfrm>
            <a:off x="10198326" y="1025317"/>
            <a:ext cx="1200150" cy="428625"/>
          </a:xfrm>
          <a:prstGeom prst="rect">
            <a:avLst/>
          </a:prstGeom>
        </p:spPr>
      </p:pic>
      <p:sp>
        <p:nvSpPr>
          <p:cNvPr id="6" name="文本框 5"/>
          <p:cNvSpPr txBox="1"/>
          <p:nvPr/>
        </p:nvSpPr>
        <p:spPr>
          <a:xfrm>
            <a:off x="506732" y="2013439"/>
            <a:ext cx="11512353" cy="1569660"/>
          </a:xfrm>
          <a:prstGeom prst="rect">
            <a:avLst/>
          </a:prstGeom>
          <a:noFill/>
        </p:spPr>
        <p:txBody>
          <a:bodyPr wrap="square" rtlCol="0">
            <a:spAutoFit/>
          </a:bodyPr>
          <a:lstStyle/>
          <a:p>
            <a:pPr>
              <a:lnSpc>
                <a:spcPct val="150000"/>
              </a:lnSpc>
            </a:pPr>
            <a:r>
              <a:rPr lang="zh-CN" altLang="en-US" sz="1600">
                <a:latin typeface="+mj-ea"/>
                <a:ea typeface="+mj-ea"/>
              </a:rPr>
              <a:t>绘制选区很少能一次成功，经常是先小范围绘制识别，逐步增加选区范围，最终得到想要的完整部分，所以这是逐步添加到选区的过程。所以常用添加到选区。</a:t>
            </a:r>
            <a:endParaRPr lang="en-US" altLang="zh-CN" sz="1600">
              <a:latin typeface="+mj-ea"/>
              <a:ea typeface="+mj-ea"/>
            </a:endParaRPr>
          </a:p>
          <a:p>
            <a:pPr>
              <a:lnSpc>
                <a:spcPct val="150000"/>
              </a:lnSpc>
            </a:pPr>
            <a:r>
              <a:rPr lang="zh-CN" altLang="en-US" sz="1600">
                <a:latin typeface="+mj-ea"/>
                <a:ea typeface="+mj-ea"/>
              </a:rPr>
              <a:t>如果在绘制识别过程中识别到多余的区域，选区就扩大了，如图所示，红框区域内的边缘颜色比较接近，没有识别到准确边缘，这时可以切换为</a:t>
            </a:r>
            <a:r>
              <a:rPr lang="en-US" altLang="zh-CN" sz="1600">
                <a:latin typeface="+mj-ea"/>
                <a:ea typeface="+mj-ea"/>
              </a:rPr>
              <a:t>【</a:t>
            </a:r>
            <a:r>
              <a:rPr lang="zh-CN" altLang="en-US" sz="1600">
                <a:latin typeface="+mj-ea"/>
                <a:ea typeface="+mj-ea"/>
              </a:rPr>
              <a:t>从选区减去</a:t>
            </a:r>
            <a:r>
              <a:rPr lang="en-US" altLang="zh-CN" sz="1600">
                <a:latin typeface="+mj-ea"/>
                <a:ea typeface="+mj-ea"/>
              </a:rPr>
              <a:t>】</a:t>
            </a:r>
            <a:r>
              <a:rPr lang="zh-CN" altLang="en-US" sz="1600">
                <a:latin typeface="+mj-ea"/>
                <a:ea typeface="+mj-ea"/>
              </a:rPr>
              <a:t>的模式，也可以使用</a:t>
            </a:r>
            <a:r>
              <a:rPr lang="zh-CN" altLang="en-US" sz="1600" b="1">
                <a:solidFill>
                  <a:srgbClr val="C00000"/>
                </a:solidFill>
                <a:latin typeface="+mj-ea"/>
                <a:ea typeface="+mj-ea"/>
              </a:rPr>
              <a:t>快捷键</a:t>
            </a:r>
            <a:r>
              <a:rPr lang="en-US" altLang="zh-CN" sz="1600" b="1">
                <a:solidFill>
                  <a:srgbClr val="C00000"/>
                </a:solidFill>
                <a:latin typeface="+mj-ea"/>
                <a:ea typeface="+mj-ea"/>
              </a:rPr>
              <a:t>Alt</a:t>
            </a:r>
            <a:r>
              <a:rPr lang="zh-CN" altLang="en-US" sz="1600">
                <a:latin typeface="+mj-ea"/>
                <a:ea typeface="+mj-ea"/>
              </a:rPr>
              <a:t>，</a:t>
            </a:r>
            <a:r>
              <a:rPr lang="zh-CN" altLang="en-US" sz="1600" b="1">
                <a:solidFill>
                  <a:srgbClr val="C00000"/>
                </a:solidFill>
                <a:latin typeface="+mj-ea"/>
                <a:ea typeface="+mj-ea"/>
              </a:rPr>
              <a:t>临时切换为</a:t>
            </a:r>
            <a:r>
              <a:rPr lang="en-US" altLang="zh-CN" sz="1600" b="1">
                <a:solidFill>
                  <a:srgbClr val="C00000"/>
                </a:solidFill>
                <a:latin typeface="+mj-ea"/>
                <a:ea typeface="+mj-ea"/>
              </a:rPr>
              <a:t>【</a:t>
            </a:r>
            <a:r>
              <a:rPr lang="zh-CN" altLang="en-US" sz="1600" b="1">
                <a:solidFill>
                  <a:srgbClr val="C00000"/>
                </a:solidFill>
                <a:latin typeface="+mj-ea"/>
                <a:ea typeface="+mj-ea"/>
              </a:rPr>
              <a:t>从选区减去</a:t>
            </a:r>
            <a:r>
              <a:rPr lang="en-US" altLang="zh-CN" sz="1600" b="1">
                <a:solidFill>
                  <a:srgbClr val="C00000"/>
                </a:solidFill>
                <a:latin typeface="+mj-ea"/>
                <a:ea typeface="+mj-ea"/>
              </a:rPr>
              <a:t>】</a:t>
            </a:r>
            <a:r>
              <a:rPr lang="zh-CN" altLang="en-US" sz="1600" b="1">
                <a:solidFill>
                  <a:srgbClr val="C00000"/>
                </a:solidFill>
                <a:latin typeface="+mj-ea"/>
                <a:ea typeface="+mj-ea"/>
              </a:rPr>
              <a:t>的模式</a:t>
            </a:r>
            <a:r>
              <a:rPr lang="zh-CN" altLang="en-US" sz="1600">
                <a:latin typeface="+mj-ea"/>
                <a:ea typeface="+mj-ea"/>
              </a:rPr>
              <a:t>，将多余的选区减去。</a:t>
            </a:r>
          </a:p>
        </p:txBody>
      </p:sp>
      <p:pic>
        <p:nvPicPr>
          <p:cNvPr id="7" name="图片 6"/>
          <p:cNvPicPr>
            <a:picLocks noChangeAspect="1"/>
          </p:cNvPicPr>
          <p:nvPr/>
        </p:nvPicPr>
        <p:blipFill>
          <a:blip r:embed="rId3"/>
          <a:stretch>
            <a:fillRect/>
          </a:stretch>
        </p:blipFill>
        <p:spPr>
          <a:xfrm>
            <a:off x="1673101" y="3740224"/>
            <a:ext cx="2599959" cy="2629027"/>
          </a:xfrm>
          <a:prstGeom prst="rect">
            <a:avLst/>
          </a:prstGeom>
        </p:spPr>
      </p:pic>
      <p:pic>
        <p:nvPicPr>
          <p:cNvPr id="8" name="图片 7"/>
          <p:cNvPicPr>
            <a:picLocks noChangeAspect="1"/>
          </p:cNvPicPr>
          <p:nvPr/>
        </p:nvPicPr>
        <p:blipFill>
          <a:blip r:embed="rId4"/>
          <a:stretch>
            <a:fillRect/>
          </a:stretch>
        </p:blipFill>
        <p:spPr>
          <a:xfrm>
            <a:off x="4551703" y="3740224"/>
            <a:ext cx="2562916" cy="2612266"/>
          </a:xfrm>
          <a:prstGeom prst="rect">
            <a:avLst/>
          </a:prstGeom>
        </p:spPr>
      </p:pic>
      <p:pic>
        <p:nvPicPr>
          <p:cNvPr id="9" name="图片 8"/>
          <p:cNvPicPr>
            <a:picLocks noChangeAspect="1"/>
          </p:cNvPicPr>
          <p:nvPr/>
        </p:nvPicPr>
        <p:blipFill>
          <a:blip r:embed="rId5"/>
          <a:stretch>
            <a:fillRect/>
          </a:stretch>
        </p:blipFill>
        <p:spPr>
          <a:xfrm>
            <a:off x="7393262" y="3741352"/>
            <a:ext cx="2014507" cy="2627899"/>
          </a:xfrm>
          <a:prstGeom prst="rect">
            <a:avLst/>
          </a:prstGeom>
        </p:spPr>
      </p:pic>
    </p:spTree>
    <p:extLst>
      <p:ext uri="{BB962C8B-B14F-4D97-AF65-F5344CB8AC3E}">
        <p14:creationId xmlns:p14="http://schemas.microsoft.com/office/powerpoint/2010/main" val="1846966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GZmZWRjYjNhNjBhNTU3MTYyMjI0ODdjYTVkMTRjNjAifQ=="/>
</p:tagLst>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C00000"/>
          </a:solidFill>
          <a:prstDash val="sysDot"/>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50000"/>
          </a:lnSpc>
          <a:defRPr sz="1600">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1858</Words>
  <Application>Microsoft Macintosh PowerPoint</Application>
  <PresentationFormat>宽屏</PresentationFormat>
  <Paragraphs>100</Paragraphs>
  <Slides>22</Slides>
  <Notes>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微软雅黑</vt:lpstr>
      <vt:lpstr>Arial</vt:lpstr>
      <vt:lpstr>Arial Black</vt:lpstr>
      <vt:lpstr>Wingdings</vt:lpstr>
      <vt:lpstr>Office 主题​​</vt:lpstr>
      <vt:lpstr>PowerPoint 演示文稿</vt:lpstr>
      <vt:lpstr>教学目标</vt:lpstr>
      <vt:lpstr>教学内容</vt:lpstr>
      <vt:lpstr>知识点概览</vt:lpstr>
      <vt:lpstr>画笔工具-基本使用</vt:lpstr>
      <vt:lpstr>画笔工具-大小与硬度</vt:lpstr>
      <vt:lpstr>画笔工具-不透明度与流量</vt:lpstr>
      <vt:lpstr>快速选择工具-基本操作</vt:lpstr>
      <vt:lpstr>快速选择工具-深入操作</vt:lpstr>
      <vt:lpstr>图层蒙版-添加蒙版</vt:lpstr>
      <vt:lpstr>图层蒙版-编辑蒙版</vt:lpstr>
      <vt:lpstr>图层蒙版-剪贴蒙版</vt:lpstr>
      <vt:lpstr>知识点概览</vt:lpstr>
      <vt:lpstr>案例操作步骤</vt:lpstr>
      <vt:lpstr>案例操作步骤</vt:lpstr>
      <vt:lpstr>案例操作步骤</vt:lpstr>
      <vt:lpstr>案例操作步骤</vt:lpstr>
      <vt:lpstr>案例操作步骤</vt:lpstr>
      <vt:lpstr>案例操作步骤</vt:lpstr>
      <vt:lpstr>案例操作步骤</vt:lpstr>
      <vt:lpstr>操作重点回顾</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网易集团PPT模板</dc:title>
  <dc:creator>Netease</dc:creator>
  <cp:lastModifiedBy>王辉</cp:lastModifiedBy>
  <cp:revision>1177</cp:revision>
  <dcterms:created xsi:type="dcterms:W3CDTF">2022-06-14T15:40:00Z</dcterms:created>
  <dcterms:modified xsi:type="dcterms:W3CDTF">2022-12-26T09:03:19Z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6330783174C94BABAF8E72A2A5EC5502</vt:lpwstr>
  </property>
</Properties>
</file>