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66" r:id="rId2"/>
    <p:sldId id="267" r:id="rId3"/>
    <p:sldId id="268" r:id="rId4"/>
    <p:sldId id="269" r:id="rId5"/>
    <p:sldId id="270" r:id="rId6"/>
    <p:sldId id="271" r:id="rId7"/>
    <p:sldId id="272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-126" y="-7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02D5C3-6F28-489E-9ECF-9D4B2CED01B6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2D4AFE-14B9-42E0-87FA-5B0EAF53192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7220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当你希望一个函数可以接受处理比当初声明定义时更多的参数，可以使用不定长参数。即，实现了函数的参数冗余。当传递的实参数目比函数的形参更多时，一般会报错。但函数中的不定长参数可以用来吸收多余的参数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CN" altLang="en-US" dirty="0" smtClean="0"/>
              <a:t>此处有实战演练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CN" altLang="en-US" dirty="0" smtClean="0"/>
              <a:t>此处有实战演练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685A-A8D4-4D9B-B792-59CDF89E82B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C09B-2F5E-4923-8ADF-1A3D26B6C5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685A-A8D4-4D9B-B792-59CDF89E82B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C09B-2F5E-4923-8ADF-1A3D26B6C5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685A-A8D4-4D9B-B792-59CDF89E82B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C09B-2F5E-4923-8ADF-1A3D26B6C5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685A-A8D4-4D9B-B792-59CDF89E82B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C09B-2F5E-4923-8ADF-1A3D26B6C5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685A-A8D4-4D9B-B792-59CDF89E82B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C09B-2F5E-4923-8ADF-1A3D26B6C5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685A-A8D4-4D9B-B792-59CDF89E82B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C09B-2F5E-4923-8ADF-1A3D26B6C5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685A-A8D4-4D9B-B792-59CDF89E82B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C09B-2F5E-4923-8ADF-1A3D26B6C5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685A-A8D4-4D9B-B792-59CDF89E82B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C09B-2F5E-4923-8ADF-1A3D26B6C5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685A-A8D4-4D9B-B792-59CDF89E82B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C09B-2F5E-4923-8ADF-1A3D26B6C5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685A-A8D4-4D9B-B792-59CDF89E82B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C09B-2F5E-4923-8ADF-1A3D26B6C5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685A-A8D4-4D9B-B792-59CDF89E82B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9C09B-2F5E-4923-8ADF-1A3D26B6C5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A685A-A8D4-4D9B-B792-59CDF89E82B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9C09B-2F5E-4923-8ADF-1A3D26B6C5D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940078" y="1772816"/>
            <a:ext cx="10515600" cy="410445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/>
              <a:t>这</a:t>
            </a:r>
            <a:r>
              <a:rPr lang="zh-CN" altLang="en-US" sz="2400" dirty="0" smtClean="0"/>
              <a:t>是为了解决，不确定需要传入参数个数的情况</a:t>
            </a:r>
            <a:endParaRPr lang="en-US" altLang="zh-CN" sz="2400" dirty="0" smtClean="0"/>
          </a:p>
        </p:txBody>
      </p:sp>
      <p:sp>
        <p:nvSpPr>
          <p:cNvPr id="7" name="文本框 5"/>
          <p:cNvSpPr txBox="1"/>
          <p:nvPr/>
        </p:nvSpPr>
        <p:spPr>
          <a:xfrm>
            <a:off x="911424" y="836712"/>
            <a:ext cx="2664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聚类分析</a:t>
            </a:r>
          </a:p>
        </p:txBody>
      </p:sp>
      <p:sp>
        <p:nvSpPr>
          <p:cNvPr id="8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9" name="矩形 4"/>
          <p:cNvSpPr/>
          <p:nvPr/>
        </p:nvSpPr>
        <p:spPr>
          <a:xfrm>
            <a:off x="479376" y="674237"/>
            <a:ext cx="3600400" cy="595228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0" name="Freeform 78"/>
          <p:cNvSpPr>
            <a:spLocks noChangeArrowheads="1"/>
          </p:cNvSpPr>
          <p:nvPr/>
        </p:nvSpPr>
        <p:spPr bwMode="auto">
          <a:xfrm>
            <a:off x="119336" y="836712"/>
            <a:ext cx="254699" cy="277602"/>
          </a:xfrm>
          <a:custGeom>
            <a:avLst/>
            <a:gdLst>
              <a:gd name="T0" fmla="*/ 39230934 w 601"/>
              <a:gd name="T1" fmla="*/ 78442719 h 602"/>
              <a:gd name="T2" fmla="*/ 39230934 w 601"/>
              <a:gd name="T3" fmla="*/ 78442719 h 602"/>
              <a:gd name="T4" fmla="*/ 0 w 601"/>
              <a:gd name="T5" fmla="*/ 38764526 h 602"/>
              <a:gd name="T6" fmla="*/ 39230934 w 601"/>
              <a:gd name="T7" fmla="*/ 0 h 602"/>
              <a:gd name="T8" fmla="*/ 77429787 w 601"/>
              <a:gd name="T9" fmla="*/ 38764526 h 602"/>
              <a:gd name="T10" fmla="*/ 39230934 w 601"/>
              <a:gd name="T11" fmla="*/ 78442719 h 602"/>
              <a:gd name="T12" fmla="*/ 7226723 w 601"/>
              <a:gd name="T13" fmla="*/ 38764526 h 602"/>
              <a:gd name="T14" fmla="*/ 7226723 w 601"/>
              <a:gd name="T15" fmla="*/ 38764526 h 602"/>
              <a:gd name="T16" fmla="*/ 39230934 w 601"/>
              <a:gd name="T17" fmla="*/ 38764526 h 602"/>
              <a:gd name="T18" fmla="*/ 39230934 w 601"/>
              <a:gd name="T19" fmla="*/ 7308970 h 602"/>
              <a:gd name="T20" fmla="*/ 7226723 w 601"/>
              <a:gd name="T21" fmla="*/ 38764526 h 60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601" h="602">
                <a:moveTo>
                  <a:pt x="304" y="601"/>
                </a:moveTo>
                <a:lnTo>
                  <a:pt x="304" y="601"/>
                </a:lnTo>
                <a:cubicBezTo>
                  <a:pt x="134" y="601"/>
                  <a:pt x="0" y="466"/>
                  <a:pt x="0" y="297"/>
                </a:cubicBezTo>
                <a:cubicBezTo>
                  <a:pt x="0" y="134"/>
                  <a:pt x="134" y="0"/>
                  <a:pt x="304" y="0"/>
                </a:cubicBezTo>
                <a:cubicBezTo>
                  <a:pt x="466" y="0"/>
                  <a:pt x="600" y="134"/>
                  <a:pt x="600" y="297"/>
                </a:cubicBezTo>
                <a:cubicBezTo>
                  <a:pt x="600" y="466"/>
                  <a:pt x="466" y="601"/>
                  <a:pt x="304" y="601"/>
                </a:cubicBezTo>
                <a:close/>
                <a:moveTo>
                  <a:pt x="56" y="297"/>
                </a:moveTo>
                <a:lnTo>
                  <a:pt x="56" y="297"/>
                </a:lnTo>
                <a:cubicBezTo>
                  <a:pt x="304" y="297"/>
                  <a:pt x="304" y="297"/>
                  <a:pt x="304" y="297"/>
                </a:cubicBezTo>
                <a:cubicBezTo>
                  <a:pt x="304" y="56"/>
                  <a:pt x="304" y="56"/>
                  <a:pt x="304" y="56"/>
                </a:cubicBezTo>
                <a:cubicBezTo>
                  <a:pt x="169" y="56"/>
                  <a:pt x="56" y="162"/>
                  <a:pt x="56" y="2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文本框 5"/>
          <p:cNvSpPr txBox="1"/>
          <p:nvPr/>
        </p:nvSpPr>
        <p:spPr>
          <a:xfrm>
            <a:off x="953786" y="709485"/>
            <a:ext cx="3414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不定长参数</a:t>
            </a:r>
            <a:r>
              <a:rPr lang="zh-CN" altLang="en-US" sz="2800" dirty="0" smtClean="0">
                <a:solidFill>
                  <a:prstClr val="white"/>
                </a:solidFill>
                <a:latin typeface="Monaco" charset="0"/>
                <a:ea typeface="Monaco" charset="0"/>
                <a:cs typeface="Monaco" charset="0"/>
              </a:rPr>
              <a:t>*</a:t>
            </a:r>
            <a:r>
              <a:rPr lang="en-US" altLang="zh-CN" sz="2800" dirty="0" err="1" smtClean="0">
                <a:solidFill>
                  <a:prstClr val="white"/>
                </a:solidFill>
                <a:latin typeface="Monaco" charset="0"/>
                <a:ea typeface="Monaco" charset="0"/>
                <a:cs typeface="Monaco" charset="0"/>
              </a:rPr>
              <a:t>args</a:t>
            </a:r>
            <a:endParaRPr lang="zh-CN" altLang="en-US" sz="2800" dirty="0">
              <a:solidFill>
                <a:prstClr val="white"/>
              </a:solidFill>
              <a:latin typeface="Monaco" charset="0"/>
              <a:ea typeface="Monaco" charset="0"/>
              <a:cs typeface="Monaco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633098" y="30409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CN" altLang="en-US" dirty="0"/>
          </a:p>
        </p:txBody>
      </p:sp>
      <p:sp>
        <p:nvSpPr>
          <p:cNvPr id="12" name="内容占位符 1"/>
          <p:cNvSpPr txBox="1"/>
          <p:nvPr/>
        </p:nvSpPr>
        <p:spPr>
          <a:xfrm>
            <a:off x="899173" y="2439225"/>
            <a:ext cx="10515600" cy="41044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lnSpc>
                <a:spcPct val="150000"/>
              </a:lnSpc>
              <a:buFont typeface="Arial" panose="020B0604020202020204" pitchFamily="34" charset="0"/>
              <a:buNone/>
            </a:pPr>
            <a:endParaRPr lang="en-US" altLang="zh-CN" dirty="0" smtClean="0">
              <a:solidFill>
                <a:prstClr val="black"/>
              </a:solidFill>
              <a:latin typeface="Monaco" charset="0"/>
              <a:ea typeface="Monaco" charset="0"/>
              <a:cs typeface="Monaco" charset="0"/>
            </a:endParaRPr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048" y="2697734"/>
            <a:ext cx="6581520" cy="315001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911424" y="1772816"/>
            <a:ext cx="10515600" cy="4104455"/>
          </a:xfrm>
        </p:spPr>
        <p:txBody>
          <a:bodyPr>
            <a:normAutofit/>
          </a:bodyPr>
          <a:lstStyle/>
          <a:p>
            <a:pPr marL="457200" lvl="1" indent="0">
              <a:lnSpc>
                <a:spcPct val="150000"/>
              </a:lnSpc>
              <a:buNone/>
            </a:pPr>
            <a:r>
              <a:rPr lang="zh-CN" altLang="en-US" dirty="0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*</a:t>
            </a:r>
            <a:r>
              <a:rPr lang="en-US" altLang="zh-CN" dirty="0" err="1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args</a:t>
            </a:r>
            <a:endParaRPr lang="en-US" altLang="zh-CN" dirty="0" smtClean="0">
              <a:solidFill>
                <a:prstClr val="black"/>
              </a:solidFill>
              <a:latin typeface="Monaco" charset="0"/>
              <a:ea typeface="Monaco" charset="0"/>
              <a:cs typeface="Monaco" charset="0"/>
            </a:endParaRPr>
          </a:p>
          <a:p>
            <a:pPr lvl="1">
              <a:lnSpc>
                <a:spcPct val="150000"/>
              </a:lnSpc>
            </a:pPr>
            <a:r>
              <a:rPr lang="zh-CN" altLang="en-US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如果输入是一</a:t>
            </a:r>
            <a:r>
              <a:rPr lang="zh-CN" altLang="en-US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个 </a:t>
            </a:r>
            <a:r>
              <a:rPr lang="en-US" altLang="zh-CN" dirty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list</a:t>
            </a:r>
            <a:r>
              <a:rPr lang="zh-CN" altLang="en-US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 ，</a:t>
            </a:r>
            <a:r>
              <a:rPr lang="zh-CN" altLang="en-US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那么可以</a:t>
            </a:r>
            <a:r>
              <a:rPr lang="zh-CN" altLang="en-US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用 </a:t>
            </a:r>
            <a:r>
              <a:rPr lang="en-US" altLang="zh-CN" dirty="0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*list</a:t>
            </a:r>
            <a:r>
              <a:rPr lang="zh-CN" altLang="en-US" dirty="0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zh-CN" altLang="en-US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的</a:t>
            </a:r>
            <a:r>
              <a:rPr lang="zh-CN" altLang="en-US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方式传入</a:t>
            </a:r>
            <a:endParaRPr lang="en-US" altLang="zh-CN" dirty="0" smtClean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633098" y="30409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CN" altLang="en-US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1400" y="3044748"/>
            <a:ext cx="7113481" cy="1946546"/>
          </a:xfrm>
          <a:prstGeom prst="rect">
            <a:avLst/>
          </a:prstGeom>
        </p:spPr>
      </p:pic>
      <p:sp>
        <p:nvSpPr>
          <p:cNvPr id="12" name="文本框 5"/>
          <p:cNvSpPr txBox="1"/>
          <p:nvPr/>
        </p:nvSpPr>
        <p:spPr>
          <a:xfrm>
            <a:off x="1063824" y="989112"/>
            <a:ext cx="2664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聚类分析</a:t>
            </a:r>
          </a:p>
        </p:txBody>
      </p:sp>
      <p:sp>
        <p:nvSpPr>
          <p:cNvPr id="13" name="矩形 28"/>
          <p:cNvSpPr/>
          <p:nvPr/>
        </p:nvSpPr>
        <p:spPr>
          <a:xfrm>
            <a:off x="133502" y="8235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14" name="矩形 4"/>
          <p:cNvSpPr/>
          <p:nvPr/>
        </p:nvSpPr>
        <p:spPr>
          <a:xfrm>
            <a:off x="631776" y="826637"/>
            <a:ext cx="3600400" cy="595228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5" name="Freeform 78"/>
          <p:cNvSpPr>
            <a:spLocks noChangeArrowheads="1"/>
          </p:cNvSpPr>
          <p:nvPr/>
        </p:nvSpPr>
        <p:spPr bwMode="auto">
          <a:xfrm>
            <a:off x="271736" y="989112"/>
            <a:ext cx="254699" cy="277602"/>
          </a:xfrm>
          <a:custGeom>
            <a:avLst/>
            <a:gdLst>
              <a:gd name="T0" fmla="*/ 39230934 w 601"/>
              <a:gd name="T1" fmla="*/ 78442719 h 602"/>
              <a:gd name="T2" fmla="*/ 39230934 w 601"/>
              <a:gd name="T3" fmla="*/ 78442719 h 602"/>
              <a:gd name="T4" fmla="*/ 0 w 601"/>
              <a:gd name="T5" fmla="*/ 38764526 h 602"/>
              <a:gd name="T6" fmla="*/ 39230934 w 601"/>
              <a:gd name="T7" fmla="*/ 0 h 602"/>
              <a:gd name="T8" fmla="*/ 77429787 w 601"/>
              <a:gd name="T9" fmla="*/ 38764526 h 602"/>
              <a:gd name="T10" fmla="*/ 39230934 w 601"/>
              <a:gd name="T11" fmla="*/ 78442719 h 602"/>
              <a:gd name="T12" fmla="*/ 7226723 w 601"/>
              <a:gd name="T13" fmla="*/ 38764526 h 602"/>
              <a:gd name="T14" fmla="*/ 7226723 w 601"/>
              <a:gd name="T15" fmla="*/ 38764526 h 602"/>
              <a:gd name="T16" fmla="*/ 39230934 w 601"/>
              <a:gd name="T17" fmla="*/ 38764526 h 602"/>
              <a:gd name="T18" fmla="*/ 39230934 w 601"/>
              <a:gd name="T19" fmla="*/ 7308970 h 602"/>
              <a:gd name="T20" fmla="*/ 7226723 w 601"/>
              <a:gd name="T21" fmla="*/ 38764526 h 60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601" h="602">
                <a:moveTo>
                  <a:pt x="304" y="601"/>
                </a:moveTo>
                <a:lnTo>
                  <a:pt x="304" y="601"/>
                </a:lnTo>
                <a:cubicBezTo>
                  <a:pt x="134" y="601"/>
                  <a:pt x="0" y="466"/>
                  <a:pt x="0" y="297"/>
                </a:cubicBezTo>
                <a:cubicBezTo>
                  <a:pt x="0" y="134"/>
                  <a:pt x="134" y="0"/>
                  <a:pt x="304" y="0"/>
                </a:cubicBezTo>
                <a:cubicBezTo>
                  <a:pt x="466" y="0"/>
                  <a:pt x="600" y="134"/>
                  <a:pt x="600" y="297"/>
                </a:cubicBezTo>
                <a:cubicBezTo>
                  <a:pt x="600" y="466"/>
                  <a:pt x="466" y="601"/>
                  <a:pt x="304" y="601"/>
                </a:cubicBezTo>
                <a:close/>
                <a:moveTo>
                  <a:pt x="56" y="297"/>
                </a:moveTo>
                <a:lnTo>
                  <a:pt x="56" y="297"/>
                </a:lnTo>
                <a:cubicBezTo>
                  <a:pt x="304" y="297"/>
                  <a:pt x="304" y="297"/>
                  <a:pt x="304" y="297"/>
                </a:cubicBezTo>
                <a:cubicBezTo>
                  <a:pt x="304" y="56"/>
                  <a:pt x="304" y="56"/>
                  <a:pt x="304" y="56"/>
                </a:cubicBezTo>
                <a:cubicBezTo>
                  <a:pt x="169" y="56"/>
                  <a:pt x="56" y="162"/>
                  <a:pt x="56" y="2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1106186" y="861885"/>
            <a:ext cx="3414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不定长参数</a:t>
            </a:r>
            <a:r>
              <a:rPr lang="zh-CN" altLang="en-US" sz="2800" dirty="0" smtClean="0">
                <a:solidFill>
                  <a:prstClr val="white"/>
                </a:solidFill>
                <a:latin typeface="Monaco" charset="0"/>
                <a:ea typeface="Monaco" charset="0"/>
                <a:cs typeface="Monaco" charset="0"/>
              </a:rPr>
              <a:t>*</a:t>
            </a:r>
            <a:r>
              <a:rPr lang="en-US" altLang="zh-CN" sz="2800" dirty="0" err="1" smtClean="0">
                <a:solidFill>
                  <a:prstClr val="white"/>
                </a:solidFill>
                <a:latin typeface="Monaco" charset="0"/>
                <a:ea typeface="Monaco" charset="0"/>
                <a:cs typeface="Monaco" charset="0"/>
              </a:rPr>
              <a:t>args</a:t>
            </a:r>
            <a:endParaRPr lang="zh-CN" altLang="en-US" sz="2800" dirty="0">
              <a:solidFill>
                <a:prstClr val="white"/>
              </a:solidFill>
              <a:latin typeface="Monaco" charset="0"/>
              <a:ea typeface="Monaco" charset="0"/>
              <a:cs typeface="Monaco" charset="0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9785498" y="31933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911424" y="1772816"/>
            <a:ext cx="10515600" cy="4104455"/>
          </a:xfrm>
        </p:spPr>
        <p:txBody>
          <a:bodyPr>
            <a:normAutofit/>
          </a:bodyPr>
          <a:lstStyle/>
          <a:p>
            <a:pPr marL="457200" lvl="1" indent="0">
              <a:lnSpc>
                <a:spcPct val="150000"/>
              </a:lnSpc>
              <a:buNone/>
            </a:pP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函数定义时，</a:t>
            </a:r>
            <a:r>
              <a:rPr lang="zh-CN" altLang="en-US" dirty="0" smtClean="0">
                <a:latin typeface="Monaco" charset="0"/>
                <a:ea typeface="Monaco" charset="0"/>
                <a:cs typeface="Monaco" charset="0"/>
              </a:rPr>
              <a:t>*</a:t>
            </a:r>
            <a:r>
              <a:rPr lang="zh-CN" altLang="en-US" dirty="0"/>
              <a:t>可以将按位置传递进来的参数“打包”成元组</a:t>
            </a:r>
            <a:r>
              <a:rPr lang="en-US" altLang="zh-CN" dirty="0"/>
              <a:t>(tuple)</a:t>
            </a:r>
            <a:r>
              <a:rPr lang="zh-CN" altLang="en-US" dirty="0" smtClean="0"/>
              <a:t>类型</a:t>
            </a:r>
            <a:endParaRPr lang="en-US" altLang="zh-CN" dirty="0" smtClean="0"/>
          </a:p>
          <a:p>
            <a:pPr marL="457200" lvl="1" indent="0">
              <a:lnSpc>
                <a:spcPct val="150000"/>
              </a:lnSpc>
              <a:buNone/>
            </a:pP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函数调用时，</a:t>
            </a:r>
            <a:r>
              <a:rPr lang="zh-CN" altLang="en-US" dirty="0" smtClean="0">
                <a:latin typeface="Monaco" charset="0"/>
                <a:ea typeface="Monaco" charset="0"/>
                <a:cs typeface="Monaco" charset="0"/>
              </a:rPr>
              <a:t>*</a:t>
            </a:r>
            <a:r>
              <a:rPr lang="zh-CN" altLang="en-US" dirty="0"/>
              <a:t>可以“解压”待传递到函数中的 元组、列表、集合、字符串等类型，并按位置传递到函数入口参数中</a:t>
            </a:r>
            <a:endParaRPr lang="en-US" altLang="zh-CN" dirty="0" smtClean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633098" y="30409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CN" altLang="en-US" dirty="0"/>
          </a:p>
        </p:txBody>
      </p:sp>
      <p:sp>
        <p:nvSpPr>
          <p:cNvPr id="12" name="文本框 5"/>
          <p:cNvSpPr txBox="1"/>
          <p:nvPr/>
        </p:nvSpPr>
        <p:spPr>
          <a:xfrm>
            <a:off x="1063824" y="989112"/>
            <a:ext cx="2664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聚类分析</a:t>
            </a:r>
          </a:p>
        </p:txBody>
      </p:sp>
      <p:sp>
        <p:nvSpPr>
          <p:cNvPr id="13" name="矩形 28"/>
          <p:cNvSpPr/>
          <p:nvPr/>
        </p:nvSpPr>
        <p:spPr>
          <a:xfrm>
            <a:off x="133502" y="8235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14" name="矩形 4"/>
          <p:cNvSpPr/>
          <p:nvPr/>
        </p:nvSpPr>
        <p:spPr>
          <a:xfrm>
            <a:off x="631776" y="826637"/>
            <a:ext cx="3600400" cy="595228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5" name="Freeform 78"/>
          <p:cNvSpPr>
            <a:spLocks noChangeArrowheads="1"/>
          </p:cNvSpPr>
          <p:nvPr/>
        </p:nvSpPr>
        <p:spPr bwMode="auto">
          <a:xfrm>
            <a:off x="271736" y="989112"/>
            <a:ext cx="254699" cy="277602"/>
          </a:xfrm>
          <a:custGeom>
            <a:avLst/>
            <a:gdLst>
              <a:gd name="T0" fmla="*/ 39230934 w 601"/>
              <a:gd name="T1" fmla="*/ 78442719 h 602"/>
              <a:gd name="T2" fmla="*/ 39230934 w 601"/>
              <a:gd name="T3" fmla="*/ 78442719 h 602"/>
              <a:gd name="T4" fmla="*/ 0 w 601"/>
              <a:gd name="T5" fmla="*/ 38764526 h 602"/>
              <a:gd name="T6" fmla="*/ 39230934 w 601"/>
              <a:gd name="T7" fmla="*/ 0 h 602"/>
              <a:gd name="T8" fmla="*/ 77429787 w 601"/>
              <a:gd name="T9" fmla="*/ 38764526 h 602"/>
              <a:gd name="T10" fmla="*/ 39230934 w 601"/>
              <a:gd name="T11" fmla="*/ 78442719 h 602"/>
              <a:gd name="T12" fmla="*/ 7226723 w 601"/>
              <a:gd name="T13" fmla="*/ 38764526 h 602"/>
              <a:gd name="T14" fmla="*/ 7226723 w 601"/>
              <a:gd name="T15" fmla="*/ 38764526 h 602"/>
              <a:gd name="T16" fmla="*/ 39230934 w 601"/>
              <a:gd name="T17" fmla="*/ 38764526 h 602"/>
              <a:gd name="T18" fmla="*/ 39230934 w 601"/>
              <a:gd name="T19" fmla="*/ 7308970 h 602"/>
              <a:gd name="T20" fmla="*/ 7226723 w 601"/>
              <a:gd name="T21" fmla="*/ 38764526 h 60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601" h="602">
                <a:moveTo>
                  <a:pt x="304" y="601"/>
                </a:moveTo>
                <a:lnTo>
                  <a:pt x="304" y="601"/>
                </a:lnTo>
                <a:cubicBezTo>
                  <a:pt x="134" y="601"/>
                  <a:pt x="0" y="466"/>
                  <a:pt x="0" y="297"/>
                </a:cubicBezTo>
                <a:cubicBezTo>
                  <a:pt x="0" y="134"/>
                  <a:pt x="134" y="0"/>
                  <a:pt x="304" y="0"/>
                </a:cubicBezTo>
                <a:cubicBezTo>
                  <a:pt x="466" y="0"/>
                  <a:pt x="600" y="134"/>
                  <a:pt x="600" y="297"/>
                </a:cubicBezTo>
                <a:cubicBezTo>
                  <a:pt x="600" y="466"/>
                  <a:pt x="466" y="601"/>
                  <a:pt x="304" y="601"/>
                </a:cubicBezTo>
                <a:close/>
                <a:moveTo>
                  <a:pt x="56" y="297"/>
                </a:moveTo>
                <a:lnTo>
                  <a:pt x="56" y="297"/>
                </a:lnTo>
                <a:cubicBezTo>
                  <a:pt x="304" y="297"/>
                  <a:pt x="304" y="297"/>
                  <a:pt x="304" y="297"/>
                </a:cubicBezTo>
                <a:cubicBezTo>
                  <a:pt x="304" y="56"/>
                  <a:pt x="304" y="56"/>
                  <a:pt x="304" y="56"/>
                </a:cubicBezTo>
                <a:cubicBezTo>
                  <a:pt x="169" y="56"/>
                  <a:pt x="56" y="162"/>
                  <a:pt x="56" y="2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1106186" y="861885"/>
            <a:ext cx="3414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不定长参数</a:t>
            </a:r>
            <a:r>
              <a:rPr lang="zh-CN" altLang="en-US" sz="2800" dirty="0" smtClean="0">
                <a:solidFill>
                  <a:prstClr val="white"/>
                </a:solidFill>
                <a:latin typeface="Monaco" charset="0"/>
                <a:ea typeface="Monaco" charset="0"/>
                <a:cs typeface="Monaco" charset="0"/>
              </a:rPr>
              <a:t>*</a:t>
            </a:r>
            <a:r>
              <a:rPr lang="en-US" altLang="zh-CN" sz="2800" dirty="0" err="1" smtClean="0">
                <a:solidFill>
                  <a:prstClr val="white"/>
                </a:solidFill>
                <a:latin typeface="Monaco" charset="0"/>
                <a:ea typeface="Monaco" charset="0"/>
                <a:cs typeface="Monaco" charset="0"/>
              </a:rPr>
              <a:t>args</a:t>
            </a:r>
            <a:endParaRPr lang="zh-CN" altLang="en-US" sz="2800" dirty="0">
              <a:solidFill>
                <a:prstClr val="white"/>
              </a:solidFill>
              <a:latin typeface="Monaco" charset="0"/>
              <a:ea typeface="Monaco" charset="0"/>
              <a:cs typeface="Monaco" charset="0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9785498" y="31933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CN" altLang="en-US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5480" y="3902577"/>
            <a:ext cx="8923732" cy="235317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911424" y="1772816"/>
            <a:ext cx="10515600" cy="4104455"/>
          </a:xfrm>
        </p:spPr>
        <p:txBody>
          <a:bodyPr>
            <a:normAutofit/>
          </a:bodyPr>
          <a:lstStyle/>
          <a:p>
            <a:pPr marL="457200" lvl="1" indent="0">
              <a:lnSpc>
                <a:spcPct val="150000"/>
              </a:lnSpc>
              <a:buNone/>
            </a:pPr>
            <a:r>
              <a:rPr lang="zh-CN" altLang="en-US" dirty="0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*</a:t>
            </a:r>
            <a:r>
              <a:rPr lang="en-US" altLang="zh-CN" dirty="0" err="1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args</a:t>
            </a:r>
            <a:endParaRPr lang="en-US" altLang="zh-CN" dirty="0" smtClean="0">
              <a:solidFill>
                <a:prstClr val="black"/>
              </a:solidFill>
              <a:latin typeface="Monaco" charset="0"/>
              <a:ea typeface="Monaco" charset="0"/>
              <a:cs typeface="Monaco" charset="0"/>
            </a:endParaRPr>
          </a:p>
          <a:p>
            <a:pPr marL="457200" lvl="1" indent="0">
              <a:lnSpc>
                <a:spcPct val="150000"/>
              </a:lnSpc>
              <a:buNone/>
            </a:pPr>
            <a:r>
              <a:rPr lang="en-US" altLang="zh-CN" dirty="0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*</a:t>
            </a:r>
            <a:r>
              <a:rPr lang="en-US" altLang="zh-CN" dirty="0" err="1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args</a:t>
            </a:r>
            <a:r>
              <a:rPr lang="zh-CN" altLang="en-US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 传入</a:t>
            </a:r>
            <a:r>
              <a:rPr lang="zh-CN" altLang="en-US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的时候，如果调用函数使用关键词传入参数时会出错</a:t>
            </a:r>
            <a:endParaRPr lang="en-US" altLang="zh-CN" dirty="0" smtClean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</p:txBody>
      </p:sp>
      <p:sp>
        <p:nvSpPr>
          <p:cNvPr id="11" name="文本框 5"/>
          <p:cNvSpPr txBox="1"/>
          <p:nvPr/>
        </p:nvSpPr>
        <p:spPr>
          <a:xfrm>
            <a:off x="953786" y="709485"/>
            <a:ext cx="3414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不定长参数</a:t>
            </a:r>
            <a:endParaRPr lang="zh-CN" altLang="en-US" sz="2800" dirty="0">
              <a:solidFill>
                <a:prstClr val="white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633098" y="30409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CN" altLang="en-US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664" y="3225578"/>
            <a:ext cx="8391547" cy="2834416"/>
          </a:xfrm>
          <a:prstGeom prst="rect">
            <a:avLst/>
          </a:prstGeom>
        </p:spPr>
      </p:pic>
      <p:sp>
        <p:nvSpPr>
          <p:cNvPr id="12" name="文本框 5"/>
          <p:cNvSpPr txBox="1"/>
          <p:nvPr/>
        </p:nvSpPr>
        <p:spPr>
          <a:xfrm>
            <a:off x="1063824" y="989112"/>
            <a:ext cx="2664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聚类分析</a:t>
            </a:r>
          </a:p>
        </p:txBody>
      </p:sp>
      <p:sp>
        <p:nvSpPr>
          <p:cNvPr id="13" name="矩形 28"/>
          <p:cNvSpPr/>
          <p:nvPr/>
        </p:nvSpPr>
        <p:spPr>
          <a:xfrm>
            <a:off x="133502" y="8235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14" name="矩形 4"/>
          <p:cNvSpPr/>
          <p:nvPr/>
        </p:nvSpPr>
        <p:spPr>
          <a:xfrm>
            <a:off x="631776" y="826637"/>
            <a:ext cx="3600400" cy="595228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5" name="Freeform 78"/>
          <p:cNvSpPr>
            <a:spLocks noChangeArrowheads="1"/>
          </p:cNvSpPr>
          <p:nvPr/>
        </p:nvSpPr>
        <p:spPr bwMode="auto">
          <a:xfrm>
            <a:off x="271736" y="989112"/>
            <a:ext cx="254699" cy="277602"/>
          </a:xfrm>
          <a:custGeom>
            <a:avLst/>
            <a:gdLst>
              <a:gd name="T0" fmla="*/ 39230934 w 601"/>
              <a:gd name="T1" fmla="*/ 78442719 h 602"/>
              <a:gd name="T2" fmla="*/ 39230934 w 601"/>
              <a:gd name="T3" fmla="*/ 78442719 h 602"/>
              <a:gd name="T4" fmla="*/ 0 w 601"/>
              <a:gd name="T5" fmla="*/ 38764526 h 602"/>
              <a:gd name="T6" fmla="*/ 39230934 w 601"/>
              <a:gd name="T7" fmla="*/ 0 h 602"/>
              <a:gd name="T8" fmla="*/ 77429787 w 601"/>
              <a:gd name="T9" fmla="*/ 38764526 h 602"/>
              <a:gd name="T10" fmla="*/ 39230934 w 601"/>
              <a:gd name="T11" fmla="*/ 78442719 h 602"/>
              <a:gd name="T12" fmla="*/ 7226723 w 601"/>
              <a:gd name="T13" fmla="*/ 38764526 h 602"/>
              <a:gd name="T14" fmla="*/ 7226723 w 601"/>
              <a:gd name="T15" fmla="*/ 38764526 h 602"/>
              <a:gd name="T16" fmla="*/ 39230934 w 601"/>
              <a:gd name="T17" fmla="*/ 38764526 h 602"/>
              <a:gd name="T18" fmla="*/ 39230934 w 601"/>
              <a:gd name="T19" fmla="*/ 7308970 h 602"/>
              <a:gd name="T20" fmla="*/ 7226723 w 601"/>
              <a:gd name="T21" fmla="*/ 38764526 h 60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601" h="602">
                <a:moveTo>
                  <a:pt x="304" y="601"/>
                </a:moveTo>
                <a:lnTo>
                  <a:pt x="304" y="601"/>
                </a:lnTo>
                <a:cubicBezTo>
                  <a:pt x="134" y="601"/>
                  <a:pt x="0" y="466"/>
                  <a:pt x="0" y="297"/>
                </a:cubicBezTo>
                <a:cubicBezTo>
                  <a:pt x="0" y="134"/>
                  <a:pt x="134" y="0"/>
                  <a:pt x="304" y="0"/>
                </a:cubicBezTo>
                <a:cubicBezTo>
                  <a:pt x="466" y="0"/>
                  <a:pt x="600" y="134"/>
                  <a:pt x="600" y="297"/>
                </a:cubicBezTo>
                <a:cubicBezTo>
                  <a:pt x="600" y="466"/>
                  <a:pt x="466" y="601"/>
                  <a:pt x="304" y="601"/>
                </a:cubicBezTo>
                <a:close/>
                <a:moveTo>
                  <a:pt x="56" y="297"/>
                </a:moveTo>
                <a:lnTo>
                  <a:pt x="56" y="297"/>
                </a:lnTo>
                <a:cubicBezTo>
                  <a:pt x="304" y="297"/>
                  <a:pt x="304" y="297"/>
                  <a:pt x="304" y="297"/>
                </a:cubicBezTo>
                <a:cubicBezTo>
                  <a:pt x="304" y="56"/>
                  <a:pt x="304" y="56"/>
                  <a:pt x="304" y="56"/>
                </a:cubicBezTo>
                <a:cubicBezTo>
                  <a:pt x="169" y="56"/>
                  <a:pt x="56" y="162"/>
                  <a:pt x="56" y="2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1106186" y="861885"/>
            <a:ext cx="3414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不定长参数</a:t>
            </a:r>
            <a:r>
              <a:rPr lang="zh-CN" altLang="en-US" sz="2800" dirty="0" smtClean="0">
                <a:solidFill>
                  <a:prstClr val="white"/>
                </a:solidFill>
                <a:latin typeface="Monaco" charset="0"/>
                <a:ea typeface="Monaco" charset="0"/>
                <a:cs typeface="Monaco" charset="0"/>
              </a:rPr>
              <a:t>*</a:t>
            </a:r>
            <a:r>
              <a:rPr lang="en-US" altLang="zh-CN" sz="2800" dirty="0" err="1" smtClean="0">
                <a:solidFill>
                  <a:prstClr val="white"/>
                </a:solidFill>
                <a:latin typeface="Monaco" charset="0"/>
                <a:ea typeface="Monaco" charset="0"/>
                <a:cs typeface="Monaco" charset="0"/>
              </a:rPr>
              <a:t>args</a:t>
            </a:r>
            <a:endParaRPr lang="zh-CN" altLang="en-US" sz="2800" dirty="0">
              <a:solidFill>
                <a:prstClr val="white"/>
              </a:solidFill>
              <a:latin typeface="Monaco" charset="0"/>
              <a:ea typeface="Monaco" charset="0"/>
              <a:cs typeface="Monaco" charset="0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9785498" y="31933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911424" y="1772816"/>
            <a:ext cx="10515600" cy="4104455"/>
          </a:xfrm>
        </p:spPr>
        <p:txBody>
          <a:bodyPr>
            <a:normAutofit/>
          </a:bodyPr>
          <a:lstStyle/>
          <a:p>
            <a:pPr marL="457200" lvl="1" indent="0">
              <a:lnSpc>
                <a:spcPct val="150000"/>
              </a:lnSpc>
              <a:buNone/>
            </a:pPr>
            <a:r>
              <a:rPr lang="en-US" altLang="zh-CN" dirty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**</a:t>
            </a:r>
            <a:r>
              <a:rPr lang="en-US" altLang="zh-CN" dirty="0" err="1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kwargs</a:t>
            </a:r>
            <a:endParaRPr lang="en-US" altLang="zh-CN" dirty="0" smtClean="0">
              <a:solidFill>
                <a:prstClr val="black"/>
              </a:solidFill>
              <a:latin typeface="Monaco" charset="0"/>
              <a:ea typeface="Monaco" charset="0"/>
              <a:cs typeface="Monaco" charset="0"/>
            </a:endParaRPr>
          </a:p>
          <a:p>
            <a:pPr marL="457200" lvl="1" indent="0">
              <a:lnSpc>
                <a:spcPct val="150000"/>
              </a:lnSpc>
              <a:buNone/>
            </a:pPr>
            <a:r>
              <a:rPr lang="en-US" altLang="zh-CN" dirty="0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**</a:t>
            </a:r>
            <a:r>
              <a:rPr lang="en-US" altLang="zh-CN" dirty="0" err="1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kwargs</a:t>
            </a:r>
            <a:r>
              <a:rPr lang="zh-CN" altLang="en-US" dirty="0" smtClean="0">
                <a:solidFill>
                  <a:prstClr val="black"/>
                </a:solidFill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zh-CN" altLang="en-US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的出现便是</a:t>
            </a:r>
            <a:r>
              <a:rPr lang="zh-CN" altLang="en-US" dirty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解决需要传入特定关键词参数的情况</a:t>
            </a:r>
            <a:endParaRPr lang="en-US" altLang="zh-CN" dirty="0" smtClean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633098" y="30409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CN" altLang="en-US" dirty="0"/>
          </a:p>
        </p:txBody>
      </p:sp>
      <p:sp>
        <p:nvSpPr>
          <p:cNvPr id="12" name="文本框 5"/>
          <p:cNvSpPr txBox="1"/>
          <p:nvPr/>
        </p:nvSpPr>
        <p:spPr>
          <a:xfrm>
            <a:off x="1063824" y="989112"/>
            <a:ext cx="2664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聚类分析</a:t>
            </a:r>
          </a:p>
        </p:txBody>
      </p:sp>
      <p:sp>
        <p:nvSpPr>
          <p:cNvPr id="13" name="矩形 28"/>
          <p:cNvSpPr/>
          <p:nvPr/>
        </p:nvSpPr>
        <p:spPr>
          <a:xfrm>
            <a:off x="133502" y="8235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14" name="矩形 4"/>
          <p:cNvSpPr/>
          <p:nvPr/>
        </p:nvSpPr>
        <p:spPr>
          <a:xfrm>
            <a:off x="631776" y="826637"/>
            <a:ext cx="4312096" cy="595228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5" name="Freeform 78"/>
          <p:cNvSpPr>
            <a:spLocks noChangeArrowheads="1"/>
          </p:cNvSpPr>
          <p:nvPr/>
        </p:nvSpPr>
        <p:spPr bwMode="auto">
          <a:xfrm>
            <a:off x="271736" y="989112"/>
            <a:ext cx="254699" cy="277602"/>
          </a:xfrm>
          <a:custGeom>
            <a:avLst/>
            <a:gdLst>
              <a:gd name="T0" fmla="*/ 39230934 w 601"/>
              <a:gd name="T1" fmla="*/ 78442719 h 602"/>
              <a:gd name="T2" fmla="*/ 39230934 w 601"/>
              <a:gd name="T3" fmla="*/ 78442719 h 602"/>
              <a:gd name="T4" fmla="*/ 0 w 601"/>
              <a:gd name="T5" fmla="*/ 38764526 h 602"/>
              <a:gd name="T6" fmla="*/ 39230934 w 601"/>
              <a:gd name="T7" fmla="*/ 0 h 602"/>
              <a:gd name="T8" fmla="*/ 77429787 w 601"/>
              <a:gd name="T9" fmla="*/ 38764526 h 602"/>
              <a:gd name="T10" fmla="*/ 39230934 w 601"/>
              <a:gd name="T11" fmla="*/ 78442719 h 602"/>
              <a:gd name="T12" fmla="*/ 7226723 w 601"/>
              <a:gd name="T13" fmla="*/ 38764526 h 602"/>
              <a:gd name="T14" fmla="*/ 7226723 w 601"/>
              <a:gd name="T15" fmla="*/ 38764526 h 602"/>
              <a:gd name="T16" fmla="*/ 39230934 w 601"/>
              <a:gd name="T17" fmla="*/ 38764526 h 602"/>
              <a:gd name="T18" fmla="*/ 39230934 w 601"/>
              <a:gd name="T19" fmla="*/ 7308970 h 602"/>
              <a:gd name="T20" fmla="*/ 7226723 w 601"/>
              <a:gd name="T21" fmla="*/ 38764526 h 60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601" h="602">
                <a:moveTo>
                  <a:pt x="304" y="601"/>
                </a:moveTo>
                <a:lnTo>
                  <a:pt x="304" y="601"/>
                </a:lnTo>
                <a:cubicBezTo>
                  <a:pt x="134" y="601"/>
                  <a:pt x="0" y="466"/>
                  <a:pt x="0" y="297"/>
                </a:cubicBezTo>
                <a:cubicBezTo>
                  <a:pt x="0" y="134"/>
                  <a:pt x="134" y="0"/>
                  <a:pt x="304" y="0"/>
                </a:cubicBezTo>
                <a:cubicBezTo>
                  <a:pt x="466" y="0"/>
                  <a:pt x="600" y="134"/>
                  <a:pt x="600" y="297"/>
                </a:cubicBezTo>
                <a:cubicBezTo>
                  <a:pt x="600" y="466"/>
                  <a:pt x="466" y="601"/>
                  <a:pt x="304" y="601"/>
                </a:cubicBezTo>
                <a:close/>
                <a:moveTo>
                  <a:pt x="56" y="297"/>
                </a:moveTo>
                <a:lnTo>
                  <a:pt x="56" y="297"/>
                </a:lnTo>
                <a:cubicBezTo>
                  <a:pt x="304" y="297"/>
                  <a:pt x="304" y="297"/>
                  <a:pt x="304" y="297"/>
                </a:cubicBezTo>
                <a:cubicBezTo>
                  <a:pt x="304" y="56"/>
                  <a:pt x="304" y="56"/>
                  <a:pt x="304" y="56"/>
                </a:cubicBezTo>
                <a:cubicBezTo>
                  <a:pt x="169" y="56"/>
                  <a:pt x="56" y="162"/>
                  <a:pt x="56" y="2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1106186" y="861885"/>
            <a:ext cx="42697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不定长参数</a:t>
            </a:r>
            <a:r>
              <a:rPr lang="zh-CN" altLang="en-US" sz="2800" dirty="0" smtClean="0">
                <a:solidFill>
                  <a:prstClr val="white"/>
                </a:solidFill>
                <a:latin typeface="Monaco" charset="0"/>
                <a:ea typeface="Monaco" charset="0"/>
                <a:cs typeface="Monaco" charset="0"/>
              </a:rPr>
              <a:t>**</a:t>
            </a:r>
            <a:r>
              <a:rPr lang="en-US" altLang="zh-CN" sz="2800" dirty="0" err="1" smtClean="0">
                <a:solidFill>
                  <a:prstClr val="white"/>
                </a:solidFill>
                <a:latin typeface="Monaco" charset="0"/>
                <a:ea typeface="Monaco" charset="0"/>
                <a:cs typeface="Monaco" charset="0"/>
              </a:rPr>
              <a:t>kwargs</a:t>
            </a:r>
            <a:endParaRPr lang="zh-CN" altLang="en-US" sz="2800" dirty="0">
              <a:solidFill>
                <a:prstClr val="white"/>
              </a:solidFill>
              <a:latin typeface="Monaco" charset="0"/>
              <a:ea typeface="Monaco" charset="0"/>
              <a:cs typeface="Monaco" charset="0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9785498" y="31933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CN" altLang="en-US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824" y="3294506"/>
            <a:ext cx="7378700" cy="1651000"/>
          </a:xfrm>
          <a:prstGeom prst="rect">
            <a:avLst/>
          </a:prstGeom>
        </p:spPr>
      </p:pic>
      <p:pic>
        <p:nvPicPr>
          <p:cNvPr id="18" name="图片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1424" y="3294506"/>
            <a:ext cx="7442200" cy="24003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9633098" y="30409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CN" altLang="en-US" dirty="0"/>
          </a:p>
        </p:txBody>
      </p:sp>
      <p:sp>
        <p:nvSpPr>
          <p:cNvPr id="12" name="文本框 5"/>
          <p:cNvSpPr txBox="1"/>
          <p:nvPr/>
        </p:nvSpPr>
        <p:spPr>
          <a:xfrm>
            <a:off x="1063824" y="989112"/>
            <a:ext cx="2664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聚类分析</a:t>
            </a:r>
          </a:p>
        </p:txBody>
      </p:sp>
      <p:sp>
        <p:nvSpPr>
          <p:cNvPr id="13" name="矩形 28"/>
          <p:cNvSpPr/>
          <p:nvPr/>
        </p:nvSpPr>
        <p:spPr>
          <a:xfrm>
            <a:off x="133502" y="8235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14" name="矩形 4"/>
          <p:cNvSpPr/>
          <p:nvPr/>
        </p:nvSpPr>
        <p:spPr>
          <a:xfrm>
            <a:off x="631776" y="826637"/>
            <a:ext cx="4312096" cy="595228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5" name="Freeform 78"/>
          <p:cNvSpPr>
            <a:spLocks noChangeArrowheads="1"/>
          </p:cNvSpPr>
          <p:nvPr/>
        </p:nvSpPr>
        <p:spPr bwMode="auto">
          <a:xfrm>
            <a:off x="271736" y="989112"/>
            <a:ext cx="254699" cy="277602"/>
          </a:xfrm>
          <a:custGeom>
            <a:avLst/>
            <a:gdLst>
              <a:gd name="T0" fmla="*/ 39230934 w 601"/>
              <a:gd name="T1" fmla="*/ 78442719 h 602"/>
              <a:gd name="T2" fmla="*/ 39230934 w 601"/>
              <a:gd name="T3" fmla="*/ 78442719 h 602"/>
              <a:gd name="T4" fmla="*/ 0 w 601"/>
              <a:gd name="T5" fmla="*/ 38764526 h 602"/>
              <a:gd name="T6" fmla="*/ 39230934 w 601"/>
              <a:gd name="T7" fmla="*/ 0 h 602"/>
              <a:gd name="T8" fmla="*/ 77429787 w 601"/>
              <a:gd name="T9" fmla="*/ 38764526 h 602"/>
              <a:gd name="T10" fmla="*/ 39230934 w 601"/>
              <a:gd name="T11" fmla="*/ 78442719 h 602"/>
              <a:gd name="T12" fmla="*/ 7226723 w 601"/>
              <a:gd name="T13" fmla="*/ 38764526 h 602"/>
              <a:gd name="T14" fmla="*/ 7226723 w 601"/>
              <a:gd name="T15" fmla="*/ 38764526 h 602"/>
              <a:gd name="T16" fmla="*/ 39230934 w 601"/>
              <a:gd name="T17" fmla="*/ 38764526 h 602"/>
              <a:gd name="T18" fmla="*/ 39230934 w 601"/>
              <a:gd name="T19" fmla="*/ 7308970 h 602"/>
              <a:gd name="T20" fmla="*/ 7226723 w 601"/>
              <a:gd name="T21" fmla="*/ 38764526 h 60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601" h="602">
                <a:moveTo>
                  <a:pt x="304" y="601"/>
                </a:moveTo>
                <a:lnTo>
                  <a:pt x="304" y="601"/>
                </a:lnTo>
                <a:cubicBezTo>
                  <a:pt x="134" y="601"/>
                  <a:pt x="0" y="466"/>
                  <a:pt x="0" y="297"/>
                </a:cubicBezTo>
                <a:cubicBezTo>
                  <a:pt x="0" y="134"/>
                  <a:pt x="134" y="0"/>
                  <a:pt x="304" y="0"/>
                </a:cubicBezTo>
                <a:cubicBezTo>
                  <a:pt x="466" y="0"/>
                  <a:pt x="600" y="134"/>
                  <a:pt x="600" y="297"/>
                </a:cubicBezTo>
                <a:cubicBezTo>
                  <a:pt x="600" y="466"/>
                  <a:pt x="466" y="601"/>
                  <a:pt x="304" y="601"/>
                </a:cubicBezTo>
                <a:close/>
                <a:moveTo>
                  <a:pt x="56" y="297"/>
                </a:moveTo>
                <a:lnTo>
                  <a:pt x="56" y="297"/>
                </a:lnTo>
                <a:cubicBezTo>
                  <a:pt x="304" y="297"/>
                  <a:pt x="304" y="297"/>
                  <a:pt x="304" y="297"/>
                </a:cubicBezTo>
                <a:cubicBezTo>
                  <a:pt x="304" y="56"/>
                  <a:pt x="304" y="56"/>
                  <a:pt x="304" y="56"/>
                </a:cubicBezTo>
                <a:cubicBezTo>
                  <a:pt x="169" y="56"/>
                  <a:pt x="56" y="162"/>
                  <a:pt x="56" y="2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1106186" y="861885"/>
            <a:ext cx="42697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常见包中的不定参数</a:t>
            </a:r>
            <a:endParaRPr lang="zh-CN" altLang="en-US" sz="2800" dirty="0">
              <a:solidFill>
                <a:prstClr val="white"/>
              </a:solidFill>
              <a:latin typeface="Monaco" charset="0"/>
              <a:ea typeface="Monaco" charset="0"/>
              <a:cs typeface="Monaco" charset="0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9785498" y="31933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71736" y="2246990"/>
            <a:ext cx="4939844" cy="4278354"/>
          </a:xfrm>
        </p:spPr>
        <p:txBody>
          <a:bodyPr>
            <a:normAutofit/>
          </a:bodyPr>
          <a:lstStyle/>
          <a:p>
            <a:r>
              <a:rPr kumimoji="1" lang="en-US" altLang="zh-CN" sz="2400" dirty="0" err="1">
                <a:latin typeface="Monaco" charset="0"/>
                <a:ea typeface="Monaco" charset="0"/>
                <a:cs typeface="Monaco" charset="0"/>
              </a:rPr>
              <a:t>s</a:t>
            </a:r>
            <a:r>
              <a:rPr kumimoji="1" lang="en-US" altLang="zh-CN" sz="2400" dirty="0" err="1" smtClean="0">
                <a:latin typeface="Monaco" charset="0"/>
                <a:ea typeface="Monaco" charset="0"/>
                <a:cs typeface="Monaco" charset="0"/>
              </a:rPr>
              <a:t>cikit</a:t>
            </a:r>
            <a:r>
              <a:rPr kumimoji="1" lang="en-US" altLang="zh-CN" sz="2400" dirty="0" smtClean="0">
                <a:latin typeface="Monaco" charset="0"/>
                <a:ea typeface="Monaco" charset="0"/>
                <a:cs typeface="Monaco" charset="0"/>
              </a:rPr>
              <a:t>-learn</a:t>
            </a:r>
            <a:r>
              <a:rPr kumimoji="1" lang="zh-CN" altLang="en-US" sz="2400" dirty="0" smtClean="0"/>
              <a:t>中的测试集训练集划分函数</a:t>
            </a:r>
            <a:endParaRPr kumimoji="1" lang="en-US" altLang="zh-CN" sz="2400" dirty="0" smtClean="0"/>
          </a:p>
          <a:p>
            <a:endParaRPr kumimoji="1" lang="en-US" altLang="zh-CN" sz="2400" dirty="0" smtClean="0"/>
          </a:p>
          <a:p>
            <a:r>
              <a:rPr kumimoji="1" lang="en-US" altLang="zh-CN" sz="2000" dirty="0" err="1">
                <a:solidFill>
                  <a:srgbClr val="942124"/>
                </a:solidFill>
                <a:latin typeface="Monaco" charset="0"/>
                <a:ea typeface="Monaco" charset="0"/>
                <a:cs typeface="Monaco" charset="0"/>
              </a:rPr>
              <a:t>d</a:t>
            </a:r>
            <a:r>
              <a:rPr kumimoji="1" lang="en-US" altLang="zh-CN" sz="2000" dirty="0" err="1" smtClean="0">
                <a:solidFill>
                  <a:srgbClr val="942124"/>
                </a:solidFill>
                <a:latin typeface="Monaco" charset="0"/>
                <a:ea typeface="Monaco" charset="0"/>
                <a:cs typeface="Monaco" charset="0"/>
              </a:rPr>
              <a:t>ef</a:t>
            </a:r>
            <a:r>
              <a:rPr kumimoji="1" lang="zh-CN" altLang="en-US" sz="2000" dirty="0" smtClean="0">
                <a:latin typeface="Monaco" charset="0"/>
                <a:ea typeface="Monaco" charset="0"/>
                <a:cs typeface="Monaco" charset="0"/>
              </a:rPr>
              <a:t> </a:t>
            </a:r>
            <a:r>
              <a:rPr kumimoji="1" lang="en-US" altLang="zh-CN" sz="2000" dirty="0" err="1" smtClean="0">
                <a:latin typeface="Monaco" charset="0"/>
                <a:ea typeface="Monaco" charset="0"/>
                <a:cs typeface="Monaco" charset="0"/>
              </a:rPr>
              <a:t>train_test_split</a:t>
            </a:r>
            <a:r>
              <a:rPr kumimoji="1" lang="en-US" altLang="zh-CN" sz="2000" dirty="0" smtClean="0">
                <a:latin typeface="Monaco" charset="0"/>
                <a:ea typeface="Monaco" charset="0"/>
                <a:cs typeface="Monaco" charset="0"/>
              </a:rPr>
              <a:t>(</a:t>
            </a:r>
            <a:r>
              <a:rPr kumimoji="1" lang="zh-CN" altLang="en-US" sz="2000" dirty="0" smtClean="0">
                <a:latin typeface="Monaco" charset="0"/>
                <a:ea typeface="Monaco" charset="0"/>
                <a:cs typeface="Monaco" charset="0"/>
              </a:rPr>
              <a:t>*</a:t>
            </a:r>
            <a:r>
              <a:rPr kumimoji="1" lang="en-US" altLang="zh-CN" sz="2000" dirty="0" smtClean="0">
                <a:latin typeface="Monaco" charset="0"/>
                <a:ea typeface="Monaco" charset="0"/>
                <a:cs typeface="Monaco" charset="0"/>
              </a:rPr>
              <a:t>array,</a:t>
            </a:r>
            <a:r>
              <a:rPr kumimoji="1" lang="zh-CN" altLang="en-US" sz="2000" dirty="0" smtClean="0">
                <a:latin typeface="Monaco" charset="0"/>
                <a:ea typeface="Monaco" charset="0"/>
                <a:cs typeface="Monaco" charset="0"/>
              </a:rPr>
              <a:t> **</a:t>
            </a:r>
            <a:r>
              <a:rPr kumimoji="1" lang="en-US" altLang="zh-CN" sz="2000" dirty="0" smtClean="0">
                <a:latin typeface="Monaco" charset="0"/>
                <a:ea typeface="Monaco" charset="0"/>
                <a:cs typeface="Monaco" charset="0"/>
              </a:rPr>
              <a:t>options)</a:t>
            </a:r>
            <a:endParaRPr kumimoji="1" lang="en-US" altLang="zh-CN" sz="2000" dirty="0">
              <a:latin typeface="Monaco" charset="0"/>
              <a:ea typeface="Monaco" charset="0"/>
              <a:cs typeface="Monaco" charset="0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3980" y="0"/>
            <a:ext cx="6347637" cy="6858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263352" y="2132856"/>
            <a:ext cx="5104184" cy="4104455"/>
          </a:xfrm>
        </p:spPr>
        <p:txBody>
          <a:bodyPr>
            <a:normAutofit/>
          </a:bodyPr>
          <a:lstStyle/>
          <a:p>
            <a:pPr lvl="1">
              <a:lnSpc>
                <a:spcPct val="150000"/>
              </a:lnSpc>
            </a:pPr>
            <a:r>
              <a:rPr lang="zh-CN" altLang="en-US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函数定义时</a:t>
            </a:r>
            <a:endParaRPr lang="en-US" altLang="zh-CN" dirty="0" smtClean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  <a:p>
            <a:pPr lvl="1">
              <a:lnSpc>
                <a:spcPct val="150000"/>
              </a:lnSpc>
            </a:pPr>
            <a:r>
              <a:rPr lang="zh-CN" altLang="en-US" dirty="0">
                <a:latin typeface="Monaco" charset="0"/>
                <a:ea typeface="Monaco" charset="0"/>
                <a:cs typeface="Monaco" charset="0"/>
              </a:rPr>
              <a:t>*</a:t>
            </a:r>
            <a:r>
              <a:rPr lang="zh-CN" altLang="en-US" dirty="0"/>
              <a:t>可以将按位置传递进来的</a:t>
            </a:r>
            <a:r>
              <a:rPr lang="zh-CN" altLang="en-US" dirty="0" smtClean="0"/>
              <a:t>参数</a:t>
            </a:r>
            <a:r>
              <a:rPr lang="zh-CN" altLang="en-US" dirty="0"/>
              <a:t>“</a:t>
            </a:r>
            <a:r>
              <a:rPr lang="zh-CN" altLang="en-US" dirty="0" smtClean="0"/>
              <a:t>打包</a:t>
            </a:r>
            <a:r>
              <a:rPr lang="zh-CN" altLang="en-US" dirty="0"/>
              <a:t>”</a:t>
            </a:r>
            <a:r>
              <a:rPr lang="zh-CN" altLang="en-US" dirty="0" smtClean="0"/>
              <a:t>成元组</a:t>
            </a:r>
            <a:r>
              <a:rPr lang="en-US" altLang="zh-CN" dirty="0"/>
              <a:t>(tuple)</a:t>
            </a:r>
            <a:r>
              <a:rPr lang="zh-CN" altLang="en-US" dirty="0"/>
              <a:t>类型</a:t>
            </a:r>
            <a:br>
              <a:rPr lang="zh-CN" altLang="en-US" dirty="0"/>
            </a:br>
            <a:r>
              <a:rPr lang="zh-CN" altLang="en-US" dirty="0">
                <a:latin typeface="Monaco" charset="0"/>
                <a:ea typeface="Monaco" charset="0"/>
                <a:cs typeface="Monaco" charset="0"/>
              </a:rPr>
              <a:t>**</a:t>
            </a:r>
            <a:r>
              <a:rPr lang="zh-CN" altLang="en-US" dirty="0"/>
              <a:t>可以将按关键字传递进来的</a:t>
            </a:r>
            <a:r>
              <a:rPr lang="zh-CN" altLang="en-US" dirty="0" smtClean="0"/>
              <a:t>参数</a:t>
            </a:r>
            <a:r>
              <a:rPr lang="zh-CN" altLang="en-US" dirty="0"/>
              <a:t>“</a:t>
            </a:r>
            <a:r>
              <a:rPr lang="zh-CN" altLang="en-US" dirty="0" smtClean="0"/>
              <a:t>打包</a:t>
            </a:r>
            <a:r>
              <a:rPr lang="zh-CN" altLang="en-US" dirty="0"/>
              <a:t>”</a:t>
            </a:r>
            <a:r>
              <a:rPr lang="zh-CN" altLang="en-US" dirty="0" smtClean="0"/>
              <a:t>成</a:t>
            </a:r>
            <a:r>
              <a:rPr lang="zh-CN" altLang="en-US" dirty="0"/>
              <a:t>字典</a:t>
            </a:r>
            <a:r>
              <a:rPr lang="en-US" altLang="zh-CN" dirty="0"/>
              <a:t>(dictionary)</a:t>
            </a:r>
            <a:r>
              <a:rPr lang="zh-CN" altLang="en-US" dirty="0"/>
              <a:t>类型</a:t>
            </a:r>
            <a:endParaRPr lang="en-US" altLang="zh-CN" dirty="0" smtClean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633098" y="30409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CN" altLang="en-US" dirty="0"/>
          </a:p>
        </p:txBody>
      </p:sp>
      <p:sp>
        <p:nvSpPr>
          <p:cNvPr id="12" name="文本框 5"/>
          <p:cNvSpPr txBox="1"/>
          <p:nvPr/>
        </p:nvSpPr>
        <p:spPr>
          <a:xfrm>
            <a:off x="1063824" y="989112"/>
            <a:ext cx="2664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聚类分析</a:t>
            </a:r>
          </a:p>
        </p:txBody>
      </p:sp>
      <p:sp>
        <p:nvSpPr>
          <p:cNvPr id="13" name="矩形 28"/>
          <p:cNvSpPr/>
          <p:nvPr/>
        </p:nvSpPr>
        <p:spPr>
          <a:xfrm>
            <a:off x="133502" y="8235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14" name="矩形 4"/>
          <p:cNvSpPr/>
          <p:nvPr/>
        </p:nvSpPr>
        <p:spPr>
          <a:xfrm>
            <a:off x="631776" y="826637"/>
            <a:ext cx="6832376" cy="595228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5" name="Freeform 78"/>
          <p:cNvSpPr>
            <a:spLocks noChangeArrowheads="1"/>
          </p:cNvSpPr>
          <p:nvPr/>
        </p:nvSpPr>
        <p:spPr bwMode="auto">
          <a:xfrm>
            <a:off x="271736" y="989112"/>
            <a:ext cx="254699" cy="277602"/>
          </a:xfrm>
          <a:custGeom>
            <a:avLst/>
            <a:gdLst>
              <a:gd name="T0" fmla="*/ 39230934 w 601"/>
              <a:gd name="T1" fmla="*/ 78442719 h 602"/>
              <a:gd name="T2" fmla="*/ 39230934 w 601"/>
              <a:gd name="T3" fmla="*/ 78442719 h 602"/>
              <a:gd name="T4" fmla="*/ 0 w 601"/>
              <a:gd name="T5" fmla="*/ 38764526 h 602"/>
              <a:gd name="T6" fmla="*/ 39230934 w 601"/>
              <a:gd name="T7" fmla="*/ 0 h 602"/>
              <a:gd name="T8" fmla="*/ 77429787 w 601"/>
              <a:gd name="T9" fmla="*/ 38764526 h 602"/>
              <a:gd name="T10" fmla="*/ 39230934 w 601"/>
              <a:gd name="T11" fmla="*/ 78442719 h 602"/>
              <a:gd name="T12" fmla="*/ 7226723 w 601"/>
              <a:gd name="T13" fmla="*/ 38764526 h 602"/>
              <a:gd name="T14" fmla="*/ 7226723 w 601"/>
              <a:gd name="T15" fmla="*/ 38764526 h 602"/>
              <a:gd name="T16" fmla="*/ 39230934 w 601"/>
              <a:gd name="T17" fmla="*/ 38764526 h 602"/>
              <a:gd name="T18" fmla="*/ 39230934 w 601"/>
              <a:gd name="T19" fmla="*/ 7308970 h 602"/>
              <a:gd name="T20" fmla="*/ 7226723 w 601"/>
              <a:gd name="T21" fmla="*/ 38764526 h 60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601" h="602">
                <a:moveTo>
                  <a:pt x="304" y="601"/>
                </a:moveTo>
                <a:lnTo>
                  <a:pt x="304" y="601"/>
                </a:lnTo>
                <a:cubicBezTo>
                  <a:pt x="134" y="601"/>
                  <a:pt x="0" y="466"/>
                  <a:pt x="0" y="297"/>
                </a:cubicBezTo>
                <a:cubicBezTo>
                  <a:pt x="0" y="134"/>
                  <a:pt x="134" y="0"/>
                  <a:pt x="304" y="0"/>
                </a:cubicBezTo>
                <a:cubicBezTo>
                  <a:pt x="466" y="0"/>
                  <a:pt x="600" y="134"/>
                  <a:pt x="600" y="297"/>
                </a:cubicBezTo>
                <a:cubicBezTo>
                  <a:pt x="600" y="466"/>
                  <a:pt x="466" y="601"/>
                  <a:pt x="304" y="601"/>
                </a:cubicBezTo>
                <a:close/>
                <a:moveTo>
                  <a:pt x="56" y="297"/>
                </a:moveTo>
                <a:lnTo>
                  <a:pt x="56" y="297"/>
                </a:lnTo>
                <a:cubicBezTo>
                  <a:pt x="304" y="297"/>
                  <a:pt x="304" y="297"/>
                  <a:pt x="304" y="297"/>
                </a:cubicBezTo>
                <a:cubicBezTo>
                  <a:pt x="304" y="56"/>
                  <a:pt x="304" y="56"/>
                  <a:pt x="304" y="56"/>
                </a:cubicBezTo>
                <a:cubicBezTo>
                  <a:pt x="169" y="56"/>
                  <a:pt x="56" y="162"/>
                  <a:pt x="56" y="2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1106186" y="861885"/>
            <a:ext cx="64900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prstClr val="white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函数定义与调用时，不定长参数的传入</a:t>
            </a:r>
            <a:endParaRPr lang="zh-CN" altLang="en-US" sz="2800" dirty="0">
              <a:solidFill>
                <a:prstClr val="white"/>
              </a:solidFill>
              <a:latin typeface="Monaco" charset="0"/>
              <a:ea typeface="Monaco" charset="0"/>
              <a:cs typeface="Monaco" charset="0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9785498" y="31933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CN" altLang="en-US" dirty="0"/>
          </a:p>
        </p:txBody>
      </p:sp>
      <p:sp>
        <p:nvSpPr>
          <p:cNvPr id="11" name="内容占位符 1"/>
          <p:cNvSpPr txBox="1"/>
          <p:nvPr/>
        </p:nvSpPr>
        <p:spPr>
          <a:xfrm>
            <a:off x="5807968" y="2132856"/>
            <a:ext cx="5347506" cy="41044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50000"/>
              </a:lnSpc>
            </a:pPr>
            <a:r>
              <a:rPr lang="zh-CN" altLang="en-US" dirty="0" smtClean="0">
                <a:solidFill>
                  <a:prstClr val="black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函数调用时</a:t>
            </a:r>
            <a:endParaRPr lang="en-US" altLang="zh-CN" dirty="0" smtClean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  <a:p>
            <a:pPr lvl="1">
              <a:lnSpc>
                <a:spcPct val="150000"/>
              </a:lnSpc>
            </a:pPr>
            <a:r>
              <a:rPr lang="zh-CN" altLang="en-US" dirty="0">
                <a:latin typeface="Monaco" charset="0"/>
                <a:ea typeface="Monaco" charset="0"/>
                <a:cs typeface="Monaco" charset="0"/>
              </a:rPr>
              <a:t>*</a:t>
            </a:r>
            <a:r>
              <a:rPr lang="zh-CN" altLang="en-US" dirty="0" smtClean="0"/>
              <a:t>可以</a:t>
            </a:r>
            <a:r>
              <a:rPr lang="zh-CN" altLang="en-US" dirty="0"/>
              <a:t>“</a:t>
            </a:r>
            <a:r>
              <a:rPr lang="zh-CN" altLang="en-US" dirty="0" smtClean="0"/>
              <a:t>解压</a:t>
            </a:r>
            <a:r>
              <a:rPr lang="zh-CN" altLang="en-US" dirty="0"/>
              <a:t>”</a:t>
            </a:r>
            <a:r>
              <a:rPr lang="zh-CN" altLang="en-US" dirty="0" smtClean="0"/>
              <a:t>待</a:t>
            </a:r>
            <a:r>
              <a:rPr lang="zh-CN" altLang="en-US" dirty="0"/>
              <a:t>传递到函数中的 元组、列表、集合、字符串等</a:t>
            </a:r>
            <a:r>
              <a:rPr lang="zh-CN" altLang="en-US" dirty="0" smtClean="0"/>
              <a:t>类型，并</a:t>
            </a:r>
            <a:r>
              <a:rPr lang="zh-CN" altLang="en-US" dirty="0"/>
              <a:t>按位置传递到函数入口参数中</a:t>
            </a:r>
            <a:br>
              <a:rPr lang="zh-CN" altLang="en-US" dirty="0"/>
            </a:br>
            <a:r>
              <a:rPr lang="zh-CN" altLang="en-US" dirty="0">
                <a:latin typeface="Monaco" charset="0"/>
                <a:ea typeface="Monaco" charset="0"/>
                <a:cs typeface="Monaco" charset="0"/>
              </a:rPr>
              <a:t>**</a:t>
            </a:r>
            <a:r>
              <a:rPr lang="zh-CN" altLang="en-US" dirty="0" smtClean="0"/>
              <a:t>可以</a:t>
            </a:r>
            <a:r>
              <a:rPr lang="zh-CN" altLang="en-US" dirty="0"/>
              <a:t>“</a:t>
            </a:r>
            <a:r>
              <a:rPr lang="zh-CN" altLang="en-US" dirty="0" smtClean="0"/>
              <a:t>解压</a:t>
            </a:r>
            <a:r>
              <a:rPr lang="zh-CN" altLang="en-US" dirty="0"/>
              <a:t>”</a:t>
            </a:r>
            <a:r>
              <a:rPr lang="zh-CN" altLang="en-US" dirty="0" smtClean="0"/>
              <a:t>待</a:t>
            </a:r>
            <a:r>
              <a:rPr lang="zh-CN" altLang="en-US" dirty="0"/>
              <a:t>传递到函数中的字典，并按关键字传递到函数入口参数中</a:t>
            </a:r>
            <a:endParaRPr lang="en-US" altLang="zh-CN" dirty="0" smtClean="0">
              <a:solidFill>
                <a:prstClr val="black"/>
              </a:solidFill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311</Words>
  <Application>Microsoft Office PowerPoint</Application>
  <PresentationFormat>自定义</PresentationFormat>
  <Paragraphs>41</Paragraphs>
  <Slides>7</Slides>
  <Notes>7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8" baseType="lpstr"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byr</dc:creator>
  <cp:lastModifiedBy>陈艳宁</cp:lastModifiedBy>
  <cp:revision>5</cp:revision>
  <dcterms:created xsi:type="dcterms:W3CDTF">2018-03-13T06:16:00Z</dcterms:created>
  <dcterms:modified xsi:type="dcterms:W3CDTF">2020-01-11T04:47:18Z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2052-10.1.0.7224</vt:lpwstr>
  </property>
</Properties>
</file>