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48312-C584-494B-904E-E03307D78B6B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51FB6-6886-4AA1-B49D-8118592A2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2675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在子类中也定义了</a:t>
            </a:r>
            <a:r>
              <a:rPr lang="en-US" altLang="zh-CN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__</a:t>
            </a:r>
            <a:r>
              <a:rPr lang="en-US" altLang="zh-CN" sz="12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init</a:t>
            </a:r>
            <a:r>
              <a:rPr lang="en-US" altLang="zh-CN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__</a:t>
            </a:r>
            <a:r>
              <a:rPr lang="zh-CN" altLang="en-US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方法，那么在调用父类初始化方法中的属性时，将会产生错误，因为在创建实例时，调用的初始化方法是子类定义的，因而只有子类初始化方法中的属性才存在！</a:t>
            </a:r>
            <a:endParaRPr lang="en-US" altLang="zh-CN" sz="12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此处有实战演练</a:t>
            </a:r>
            <a:endParaRPr lang="en-US" altLang="zh-CN" sz="12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12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 smtClean="0"/>
              <a:t>__xxx__</a:t>
            </a:r>
            <a:endParaRPr lang="zh-CN" altLang="en-US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强烈建议你不要</a:t>
            </a:r>
            <a:r>
              <a:rPr kumimoji="1" lang="en-US" altLang="zh-CN" sz="1200" dirty="0" smtClean="0"/>
              <a:t>_</a:t>
            </a:r>
            <a:r>
              <a:rPr kumimoji="1" lang="zh-CN" altLang="en-US" sz="1200" dirty="0" smtClean="0">
                <a:latin typeface="Monaco" charset="0"/>
                <a:ea typeface="Monaco" charset="0"/>
                <a:cs typeface="Monaco" charset="0"/>
              </a:rPr>
              <a:t>类名</a:t>
            </a:r>
            <a:r>
              <a:rPr kumimoji="1" lang="en-US" altLang="zh-CN" sz="1200" dirty="0" smtClean="0">
                <a:latin typeface="Monaco" charset="0"/>
                <a:ea typeface="Monaco" charset="0"/>
                <a:cs typeface="Monaco" charset="0"/>
              </a:rPr>
              <a:t>+</a:t>
            </a:r>
            <a:r>
              <a:rPr kumimoji="1" lang="zh-CN" altLang="en-US" sz="1200" smtClean="0">
                <a:latin typeface="Monaco" charset="0"/>
                <a:ea typeface="Monaco" charset="0"/>
                <a:cs typeface="Monaco" charset="0"/>
              </a:rPr>
              <a:t>私有变量</a:t>
            </a:r>
            <a:r>
              <a:rPr lang="zh-CN" altLang="en-US" smtClean="0"/>
              <a:t>，</a:t>
            </a:r>
            <a:r>
              <a:rPr lang="zh-CN" altLang="en-US" dirty="0" smtClean="0"/>
              <a:t>因为不同版本的</a:t>
            </a:r>
            <a:r>
              <a:rPr lang="en-US" altLang="zh-CN" dirty="0" smtClean="0"/>
              <a:t>Python</a:t>
            </a:r>
            <a:r>
              <a:rPr lang="zh-CN" altLang="en-US" dirty="0" smtClean="0"/>
              <a:t>解释器可能会把</a:t>
            </a:r>
            <a:r>
              <a:rPr lang="en-US" altLang="zh-CN" dirty="0" smtClean="0"/>
              <a:t>__age</a:t>
            </a:r>
            <a:r>
              <a:rPr lang="zh-CN" altLang="en-US" dirty="0" smtClean="0"/>
              <a:t>改成不同的变量名。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/>
              <a:t>总的来说就是，</a:t>
            </a:r>
            <a:r>
              <a:rPr lang="en-US" altLang="zh-CN" dirty="0" smtClean="0"/>
              <a:t>Python</a:t>
            </a:r>
            <a:r>
              <a:rPr lang="zh-CN" altLang="en-US" dirty="0" smtClean="0"/>
              <a:t>本身没有任何机制阻止你干坏事，一切全靠自觉。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dirty="0" smtClean="0"/>
              <a:t>你也许会问，原先那种直接通过也可以修改啊，为什么要定义一个方法大费周折？因为在方法中，可以对参数做检查，避免传入无效的参数：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例如，我们可以定义“人类”这个类，包含姓名、身高等属性；“人类”有两个子类“学生”、“老师”，“学生”。“学生”有属性“学号”、“成绩”，老师有属性“工作号”、“科目”等等。每一个“学生”的实例，自然拥有“学生”的属性“学号”、“成绩”，以及其父类“人类”的属性“学号”、“成绩”等等。</a:t>
            </a:r>
            <a:endParaRPr kumimoji="1" lang="en-US" altLang="zh-CN" sz="1200" dirty="0" smtClean="0"/>
          </a:p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类可以根据继承关系形成一棵树状的结构，每个节点代表一个类。任何一个叶节点（类）的实例，具有叶节点直到根节点的路径上所有类的属性！</a:t>
            </a:r>
            <a:endParaRPr kumimoji="1" lang="en-US" altLang="zh-CN" sz="1200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dirty="0" smtClean="0"/>
              <a:t>要注意的是，如果子类也定义了同名的方法，则会覆盖父类的方法。</a:t>
            </a:r>
            <a:endParaRPr kumimoji="1"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dirty="0" smtClean="0">
                <a:solidFill>
                  <a:srgbClr val="FF0000"/>
                </a:solidFill>
              </a:rPr>
              <a:t>在上面的例子中，子类无初始化</a:t>
            </a:r>
            <a:r>
              <a:rPr kumimoji="1" lang="en-US" altLang="zh-CN" sz="1200" dirty="0" smtClean="0">
                <a:solidFill>
                  <a:srgbClr val="FF0000"/>
                </a:solidFill>
              </a:rPr>
              <a:t>“__</a:t>
            </a:r>
            <a:r>
              <a:rPr kumimoji="1" lang="en-US" altLang="zh-CN" sz="1100" dirty="0" err="1" smtClean="0">
                <a:solidFill>
                  <a:srgbClr val="FF0000"/>
                </a:solidFill>
                <a:latin typeface="Monaco"/>
              </a:rPr>
              <a:t>init</a:t>
            </a:r>
            <a:r>
              <a:rPr kumimoji="1" lang="en-US" altLang="zh-CN" sz="1200" dirty="0" smtClean="0">
                <a:solidFill>
                  <a:srgbClr val="FF0000"/>
                </a:solidFill>
              </a:rPr>
              <a:t>__”</a:t>
            </a:r>
            <a:r>
              <a:rPr kumimoji="1" lang="zh-CN" altLang="en-US" sz="1200" dirty="0" smtClean="0">
                <a:solidFill>
                  <a:srgbClr val="FF0000"/>
                </a:solidFill>
              </a:rPr>
              <a:t>方法，所以在创建实例时，会自动调用父类的</a:t>
            </a:r>
            <a:r>
              <a:rPr kumimoji="1" lang="en-US" altLang="zh-CN" sz="1200" dirty="0" smtClean="0">
                <a:solidFill>
                  <a:srgbClr val="FF0000"/>
                </a:solidFill>
              </a:rPr>
              <a:t>“__</a:t>
            </a:r>
            <a:r>
              <a:rPr kumimoji="1" lang="en-US" altLang="zh-CN" sz="1100" dirty="0" err="1" smtClean="0">
                <a:solidFill>
                  <a:srgbClr val="FF0000"/>
                </a:solidFill>
                <a:latin typeface="Monaco"/>
              </a:rPr>
              <a:t>init</a:t>
            </a:r>
            <a:r>
              <a:rPr kumimoji="1" lang="en-US" altLang="zh-CN" sz="1200" dirty="0" smtClean="0">
                <a:solidFill>
                  <a:srgbClr val="FF0000"/>
                </a:solidFill>
              </a:rPr>
              <a:t>__”</a:t>
            </a:r>
            <a:r>
              <a:rPr kumimoji="1" lang="zh-CN" altLang="en-US" sz="1200" dirty="0" smtClean="0">
                <a:solidFill>
                  <a:srgbClr val="FF0000"/>
                </a:solidFill>
              </a:rPr>
              <a:t>方法，因此子类的实例也会有父类的属性</a:t>
            </a:r>
            <a:endParaRPr kumimoji="1"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zh-CN" sz="1200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sz="1200" dirty="0" smtClean="0">
                <a:solidFill>
                  <a:srgbClr val="FF0000"/>
                </a:solidFill>
              </a:rPr>
              <a:t>在调用实例方法时，系统会首先从子类中查找有没有该实例方法，如果存在，那就运行该方法，如果不存在，那么就从其上一级类，也就是其继承的父类中查找该方法，所以在调用实例方法时，子类的优先级最高，属性亦是如此</a:t>
            </a:r>
            <a:r>
              <a:rPr kumimoji="1" lang="zh-CN" altLang="en-US" sz="1200" dirty="0" smtClean="0"/>
              <a:t>。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96" y="2780928"/>
            <a:ext cx="9709167" cy="3799890"/>
          </a:xfrm>
          <a:prstGeom prst="rect">
            <a:avLst/>
          </a:prstGeom>
        </p:spPr>
      </p:pic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59249" y="1556792"/>
            <a:ext cx="11593288" cy="51571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例如在上面</a:t>
            </a:r>
            <a:r>
              <a:rPr kumimoji="1" lang="zh-CN" altLang="en-US" sz="2400" dirty="0" smtClean="0"/>
              <a:t>的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/>
              </a:rPr>
              <a:t>High_school_student</a:t>
            </a:r>
            <a:r>
              <a:rPr kumimoji="1" lang="zh-CN" altLang="en-US" sz="2400" dirty="0" smtClean="0"/>
              <a:t> 类</a:t>
            </a:r>
            <a:r>
              <a:rPr kumimoji="1" lang="zh-CN" altLang="en-US" sz="2400" dirty="0"/>
              <a:t>中，虽然数据已经被封装在类里面，但是我们还是可以通过外部访问其中的变量。我们可以在外部</a:t>
            </a:r>
            <a:r>
              <a:rPr kumimoji="1" lang="zh-CN" altLang="en-US" sz="2400" dirty="0" smtClean="0"/>
              <a:t>对</a:t>
            </a:r>
            <a:r>
              <a:rPr kumimoji="1" lang="zh-CN" altLang="en-US" sz="2400" dirty="0"/>
              <a:t> </a:t>
            </a:r>
            <a:r>
              <a:rPr kumimoji="1" lang="en-US" altLang="zh-CN" sz="2400" dirty="0" smtClean="0">
                <a:latin typeface="Monaco"/>
              </a:rPr>
              <a:t>age</a:t>
            </a:r>
            <a:r>
              <a:rPr kumimoji="1" lang="zh-CN" altLang="en-US" sz="2400" dirty="0"/>
              <a:t> </a:t>
            </a:r>
            <a:r>
              <a:rPr kumimoji="1" lang="zh-CN" altLang="en-US" sz="2400" dirty="0" smtClean="0"/>
              <a:t>进行</a:t>
            </a:r>
            <a:r>
              <a:rPr kumimoji="1" lang="zh-CN" altLang="en-US" sz="2400" dirty="0"/>
              <a:t>修改：</a:t>
            </a:r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  <p:sp>
        <p:nvSpPr>
          <p:cNvPr id="5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9376" y="671163"/>
            <a:ext cx="3024336" cy="598302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3558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对象的封装性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591944" y="4118442"/>
            <a:ext cx="4309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说明这个</a:t>
            </a:r>
            <a:r>
              <a:rPr lang="en-US" altLang="zh-CN" sz="2000" dirty="0" err="1" smtClean="0">
                <a:latin typeface="Monaco" charset="0"/>
                <a:ea typeface="Monaco" charset="0"/>
                <a:cs typeface="Monaco" charset="0"/>
              </a:rPr>
              <a:t>High_school_student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类没有进行有效的封装！</a:t>
            </a:r>
            <a:endParaRPr lang="zh-CN" altLang="en-US" sz="20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79376" y="1343243"/>
            <a:ext cx="11593288" cy="44644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如果不注意继承性的这个特点，有可能导致错误！</a:t>
            </a:r>
            <a:endParaRPr kumimoji="1" lang="en-US" altLang="zh-CN" sz="2400" dirty="0"/>
          </a:p>
        </p:txBody>
      </p:sp>
      <p:sp>
        <p:nvSpPr>
          <p:cNvPr id="5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9376" y="671163"/>
            <a:ext cx="5040560" cy="598302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4782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子类中定义</a:t>
            </a:r>
            <a:r>
              <a:rPr lang="en-US" altLang="zh-CN" sz="2800" dirty="0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__</a:t>
            </a:r>
            <a:r>
              <a:rPr lang="en-US" altLang="zh-CN" sz="2800" dirty="0" err="1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init</a:t>
            </a:r>
            <a:r>
              <a:rPr lang="en-US" altLang="zh-CN" sz="2800" dirty="0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__</a:t>
            </a:r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方法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84" y="1844824"/>
            <a:ext cx="8255000" cy="48387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9067165" y="1939290"/>
            <a:ext cx="224472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  <a:sym typeface="+mn-ea"/>
              </a:rPr>
              <a:t>在子类中也定义了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  <a:sym typeface="+mn-ea"/>
              </a:rPr>
              <a:t>__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  <a:sym typeface="+mn-ea"/>
              </a:rPr>
              <a:t>init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  <a:sym typeface="+mn-ea"/>
              </a:rPr>
              <a:t>__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  <a:sym typeface="+mn-ea"/>
              </a:rPr>
              <a:t>方法，那么在调用父类初始化方法中的属性时，将会产生错误，因为在创建实例时，调用的初始化方法是子类定义的，因而只有子类初始化方法中的属性才存在！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36209" y="1988840"/>
            <a:ext cx="11610423" cy="40684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设计封装的逻辑往往要耗费一定的精力，并且会导致代码更加冗长、不易读等等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en-US" altLang="zh-CN" sz="2400" dirty="0" smtClean="0"/>
              <a:t>Python</a:t>
            </a:r>
            <a:r>
              <a:rPr kumimoji="1" lang="zh-CN" altLang="en-US" sz="2400" dirty="0"/>
              <a:t>的语言风格没有特别强调封装性。它主张程序员自己通过更加严谨的方式组织程序以避免出错，而不是通过在语言层面实现封装达到这一</a:t>
            </a:r>
            <a:r>
              <a:rPr kumimoji="1" lang="zh-CN" altLang="en-US" sz="2400" dirty="0" smtClean="0"/>
              <a:t>点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/>
              <a:t>但是，在</a:t>
            </a:r>
            <a:r>
              <a:rPr kumimoji="1" lang="en-US" altLang="zh-CN" sz="2400" dirty="0"/>
              <a:t>Python</a:t>
            </a:r>
            <a:r>
              <a:rPr kumimoji="1" lang="zh-CN" altLang="en-US" sz="2400" dirty="0"/>
              <a:t>中仍然可以实现对象</a:t>
            </a:r>
            <a:r>
              <a:rPr kumimoji="1" lang="zh-CN" altLang="en-US" sz="2400" dirty="0" smtClean="0"/>
              <a:t>的（非严格意义上的）封装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/>
          </a:p>
        </p:txBody>
      </p:sp>
      <p:sp>
        <p:nvSpPr>
          <p:cNvPr id="5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9376" y="671163"/>
            <a:ext cx="4824536" cy="598302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4206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</a:t>
            </a:r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对于封装性的看法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内容占位符 1"/>
          <p:cNvSpPr txBox="1"/>
          <p:nvPr/>
        </p:nvSpPr>
        <p:spPr>
          <a:xfrm>
            <a:off x="6199014" y="1700808"/>
            <a:ext cx="5688632" cy="4068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29625" y="692696"/>
            <a:ext cx="12062375" cy="40684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如果</a:t>
            </a:r>
            <a:r>
              <a:rPr kumimoji="1" lang="zh-CN" altLang="en-US" sz="2400" dirty="0"/>
              <a:t>我们希望某些内部属性不被外部访问</a:t>
            </a:r>
            <a:r>
              <a:rPr kumimoji="1" lang="zh-CN" altLang="en-US" sz="2400" dirty="0" smtClean="0"/>
              <a:t>，我们</a:t>
            </a:r>
            <a:r>
              <a:rPr kumimoji="1" lang="zh-CN" altLang="en-US" sz="2400" dirty="0"/>
              <a:t>可以在属性名称前加上两个</a:t>
            </a:r>
            <a:r>
              <a:rPr kumimoji="1" lang="zh-CN" altLang="en-US" sz="2400" dirty="0" smtClean="0"/>
              <a:t>下划线</a:t>
            </a:r>
            <a:r>
              <a:rPr kumimoji="1" lang="en-US" altLang="zh-CN" sz="2400" dirty="0" smtClean="0"/>
              <a:t>"__"</a:t>
            </a:r>
            <a:r>
              <a:rPr kumimoji="1" lang="zh-CN" altLang="en-US" sz="2400" dirty="0" smtClean="0"/>
              <a:t>，</a:t>
            </a:r>
            <a:r>
              <a:rPr kumimoji="1" lang="zh-CN" altLang="en-US" sz="2400" dirty="0"/>
              <a:t>表示将该属性成员私有化，该成员在内部可以被访问，但是在外部是不能够访问的。</a:t>
            </a:r>
            <a:endParaRPr kumimoji="1" lang="en-US" altLang="zh-CN" sz="24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2060848"/>
            <a:ext cx="8255000" cy="4559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07368" y="1069686"/>
            <a:ext cx="11178382" cy="47355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成员私有化并不是代表完全不能够从外部访问成员，而是提高了访问的门槛，防止意外或者随意改变</a:t>
            </a:r>
            <a:r>
              <a:rPr kumimoji="1" lang="zh-CN" altLang="en-US" sz="2400" dirty="0" smtClean="0"/>
              <a:t>成员，引发错误。</a:t>
            </a:r>
            <a:r>
              <a:rPr kumimoji="1" lang="zh-CN" altLang="en-US" sz="2400" dirty="0"/>
              <a:t>我们仍然可以</a:t>
            </a:r>
            <a:r>
              <a:rPr kumimoji="1" lang="zh-CN" altLang="en-US" sz="2400" dirty="0" smtClean="0"/>
              <a:t>通过</a:t>
            </a:r>
            <a:r>
              <a:rPr kumimoji="1" lang="zh-CN" altLang="en-US" sz="2400" dirty="0"/>
              <a:t> </a:t>
            </a:r>
            <a:r>
              <a:rPr kumimoji="1" lang="en-US" altLang="zh-CN" sz="2400" dirty="0" smtClean="0"/>
              <a:t>_</a:t>
            </a:r>
            <a:r>
              <a:rPr kumimoji="1" lang="zh-CN" altLang="en-US" sz="2400" dirty="0" smtClean="0">
                <a:latin typeface="Monaco" charset="0"/>
                <a:ea typeface="Monaco" charset="0"/>
                <a:cs typeface="Monaco" charset="0"/>
              </a:rPr>
              <a:t>类名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+</a:t>
            </a:r>
            <a:r>
              <a:rPr kumimoji="1" lang="zh-CN" altLang="en-US" sz="2400" dirty="0" smtClean="0">
                <a:latin typeface="Monaco" charset="0"/>
                <a:ea typeface="Monaco" charset="0"/>
                <a:cs typeface="Monaco" charset="0"/>
              </a:rPr>
              <a:t>私有变量</a:t>
            </a:r>
            <a:r>
              <a:rPr kumimoji="1" lang="zh-CN" altLang="en-US" sz="2400" dirty="0" smtClean="0"/>
              <a:t>，</a:t>
            </a:r>
            <a:r>
              <a:rPr kumimoji="1" lang="zh-CN" altLang="en-US" sz="2400" dirty="0"/>
              <a:t>对变量进行</a:t>
            </a:r>
            <a:r>
              <a:rPr kumimoji="1" lang="zh-CN" altLang="en-US" sz="2400" dirty="0" smtClean="0"/>
              <a:t>访问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这也是我们说</a:t>
            </a:r>
            <a:r>
              <a:rPr kumimoji="1" lang="en-US" altLang="zh-CN" sz="2400" dirty="0" smtClean="0"/>
              <a:t>Python</a:t>
            </a:r>
            <a:r>
              <a:rPr kumimoji="1" lang="zh-CN" altLang="en-US" sz="2400" dirty="0" smtClean="0"/>
              <a:t>没有严格意义上的封装性的原因！</a:t>
            </a:r>
            <a:r>
              <a:rPr lang="en-US" altLang="zh-CN" sz="2400" dirty="0" smtClean="0">
                <a:sym typeface="+mn-ea"/>
              </a:rPr>
              <a:t>__xxx__</a:t>
            </a:r>
            <a:r>
              <a:rPr lang="zh-CN" altLang="en-US" sz="2400" dirty="0" smtClean="0">
                <a:sym typeface="+mn-ea"/>
              </a:rPr>
              <a:t>（类名</a:t>
            </a:r>
            <a:r>
              <a:rPr lang="en-US" altLang="zh-CN" sz="2400" dirty="0" smtClean="0">
                <a:sym typeface="+mn-ea"/>
              </a:rPr>
              <a:t>+</a:t>
            </a:r>
            <a:r>
              <a:rPr lang="zh-CN" altLang="en-US" sz="2400" dirty="0" smtClean="0">
                <a:sym typeface="+mn-ea"/>
              </a:rPr>
              <a:t>私有变量）</a:t>
            </a:r>
            <a:endParaRPr kumimoji="1" lang="zh-CN" altLang="en-US" sz="2400" dirty="0" smtClean="0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2925105"/>
            <a:ext cx="8140700" cy="19431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7380" y="5454015"/>
            <a:ext cx="112598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sym typeface="+mn-ea"/>
              </a:rPr>
              <a:t>强烈建议不要</a:t>
            </a:r>
            <a:r>
              <a:rPr kumimoji="1" lang="en-US" altLang="zh-CN" dirty="0" smtClean="0">
                <a:sym typeface="+mn-ea"/>
              </a:rPr>
              <a:t>_</a:t>
            </a:r>
            <a:r>
              <a:rPr kumimoji="1" lang="zh-CN" altLang="en-US" dirty="0" smtClean="0">
                <a:latin typeface="Monaco" charset="0"/>
                <a:ea typeface="Monaco" charset="0"/>
                <a:cs typeface="Monaco" charset="0"/>
                <a:sym typeface="+mn-ea"/>
              </a:rPr>
              <a:t>类名</a:t>
            </a:r>
            <a:r>
              <a:rPr kumimoji="1" lang="en-US" altLang="zh-CN" dirty="0" smtClean="0">
                <a:latin typeface="Monaco" charset="0"/>
                <a:ea typeface="Monaco" charset="0"/>
                <a:cs typeface="Monaco" charset="0"/>
                <a:sym typeface="+mn-ea"/>
              </a:rPr>
              <a:t>+</a:t>
            </a:r>
            <a:r>
              <a:rPr kumimoji="1" lang="zh-CN" altLang="en-US" smtClean="0">
                <a:latin typeface="Monaco" charset="0"/>
                <a:ea typeface="Monaco" charset="0"/>
                <a:cs typeface="Monaco" charset="0"/>
                <a:sym typeface="+mn-ea"/>
              </a:rPr>
              <a:t>私有变量</a:t>
            </a:r>
            <a:r>
              <a:rPr lang="zh-CN" altLang="en-US" smtClean="0">
                <a:sym typeface="+mn-ea"/>
              </a:rPr>
              <a:t>，</a:t>
            </a:r>
            <a:r>
              <a:rPr lang="zh-CN" altLang="en-US" dirty="0" smtClean="0">
                <a:sym typeface="+mn-ea"/>
              </a:rPr>
              <a:t>因为不同版本的</a:t>
            </a:r>
            <a:r>
              <a:rPr lang="en-US" altLang="zh-CN" dirty="0" smtClean="0">
                <a:sym typeface="+mn-ea"/>
              </a:rPr>
              <a:t>Python</a:t>
            </a:r>
            <a:r>
              <a:rPr lang="zh-CN" altLang="en-US" dirty="0" smtClean="0">
                <a:sym typeface="+mn-ea"/>
              </a:rPr>
              <a:t>解释器可能会把</a:t>
            </a:r>
            <a:r>
              <a:rPr lang="en-US" altLang="zh-CN" dirty="0" smtClean="0">
                <a:sym typeface="+mn-ea"/>
              </a:rPr>
              <a:t>__age</a:t>
            </a:r>
            <a:r>
              <a:rPr lang="zh-CN" altLang="en-US" dirty="0" smtClean="0">
                <a:sym typeface="+mn-ea"/>
              </a:rPr>
              <a:t>改成不同的变量名。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>
                <a:sym typeface="+mn-ea"/>
              </a:rPr>
              <a:t>总的来说就是，</a:t>
            </a:r>
            <a:r>
              <a:rPr lang="en-US" altLang="zh-CN" dirty="0" smtClean="0">
                <a:sym typeface="+mn-ea"/>
              </a:rPr>
              <a:t>Python</a:t>
            </a:r>
            <a:r>
              <a:rPr lang="zh-CN" altLang="en-US" dirty="0" smtClean="0">
                <a:sym typeface="+mn-ea"/>
              </a:rPr>
              <a:t>本身没有任何机制阻止你访问私有成员，一切全靠自觉。</a:t>
            </a:r>
            <a:endParaRPr lang="zh-CN" alt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dirty="0" smtClean="0">
                <a:sym typeface="+mn-ea"/>
              </a:rPr>
              <a:t>你也许会问，原先那种直接通过也可以修改啊，为什么要定义一个方法大费周折？因为在方法中，可以对参数做检查，避免传入无效的参数。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90226" y="980728"/>
            <a:ext cx="11178382" cy="47355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成员私有化不仅包括属性的私有化，也包括了方法的私有化，在方法名称前</a:t>
            </a:r>
            <a:r>
              <a:rPr kumimoji="1" lang="zh-CN" altLang="en-US" sz="2400" dirty="0" smtClean="0"/>
              <a:t>加上</a:t>
            </a:r>
            <a:r>
              <a:rPr kumimoji="1" lang="en-US" altLang="zh-CN" sz="2400" dirty="0" smtClean="0"/>
              <a:t>__</a:t>
            </a:r>
            <a:r>
              <a:rPr kumimoji="1" lang="zh-CN" altLang="en-US" sz="2400" dirty="0" smtClean="0"/>
              <a:t> 也</a:t>
            </a:r>
            <a:r>
              <a:rPr kumimoji="1" lang="zh-CN" altLang="en-US" sz="2400" dirty="0"/>
              <a:t>可以使得函数只能被内部访问，不能够被外部</a:t>
            </a:r>
            <a:r>
              <a:rPr kumimoji="1" lang="zh-CN" altLang="en-US" sz="2400" dirty="0" smtClean="0"/>
              <a:t>访问：</a:t>
            </a:r>
            <a:endParaRPr kumimoji="1" lang="en-US" altLang="zh-CN" sz="2400" dirty="0" smtClean="0"/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3558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</a:t>
            </a:r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的封装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内容占位符 1"/>
          <p:cNvSpPr txBox="1"/>
          <p:nvPr/>
        </p:nvSpPr>
        <p:spPr>
          <a:xfrm>
            <a:off x="6199014" y="1700808"/>
            <a:ext cx="5688632" cy="4068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262"/>
          <a:stretch>
            <a:fillRect/>
          </a:stretch>
        </p:blipFill>
        <p:spPr>
          <a:xfrm>
            <a:off x="622846" y="2130346"/>
            <a:ext cx="8128000" cy="3437117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4749108" y="2362764"/>
            <a:ext cx="36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对</a:t>
            </a:r>
            <a:r>
              <a:rPr lang="en-US" altLang="zh-CN" sz="2000" dirty="0" err="1" smtClean="0">
                <a:latin typeface="Monaco" charset="0"/>
                <a:ea typeface="Monaco" charset="0"/>
                <a:cs typeface="Monaco" charset="0"/>
              </a:rPr>
              <a:t>missing_detecting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方法的访问将被阻止！</a:t>
            </a:r>
            <a:endParaRPr lang="zh-CN" altLang="en-US" sz="20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63" t="60691" r="763" b="-587"/>
          <a:stretch>
            <a:fillRect/>
          </a:stretch>
        </p:blipFill>
        <p:spPr>
          <a:xfrm>
            <a:off x="4777205" y="4629014"/>
            <a:ext cx="6312024" cy="18768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79376" y="1700808"/>
            <a:ext cx="11593288" cy="44644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600" dirty="0" smtClean="0"/>
              <a:t>与封装性一样，继承性是面向对象程序设计的另一种重要的属性。</a:t>
            </a:r>
            <a:endParaRPr kumimoji="1" lang="en-US" altLang="zh-CN" sz="2600" dirty="0" smtClean="0"/>
          </a:p>
          <a:p>
            <a:pPr>
              <a:lnSpc>
                <a:spcPct val="150000"/>
              </a:lnSpc>
            </a:pPr>
            <a:r>
              <a:rPr kumimoji="1" lang="zh-CN" altLang="en-US" sz="2600" dirty="0"/>
              <a:t>类的继承好比孩子与父母之间的继承关系一样，孩子拥有父母所拥有的许多特性。在编程语言中，如果一个新的类继承另外一个类，那么这个新的类成为子类（</a:t>
            </a:r>
            <a:r>
              <a:rPr kumimoji="1" lang="en-US" altLang="zh-CN" sz="2600" dirty="0"/>
              <a:t>Subclass</a:t>
            </a:r>
            <a:r>
              <a:rPr kumimoji="1" lang="zh-CN" altLang="en-US" sz="2600" dirty="0"/>
              <a:t>），被子类继承的类称为</a:t>
            </a:r>
            <a:r>
              <a:rPr kumimoji="1" lang="zh-CN" altLang="en-US" sz="2600" dirty="0" smtClean="0"/>
              <a:t>父类</a:t>
            </a:r>
            <a:endParaRPr kumimoji="1" lang="en-US" altLang="zh-CN" sz="2600" dirty="0" smtClean="0"/>
          </a:p>
          <a:p>
            <a:pPr>
              <a:lnSpc>
                <a:spcPct val="150000"/>
              </a:lnSpc>
            </a:pPr>
            <a:r>
              <a:rPr kumimoji="1" lang="zh-CN" altLang="en-US" sz="2600" dirty="0" smtClean="0"/>
              <a:t>我们可以把更加一般、范围大的类的属性在父类定义，把更加具体、范围小的特点在子类定义。</a:t>
            </a:r>
            <a:endParaRPr kumimoji="1" lang="en-US" altLang="zh-CN" sz="2600" dirty="0" smtClean="0"/>
          </a:p>
        </p:txBody>
      </p:sp>
      <p:sp>
        <p:nvSpPr>
          <p:cNvPr id="10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类的继承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" r="-330" b="47640"/>
          <a:stretch>
            <a:fillRect/>
          </a:stretch>
        </p:blipFill>
        <p:spPr>
          <a:xfrm>
            <a:off x="777355" y="2602024"/>
            <a:ext cx="8318500" cy="3570878"/>
          </a:xfrm>
          <a:prstGeom prst="rect">
            <a:avLst/>
          </a:prstGeom>
        </p:spPr>
      </p:pic>
      <p:sp>
        <p:nvSpPr>
          <p:cNvPr id="5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9376" y="671163"/>
            <a:ext cx="2232248" cy="598302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3558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定义子类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53786" y="1484784"/>
            <a:ext cx="10686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在定义好</a:t>
            </a:r>
            <a:r>
              <a:rPr kumimoji="1" lang="en-US" altLang="zh-CN" sz="2400" dirty="0" err="1">
                <a:latin typeface="Monaco"/>
                <a:ea typeface="微软雅黑 Light" panose="020B0502040204020203" pitchFamily="34" charset="-122"/>
              </a:rPr>
              <a:t>High_school_student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后，可以定义两个子类</a:t>
            </a:r>
            <a:r>
              <a:rPr kumimoji="1" lang="en-US" altLang="zh-CN" sz="2400" dirty="0" err="1">
                <a:latin typeface="Monaco"/>
                <a:ea typeface="微软雅黑 Light" panose="020B0502040204020203" pitchFamily="34" charset="-122"/>
              </a:rPr>
              <a:t>Male_student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与</a:t>
            </a:r>
            <a:r>
              <a:rPr kumimoji="1" lang="en-US" altLang="zh-CN" sz="2400" dirty="0" err="1">
                <a:latin typeface="Monaco"/>
                <a:ea typeface="微软雅黑 Light" panose="020B0502040204020203" pitchFamily="34" charset="-122"/>
              </a:rPr>
              <a:t>female_student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继承它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223792" y="5661248"/>
            <a:ext cx="1800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父类的定义</a:t>
            </a:r>
            <a:endParaRPr lang="zh-CN" altLang="en-US" sz="20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4" name="圆角右箭头 13"/>
          <p:cNvSpPr/>
          <p:nvPr/>
        </p:nvSpPr>
        <p:spPr>
          <a:xfrm rot="3435511">
            <a:off x="5768472" y="2496812"/>
            <a:ext cx="1057455" cy="1078097"/>
          </a:xfrm>
          <a:prstGeom prst="bentArrow">
            <a:avLst>
              <a:gd name="adj1" fmla="val 19653"/>
              <a:gd name="adj2" fmla="val 25000"/>
              <a:gd name="adj3" fmla="val 25000"/>
              <a:gd name="adj4" fmla="val 53646"/>
            </a:avLst>
          </a:prstGeom>
          <a:solidFill>
            <a:srgbClr val="94212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048"/>
          <a:stretch>
            <a:fillRect/>
          </a:stretch>
        </p:blipFill>
        <p:spPr>
          <a:xfrm>
            <a:off x="5557833" y="3325521"/>
            <a:ext cx="8318500" cy="1497117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7388623" y="2572045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子类继承父类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没有定义专属于子类的属性</a:t>
            </a: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/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方法</a:t>
            </a:r>
            <a:endParaRPr lang="zh-CN" altLang="en-US" sz="20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91316" y="1394607"/>
            <a:ext cx="10933276" cy="44644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子类 </a:t>
            </a:r>
            <a:r>
              <a:rPr kumimoji="1" lang="en-US" altLang="zh-CN" sz="2400" dirty="0" err="1" smtClean="0">
                <a:latin typeface="Monaco"/>
              </a:rPr>
              <a:t>Male_student</a:t>
            </a:r>
            <a:r>
              <a:rPr kumimoji="1" lang="zh-CN" altLang="en-US" sz="2400" dirty="0"/>
              <a:t> </a:t>
            </a:r>
            <a:r>
              <a:rPr kumimoji="1" lang="zh-CN" altLang="en-US" sz="2400" dirty="0" smtClean="0"/>
              <a:t>的实例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/>
              </a:rPr>
              <a:t>male_student</a:t>
            </a:r>
            <a:r>
              <a:rPr kumimoji="1" lang="zh-CN" altLang="en-US" sz="2400" dirty="0"/>
              <a:t> </a:t>
            </a:r>
            <a:r>
              <a:rPr kumimoji="1" lang="zh-CN" altLang="en-US" sz="2400" dirty="0" smtClean="0"/>
              <a:t>继承</a:t>
            </a:r>
            <a:r>
              <a:rPr kumimoji="1" lang="zh-CN" altLang="en-US" sz="2400" dirty="0"/>
              <a:t>了父类的初始化</a:t>
            </a:r>
            <a:r>
              <a:rPr kumimoji="1" lang="zh-CN" altLang="en-US" sz="2400" dirty="0" smtClean="0"/>
              <a:t>属性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/>
              </a:rPr>
              <a:t>self.teenager_sns</a:t>
            </a:r>
            <a:endParaRPr kumimoji="1" lang="zh-CN" altLang="en-US" sz="2400" dirty="0"/>
          </a:p>
          <a:p>
            <a:pPr>
              <a:lnSpc>
                <a:spcPct val="150000"/>
              </a:lnSpc>
            </a:pPr>
            <a:endParaRPr kumimoji="1" lang="zh-CN" altLang="en-US" sz="2600" dirty="0"/>
          </a:p>
          <a:p>
            <a:pPr>
              <a:lnSpc>
                <a:spcPct val="150000"/>
              </a:lnSpc>
            </a:pPr>
            <a:endParaRPr kumimoji="1" lang="en-US" altLang="zh-CN" sz="26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同样</a:t>
            </a:r>
            <a:r>
              <a:rPr kumimoji="1" lang="zh-CN" altLang="en-US" sz="2400" dirty="0"/>
              <a:t>的，子类也</a:t>
            </a:r>
            <a:r>
              <a:rPr kumimoji="1" lang="zh-CN" altLang="en-US" sz="2400" dirty="0" smtClean="0"/>
              <a:t>继承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/>
              </a:rPr>
              <a:t>missing_detecting</a:t>
            </a:r>
            <a:r>
              <a:rPr kumimoji="1" lang="zh-CN" altLang="en-US" sz="2400" dirty="0" smtClean="0"/>
              <a:t> 和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/>
              </a:rPr>
              <a:t>outlier_detecting</a:t>
            </a:r>
            <a:r>
              <a:rPr kumimoji="1" lang="zh-CN" altLang="en-US" sz="2400" dirty="0" smtClean="0"/>
              <a:t> 两</a:t>
            </a:r>
            <a:r>
              <a:rPr kumimoji="1" lang="zh-CN" altLang="en-US" sz="2400" dirty="0"/>
              <a:t>个实例方法：</a:t>
            </a:r>
            <a:endParaRPr kumimoji="1" lang="en-US" altLang="zh-CN" sz="2400" dirty="0"/>
          </a:p>
        </p:txBody>
      </p:sp>
      <p:sp>
        <p:nvSpPr>
          <p:cNvPr id="5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9376" y="671163"/>
            <a:ext cx="5832648" cy="598302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6798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子类继承父类</a:t>
            </a:r>
            <a:r>
              <a:rPr lang="zh-CN" altLang="en-US" sz="280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属性及实例化方法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2492895"/>
            <a:ext cx="8712968" cy="171268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27" y="5158745"/>
            <a:ext cx="8064500" cy="1651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79376" y="1142152"/>
            <a:ext cx="11593288" cy="44644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比如，我们试试在子类中也定义一</a:t>
            </a:r>
            <a:r>
              <a:rPr kumimoji="1" lang="zh-CN" altLang="en-US" sz="2400" dirty="0" smtClean="0"/>
              <a:t>个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/>
              </a:rPr>
              <a:t>missing_detecting</a:t>
            </a:r>
            <a:r>
              <a:rPr kumimoji="1" lang="zh-CN" altLang="en-US" sz="2400" dirty="0"/>
              <a:t> </a:t>
            </a:r>
            <a:r>
              <a:rPr kumimoji="1" lang="zh-CN" altLang="en-US" sz="2400" dirty="0" smtClean="0"/>
              <a:t>方法：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/>
              <a:t>然后试试创建子类实例并</a:t>
            </a:r>
            <a:r>
              <a:rPr kumimoji="1" lang="zh-CN" altLang="en-US" sz="2400" dirty="0" smtClean="0"/>
              <a:t>调用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/>
              </a:rPr>
              <a:t>missing_detecting</a:t>
            </a:r>
            <a:r>
              <a:rPr kumimoji="1" lang="zh-CN" altLang="en-US" sz="2400" dirty="0"/>
              <a:t> </a:t>
            </a:r>
            <a:r>
              <a:rPr kumimoji="1" lang="zh-CN" altLang="en-US" sz="2400" dirty="0" smtClean="0"/>
              <a:t>方法</a:t>
            </a:r>
            <a:r>
              <a:rPr kumimoji="1" lang="zh-CN" altLang="en-US" sz="2400" dirty="0"/>
              <a:t>：</a:t>
            </a:r>
            <a:endParaRPr kumimoji="1" lang="en-US" altLang="zh-CN" sz="2400" dirty="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3830214"/>
            <a:ext cx="9537700" cy="144780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74" y="1764058"/>
            <a:ext cx="9310558" cy="1476947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151784" y="4898762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可以看出这里我们用的是子类的</a:t>
            </a:r>
            <a:r>
              <a:rPr lang="en-US" altLang="zh-CN" sz="2000" dirty="0" err="1" smtClean="0">
                <a:latin typeface="Monaco" charset="0"/>
                <a:ea typeface="Monaco" charset="0"/>
                <a:cs typeface="Monaco" charset="0"/>
              </a:rPr>
              <a:t>missing_detecting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，而不是父类的</a:t>
            </a:r>
            <a:r>
              <a:rPr lang="en-US" altLang="zh-CN" sz="2000" dirty="0" err="1" smtClean="0">
                <a:latin typeface="Monaco" charset="0"/>
                <a:ea typeface="Monaco" charset="0"/>
                <a:cs typeface="Monaco" charset="0"/>
              </a:rPr>
              <a:t>missing_detecting</a:t>
            </a:r>
            <a:r>
              <a:rPr lang="zh-CN" altLang="en-US" sz="2000" dirty="0" smtClean="0">
                <a:latin typeface="Monaco" charset="0"/>
                <a:ea typeface="Monaco" charset="0"/>
                <a:cs typeface="Monaco" charset="0"/>
              </a:rPr>
              <a:t>！</a:t>
            </a:r>
            <a:endParaRPr lang="zh-CN" altLang="en-US" sz="2000" dirty="0"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2925" y="5989320"/>
            <a:ext cx="1127569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kumimoji="1" lang="zh-CN" altLang="en-US" sz="1600" dirty="0" smtClean="0">
                <a:solidFill>
                  <a:srgbClr val="FF0000"/>
                </a:solidFill>
                <a:sym typeface="+mn-ea"/>
              </a:rPr>
              <a:t>在调用实例方法时，系统会首先从子类中查找有没有该实例方法，如果存在，那就运行该方法，如果不存在，那么就从其上一级类，也就是其继承的父类中查找该方法，所以在调用实例方法时，子类的优先级最高，属性亦是如此</a:t>
            </a:r>
            <a:r>
              <a:rPr kumimoji="1" lang="zh-CN" altLang="en-US" sz="1600" dirty="0" smtClean="0">
                <a:sym typeface="+mn-ea"/>
              </a:rPr>
              <a:t>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1175</Words>
  <Application>Microsoft Office PowerPoint</Application>
  <PresentationFormat>自定义</PresentationFormat>
  <Paragraphs>70</Paragraphs>
  <Slides>10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9</cp:revision>
  <dcterms:created xsi:type="dcterms:W3CDTF">2018-03-13T06:24:00Z</dcterms:created>
  <dcterms:modified xsi:type="dcterms:W3CDTF">2020-01-13T02:01:54Z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