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01" r:id="rId2"/>
    <p:sldId id="30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26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3381-8BD1-4EB8-B4CC-AFE574270921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A4CD0-9CBC-41F2-8D7D-A29C12157D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24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530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260650"/>
            <a:ext cx="374073" cy="595745"/>
          </a:xfrm>
          <a:prstGeom prst="rect">
            <a:avLst/>
          </a:prstGeom>
          <a:solidFill>
            <a:srgbClr val="542F73"/>
          </a:solidFill>
          <a:ln>
            <a:solidFill>
              <a:srgbClr val="542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0" name="文本占位符 33">
            <a:extLst>
              <a:ext uri="{FF2B5EF4-FFF2-40B4-BE49-F238E27FC236}">
                <a16:creationId xmlns:a16="http://schemas.microsoft.com/office/drawing/2014/main" xmlns="" id="{BB4B11B8-6D4E-4319-B9C7-3AAE0EC9D6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375" y="366499"/>
            <a:ext cx="4864540" cy="384043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542F7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知识点标题  </a:t>
            </a:r>
            <a:r>
              <a:rPr lang="en-US" altLang="zh-CN" dirty="0" smtClean="0"/>
              <a:t>&gt;&gt;  </a:t>
            </a:r>
            <a:r>
              <a:rPr lang="zh-CN" altLang="en-US" dirty="0" smtClean="0"/>
              <a:t>子标题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3375" y="1412776"/>
            <a:ext cx="11105233" cy="4608512"/>
          </a:xfrm>
        </p:spPr>
        <p:txBody>
          <a:bodyPr anchor="ctr">
            <a:normAutofit/>
          </a:bodyPr>
          <a:lstStyle>
            <a:lvl1pPr indent="-288000">
              <a:lnSpc>
                <a:spcPct val="13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-288000">
              <a:lnSpc>
                <a:spcPct val="13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-288000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-288000">
              <a:lnSpc>
                <a:spcPct val="13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-288000">
              <a:lnSpc>
                <a:spcPct val="13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 smtClean="0"/>
              <a:t>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6289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880">
          <p15:clr>
            <a:srgbClr val="FBAE40"/>
          </p15:clr>
        </p15:guide>
        <p15:guide id="2" pos="6827">
          <p15:clr>
            <a:srgbClr val="FBAE40"/>
          </p15:clr>
        </p15:guide>
        <p15:guide id="3" pos="132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463374" y="366499"/>
            <a:ext cx="5488609" cy="254189"/>
          </a:xfrm>
        </p:spPr>
        <p:txBody>
          <a:bodyPr/>
          <a:lstStyle/>
          <a:p>
            <a:r>
              <a:rPr lang="en-US" altLang="zh-CN" dirty="0" smtClean="0"/>
              <a:t>Python </a:t>
            </a:r>
            <a:r>
              <a:rPr lang="zh-CN" altLang="en-US" dirty="0" smtClean="0"/>
              <a:t>的集成开发环境界面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2" y="3212976"/>
            <a:ext cx="3841707" cy="28803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3975" y="1100468"/>
            <a:ext cx="3951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python</a:t>
            </a:r>
            <a:r>
              <a:rPr lang="zh-CN" altLang="en-US" sz="2000" dirty="0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提供</a:t>
            </a:r>
            <a:r>
              <a:rPr lang="zh-CN" altLang="en-US" sz="2000" dirty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了一个非常简洁的</a:t>
            </a:r>
            <a:r>
              <a:rPr lang="en-US" altLang="zh-CN" sz="2000" dirty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shell---IDLE</a:t>
            </a:r>
            <a:r>
              <a:rPr lang="zh-CN" altLang="en-US" sz="2000" dirty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，但是相对来说功能性和主动性过低</a:t>
            </a:r>
            <a:r>
              <a:rPr lang="zh-CN" altLang="en-US" sz="2000" dirty="0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，如果</a:t>
            </a:r>
            <a:r>
              <a:rPr lang="zh-CN" altLang="en-US" sz="2000" dirty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你是一个极简风格的人，你完全可以借住</a:t>
            </a:r>
            <a:r>
              <a:rPr lang="en-US" altLang="zh-CN" sz="2000" dirty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Notepad++</a:t>
            </a:r>
            <a:r>
              <a:rPr lang="zh-CN" altLang="en-US" sz="2000" dirty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这种文本编译器</a:t>
            </a:r>
            <a:r>
              <a:rPr lang="en-US" altLang="zh-CN" sz="2000" dirty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+</a:t>
            </a:r>
            <a:r>
              <a:rPr lang="zh-CN" altLang="en-US" sz="2000" dirty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自带</a:t>
            </a:r>
            <a:r>
              <a:rPr lang="en-US" altLang="zh-CN" sz="2000" dirty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IDE</a:t>
            </a:r>
            <a:r>
              <a:rPr lang="zh-CN" altLang="en-US" sz="2000" dirty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的方法来实现任何编写。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1258285"/>
            <a:ext cx="6972300" cy="17811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43872" y="2852936"/>
            <a:ext cx="6408712" cy="243143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依次下载各需要的包，确定版本号，***</a:t>
            </a:r>
            <a:r>
              <a:rPr lang="en-US" altLang="zh-CN" sz="2000" dirty="0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en-US" altLang="zh-CN" sz="2000" dirty="0" err="1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whl</a:t>
            </a:r>
            <a:r>
              <a:rPr lang="zh-CN" altLang="en-US" sz="2000" dirty="0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（或直接联网安装）</a:t>
            </a:r>
            <a:endParaRPr lang="en-US" altLang="zh-CN" sz="2000" dirty="0" smtClean="0">
              <a:solidFill>
                <a:srgbClr val="454545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000" dirty="0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然后依次以管理员的身份，</a:t>
            </a:r>
            <a:r>
              <a:rPr lang="en-US" altLang="zh-CN" sz="2000" dirty="0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pip </a:t>
            </a:r>
            <a:r>
              <a:rPr lang="en-US" altLang="zh-CN" sz="2000" dirty="0" err="1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istall</a:t>
            </a:r>
            <a:r>
              <a:rPr lang="zh-CN" altLang="en-US" sz="2000" dirty="0" smtClean="0">
                <a:solidFill>
                  <a:srgbClr val="45454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，例如：</a:t>
            </a:r>
            <a:endParaRPr lang="en-US" altLang="zh-CN" sz="2000" dirty="0" smtClean="0">
              <a:solidFill>
                <a:srgbClr val="454545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000" dirty="0"/>
              <a:t>pip </a:t>
            </a:r>
            <a:r>
              <a:rPr lang="en-US" altLang="zh-CN" dirty="0"/>
              <a:t>install</a:t>
            </a:r>
            <a:r>
              <a:rPr lang="en-US" altLang="zh-CN" sz="2000" dirty="0"/>
              <a:t> --upgrade </a:t>
            </a:r>
            <a:r>
              <a:rPr lang="en-US" altLang="zh-CN" sz="2000" dirty="0" err="1"/>
              <a:t>setuptools</a:t>
            </a:r>
            <a:r>
              <a:rPr lang="en-US" altLang="zh-CN" sz="2000" dirty="0"/>
              <a:t> </a:t>
            </a:r>
            <a:endParaRPr lang="en-US" altLang="zh-CN" sz="2000" dirty="0" smtClean="0"/>
          </a:p>
          <a:p>
            <a:r>
              <a:rPr lang="en-US" altLang="zh-CN" sz="2000" dirty="0" smtClean="0"/>
              <a:t>pip </a:t>
            </a:r>
            <a:r>
              <a:rPr lang="en-US" altLang="zh-CN" dirty="0"/>
              <a:t>install</a:t>
            </a:r>
            <a:r>
              <a:rPr lang="en-US" altLang="zh-CN" sz="2000" dirty="0"/>
              <a:t> </a:t>
            </a:r>
            <a:r>
              <a:rPr lang="en-US" altLang="zh-CN" sz="2000" dirty="0" err="1"/>
              <a:t>numpy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Matplotlib</a:t>
            </a:r>
            <a:r>
              <a:rPr lang="en-US" altLang="zh-CN" sz="2000" dirty="0"/>
              <a:t> </a:t>
            </a:r>
            <a:endParaRPr lang="en-US" altLang="zh-CN" sz="2000" dirty="0" smtClean="0"/>
          </a:p>
          <a:p>
            <a:r>
              <a:rPr lang="en-US" altLang="zh-CN" sz="2000" dirty="0" smtClean="0"/>
              <a:t>pip </a:t>
            </a:r>
            <a:r>
              <a:rPr lang="en-US" altLang="zh-CN" dirty="0"/>
              <a:t>install</a:t>
            </a:r>
            <a:r>
              <a:rPr lang="en-US" altLang="zh-CN" sz="2000" dirty="0"/>
              <a:t> </a:t>
            </a:r>
            <a:r>
              <a:rPr lang="en-US" altLang="zh-CN" sz="2000" dirty="0" err="1" smtClean="0"/>
              <a:t>opencv</a:t>
            </a:r>
            <a:r>
              <a:rPr lang="en-US" altLang="zh-CN" sz="2000" dirty="0" smtClean="0"/>
              <a:t>-python</a:t>
            </a:r>
            <a:r>
              <a:rPr lang="zh-CN" altLang="en-US" sz="2000" dirty="0" smtClean="0"/>
              <a:t>等</a:t>
            </a:r>
            <a:endParaRPr lang="en-US" altLang="zh-CN" sz="2000" dirty="0"/>
          </a:p>
          <a:p>
            <a:r>
              <a:rPr lang="zh-CN" altLang="en-US" sz="2000" dirty="0" smtClean="0"/>
              <a:t>继续配置修改环境变量</a:t>
            </a:r>
            <a:r>
              <a:rPr lang="en-US" altLang="zh-CN" sz="2000" dirty="0" smtClean="0"/>
              <a:t>~~~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7135616" y="5828825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1A1A1A"/>
                </a:solidFill>
                <a:latin typeface="-apple-system"/>
              </a:rPr>
              <a:t>Anaconda</a:t>
            </a:r>
            <a:endParaRPr lang="zh-CN" altLang="en-US" sz="3200" dirty="0"/>
          </a:p>
        </p:txBody>
      </p:sp>
      <p:sp>
        <p:nvSpPr>
          <p:cNvPr id="10" name="下箭头 9"/>
          <p:cNvSpPr/>
          <p:nvPr/>
        </p:nvSpPr>
        <p:spPr>
          <a:xfrm>
            <a:off x="7680176" y="5267570"/>
            <a:ext cx="749846" cy="56125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9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81642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586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Jupyter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Notebook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内容占位符 1"/>
          <p:cNvSpPr txBox="1"/>
          <p:nvPr/>
        </p:nvSpPr>
        <p:spPr>
          <a:xfrm>
            <a:off x="335360" y="2348880"/>
            <a:ext cx="5254430" cy="291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/>
              <a:t>推荐使用</a:t>
            </a:r>
            <a:r>
              <a:rPr lang="en-US" altLang="zh-CN" sz="2400" dirty="0" err="1"/>
              <a:t>Jupyter</a:t>
            </a:r>
            <a:r>
              <a:rPr lang="en-US" altLang="zh-CN" sz="2400" dirty="0"/>
              <a:t> Notebook</a:t>
            </a:r>
            <a:r>
              <a:rPr lang="zh-CN" altLang="en-US" sz="2400" dirty="0"/>
              <a:t>进行数据分析，并将自己数据分析的思考过程写在其中，方便之后整理思路以及向别人展示数据分析结果</a:t>
            </a:r>
            <a:endParaRPr kumimoji="1"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82" y="2852936"/>
            <a:ext cx="5685133" cy="32215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55248" y="223680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 smtClean="0"/>
              <a:t>从</a:t>
            </a:r>
            <a:r>
              <a:rPr lang="zh-CN" altLang="en-US" sz="2000" dirty="0"/>
              <a:t>左至右分别</a:t>
            </a:r>
            <a:r>
              <a:rPr lang="zh-CN" altLang="en-US" sz="2000" dirty="0" smtClean="0"/>
              <a:t>是默认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终端、</a:t>
            </a:r>
            <a:r>
              <a:rPr lang="zh-CN" altLang="en-US" sz="2000" dirty="0"/>
              <a:t>IPython</a:t>
            </a:r>
            <a:r>
              <a:rPr lang="zh-CN" altLang="en-US" sz="2000" dirty="0" smtClean="0"/>
              <a:t>和</a:t>
            </a:r>
            <a:r>
              <a:rPr lang="en-US" altLang="zh-CN" sz="2000" dirty="0" err="1" smtClean="0"/>
              <a:t>Jupyter</a:t>
            </a:r>
            <a:r>
              <a:rPr lang="zh-CN" altLang="en-US" sz="2000" dirty="0" smtClean="0"/>
              <a:t> </a:t>
            </a:r>
            <a:r>
              <a:rPr lang="zh-CN" altLang="en-US" sz="2000" dirty="0"/>
              <a:t>Notebook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81642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586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Notebook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内容占位符 1"/>
          <p:cNvSpPr txBox="1"/>
          <p:nvPr/>
        </p:nvSpPr>
        <p:spPr>
          <a:xfrm>
            <a:off x="264631" y="2849789"/>
            <a:ext cx="5616624" cy="2651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/>
              <a:t>2016</a:t>
            </a:r>
            <a:r>
              <a:rPr lang="zh-CN" altLang="en-US" sz="2400" dirty="0"/>
              <a:t>年</a:t>
            </a:r>
            <a:r>
              <a:rPr lang="en-US" altLang="zh-CN" sz="2400" dirty="0"/>
              <a:t>10</a:t>
            </a:r>
            <a:r>
              <a:rPr lang="zh-CN" altLang="en-US" sz="2400" dirty="0"/>
              <a:t>月，</a:t>
            </a:r>
            <a:r>
              <a:rPr lang="en-US" altLang="zh-CN" sz="2400" dirty="0"/>
              <a:t>R</a:t>
            </a:r>
            <a:r>
              <a:rPr lang="zh-CN" altLang="en-US" sz="2400" dirty="0"/>
              <a:t>语言的集成环境</a:t>
            </a:r>
            <a:r>
              <a:rPr lang="en-US" altLang="zh-CN" sz="2400" dirty="0" err="1"/>
              <a:t>RStudio</a:t>
            </a:r>
            <a:r>
              <a:rPr lang="zh-CN" altLang="en-US" sz="2400" dirty="0"/>
              <a:t>也拥有了自己的</a:t>
            </a:r>
            <a:r>
              <a:rPr lang="en-US" altLang="zh-CN" sz="2400" dirty="0"/>
              <a:t>R Notebook</a:t>
            </a:r>
            <a:r>
              <a:rPr lang="zh-CN" altLang="en-US" sz="2400" dirty="0"/>
              <a:t>了</a:t>
            </a:r>
            <a:endParaRPr kumimoji="1"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11" y="260648"/>
            <a:ext cx="641235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75608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816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集成开发环境</a:t>
            </a:r>
            <a:r>
              <a:rPr lang="en-US" altLang="zh-CN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IDE——</a:t>
            </a:r>
            <a:r>
              <a:rPr lang="en-US" altLang="zh-CN" sz="2800" dirty="0" err="1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PyCharm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&amp;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800" dirty="0" err="1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Spyder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6" b="34761"/>
          <a:stretch>
            <a:fillRect/>
          </a:stretch>
        </p:blipFill>
        <p:spPr>
          <a:xfrm>
            <a:off x="953786" y="1729687"/>
            <a:ext cx="3935760" cy="8640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5"/>
          <a:stretch>
            <a:fillRect/>
          </a:stretch>
        </p:blipFill>
        <p:spPr>
          <a:xfrm>
            <a:off x="236209" y="2553259"/>
            <a:ext cx="5571775" cy="37560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63" y="2580851"/>
            <a:ext cx="5521299" cy="37689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3"/>
          <a:stretch>
            <a:fillRect/>
          </a:stretch>
        </p:blipFill>
        <p:spPr>
          <a:xfrm>
            <a:off x="6528048" y="1721837"/>
            <a:ext cx="4292933" cy="843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6192688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816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数据科学计算平台</a:t>
            </a:r>
            <a:r>
              <a:rPr lang="en-US" altLang="zh-CN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——Anaconda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内容占位符 1"/>
          <p:cNvSpPr txBox="1"/>
          <p:nvPr/>
        </p:nvSpPr>
        <p:spPr>
          <a:xfrm>
            <a:off x="236209" y="1700808"/>
            <a:ext cx="5616624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/>
              <a:t>“</a:t>
            </a:r>
            <a:r>
              <a:rPr lang="en-US" altLang="zh-CN" sz="2400" dirty="0" smtClean="0"/>
              <a:t>leading </a:t>
            </a:r>
            <a:r>
              <a:rPr lang="en-US" altLang="zh-CN" sz="2400" dirty="0"/>
              <a:t>open data science platform powered by </a:t>
            </a:r>
            <a:r>
              <a:rPr lang="en-US" altLang="zh-CN" sz="2400" dirty="0" smtClean="0"/>
              <a:t>Python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自动配置</a:t>
            </a:r>
            <a:r>
              <a:rPr lang="en-US" altLang="zh-CN" sz="2400" dirty="0" smtClean="0"/>
              <a:t>Python</a:t>
            </a:r>
            <a:r>
              <a:rPr lang="zh-CN" altLang="en-US" sz="2400" dirty="0"/>
              <a:t>环境，下载并安装</a:t>
            </a:r>
            <a:r>
              <a:rPr lang="en-US" altLang="zh-CN" sz="2400" dirty="0" err="1"/>
              <a:t>Jupyter</a:t>
            </a:r>
            <a:r>
              <a:rPr lang="en-US" altLang="zh-CN" sz="2400" dirty="0"/>
              <a:t> Notebook</a:t>
            </a:r>
            <a:r>
              <a:rPr lang="zh-CN" altLang="en-US" sz="2400" dirty="0"/>
              <a:t>、</a:t>
            </a:r>
            <a:r>
              <a:rPr lang="en-US" altLang="zh-CN" sz="2400" dirty="0" err="1"/>
              <a:t>qtconsole</a:t>
            </a:r>
            <a:r>
              <a:rPr lang="zh-CN" altLang="en-US" sz="2400" dirty="0"/>
              <a:t>和集成开发</a:t>
            </a:r>
            <a:r>
              <a:rPr lang="zh-CN" altLang="en-US" sz="2400" dirty="0" smtClean="0"/>
              <a:t>环境</a:t>
            </a:r>
            <a:r>
              <a:rPr lang="en-US" altLang="zh-CN" sz="2400" dirty="0" err="1"/>
              <a:t>S</a:t>
            </a:r>
            <a:r>
              <a:rPr lang="en-US" altLang="zh-CN" sz="2400" dirty="0" err="1" smtClean="0"/>
              <a:t>pyder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包管理器 </a:t>
            </a:r>
            <a:r>
              <a:rPr lang="en-US" altLang="zh-CN" sz="2400" dirty="0" err="1" smtClean="0"/>
              <a:t>conda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kumimoji="1"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33" y="1716119"/>
            <a:ext cx="6192078" cy="3870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463374" y="366499"/>
            <a:ext cx="8872985" cy="384043"/>
          </a:xfrm>
        </p:spPr>
        <p:txBody>
          <a:bodyPr/>
          <a:lstStyle/>
          <a:p>
            <a:r>
              <a:rPr lang="en-US" altLang="zh-CN" dirty="0" smtClean="0"/>
              <a:t>Pip install </a:t>
            </a:r>
            <a:r>
              <a:rPr lang="en-US" altLang="zh-CN" dirty="0" err="1" smtClean="0"/>
              <a:t>numpy</a:t>
            </a:r>
            <a:r>
              <a:rPr lang="en-US" altLang="zh-CN" dirty="0" smtClean="0"/>
              <a:t> python-</a:t>
            </a:r>
            <a:r>
              <a:rPr lang="en-US" altLang="zh-CN" dirty="0" err="1" smtClean="0"/>
              <a:t>opencv</a:t>
            </a:r>
            <a:r>
              <a:rPr lang="en-US" altLang="zh-CN" dirty="0" smtClean="0"/>
              <a:t> ,</a:t>
            </a:r>
            <a:r>
              <a:rPr lang="en-US" altLang="zh-CN" dirty="0"/>
              <a:t> </a:t>
            </a:r>
            <a:r>
              <a:rPr lang="en-US" altLang="zh-CN" dirty="0" err="1"/>
              <a:t>Matplotlib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7977" y="908720"/>
            <a:ext cx="9677400" cy="1584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77" y="2564904"/>
            <a:ext cx="9677400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"/>
          <p:cNvSpPr txBox="1"/>
          <p:nvPr/>
        </p:nvSpPr>
        <p:spPr>
          <a:xfrm>
            <a:off x="911424" y="579766"/>
            <a:ext cx="10515600" cy="78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942124"/>
                </a:solidFill>
                <a:cs typeface="+mn-cs"/>
              </a:rPr>
              <a:t>运行环境及安装</a:t>
            </a:r>
            <a:endParaRPr lang="zh-CN" altLang="en-US" sz="3200" b="1" dirty="0">
              <a:solidFill>
                <a:srgbClr val="942124"/>
              </a:solidFill>
              <a:cs typeface="+mn-cs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170080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推荐使用</a:t>
            </a:r>
            <a:r>
              <a:rPr kumimoji="1" lang="en-US" altLang="zh-CN" sz="2400" dirty="0" smtClean="0"/>
              <a:t>Anaconda</a:t>
            </a:r>
            <a:r>
              <a:rPr kumimoji="1" lang="zh-CN" altLang="en-US" sz="2400" dirty="0" smtClean="0"/>
              <a:t>进行</a:t>
            </a:r>
            <a:r>
              <a:rPr kumimoji="1" lang="en-US" altLang="zh-CN" sz="2400" dirty="0" smtClean="0"/>
              <a:t>Python</a:t>
            </a:r>
            <a:r>
              <a:rPr kumimoji="1" lang="zh-CN" altLang="en-US" sz="2400" dirty="0" smtClean="0"/>
              <a:t>安装、环境配置及工具包管理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en-US" altLang="zh-CN" sz="2400" dirty="0" err="1" smtClean="0"/>
              <a:t>Ipython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en-US" altLang="zh-CN" sz="2400" dirty="0" err="1" smtClean="0"/>
              <a:t>qtconsole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en-US" altLang="zh-CN" sz="2400" dirty="0" err="1" smtClean="0"/>
              <a:t>PyCharm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en-US" altLang="zh-CN" sz="2400" dirty="0" err="1" smtClean="0"/>
              <a:t>Jupyter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Notebook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 err="1" smtClean="0"/>
              <a:t>Spyder</a:t>
            </a:r>
            <a:endParaRPr kumimoji="1" lang="zh-CN" altLang="en-US" sz="2400" dirty="0"/>
          </a:p>
        </p:txBody>
      </p:sp>
      <p:sp>
        <p:nvSpPr>
          <p:cNvPr id="5" name="矩形 28"/>
          <p:cNvSpPr/>
          <p:nvPr/>
        </p:nvSpPr>
        <p:spPr>
          <a:xfrm>
            <a:off x="-18899" y="671163"/>
            <a:ext cx="670013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58788" y="2158124"/>
            <a:ext cx="540034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/>
              <a:t>IPython</a:t>
            </a:r>
            <a:r>
              <a:rPr lang="zh-CN" altLang="en-US" sz="2400" dirty="0"/>
              <a:t>鼓励一种“执行</a:t>
            </a:r>
            <a:r>
              <a:rPr lang="en-US" altLang="zh-CN" sz="2400" dirty="0"/>
              <a:t>-</a:t>
            </a:r>
            <a:r>
              <a:rPr lang="zh-CN" altLang="en-US" sz="2400" dirty="0"/>
              <a:t>探索”（</a:t>
            </a:r>
            <a:r>
              <a:rPr lang="en-US" altLang="zh-CN" sz="2400" dirty="0"/>
              <a:t>execute-explore</a:t>
            </a:r>
            <a:r>
              <a:rPr lang="zh-CN" altLang="en-US" sz="2400" dirty="0"/>
              <a:t>）的工作</a:t>
            </a:r>
            <a:r>
              <a:rPr lang="zh-CN" altLang="en-US" sz="2400" dirty="0" smtClean="0"/>
              <a:t>模式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输入代码之后，按下回车，便会立即得到代码运行结果</a:t>
            </a:r>
            <a:endParaRPr kumimoji="1" lang="zh-CN" altLang="en-US" sz="24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597666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586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交互式计算和开发环境：</a:t>
            </a:r>
            <a:r>
              <a:rPr lang="en-US" altLang="zh-CN" sz="2800" dirty="0" err="1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IPython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32" y="1493125"/>
            <a:ext cx="6120680" cy="5016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597666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586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交互式计算和开发环境：</a:t>
            </a:r>
            <a:r>
              <a:rPr lang="en-US" altLang="zh-CN" sz="2800" dirty="0" err="1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IPython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4920188" cy="40324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557240"/>
            <a:ext cx="4919642" cy="4032000"/>
          </a:xfrm>
          <a:prstGeom prst="rect">
            <a:avLst/>
          </a:prstGeom>
        </p:spPr>
      </p:pic>
      <p:sp>
        <p:nvSpPr>
          <p:cNvPr id="12" name="内容占位符 1"/>
          <p:cNvSpPr>
            <a:spLocks noGrp="1"/>
          </p:cNvSpPr>
          <p:nvPr>
            <p:ph idx="1"/>
          </p:nvPr>
        </p:nvSpPr>
        <p:spPr>
          <a:xfrm>
            <a:off x="1559496" y="5488464"/>
            <a:ext cx="5400344" cy="7762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输入“</a:t>
            </a:r>
            <a:r>
              <a:rPr lang="en-US" altLang="zh-CN" sz="2000" dirty="0"/>
              <a:t>?”</a:t>
            </a:r>
            <a:r>
              <a:rPr lang="zh-CN" altLang="en-US" sz="2000" dirty="0"/>
              <a:t>获得</a:t>
            </a:r>
            <a:r>
              <a:rPr lang="en-US" altLang="zh-CN" sz="2000" dirty="0" err="1"/>
              <a:t>IPython</a:t>
            </a:r>
            <a:r>
              <a:rPr lang="zh-CN" altLang="en-US" sz="2000" dirty="0"/>
              <a:t>的详细介绍</a:t>
            </a:r>
            <a:endParaRPr lang="en-US" altLang="zh-CN" sz="2000" dirty="0" smtClean="0"/>
          </a:p>
        </p:txBody>
      </p:sp>
      <p:sp>
        <p:nvSpPr>
          <p:cNvPr id="13" name="内容占位符 1"/>
          <p:cNvSpPr txBox="1"/>
          <p:nvPr/>
        </p:nvSpPr>
        <p:spPr>
          <a:xfrm>
            <a:off x="6888344" y="5488464"/>
            <a:ext cx="5400344" cy="77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/>
              <a:t>输入“</a:t>
            </a:r>
            <a:r>
              <a:rPr lang="en-US" altLang="zh-CN" sz="2000" dirty="0"/>
              <a:t>%</a:t>
            </a:r>
            <a:r>
              <a:rPr lang="en-US" altLang="zh-CN" sz="2000" dirty="0" err="1"/>
              <a:t>quickref</a:t>
            </a:r>
            <a:r>
              <a:rPr lang="en-US" altLang="zh-CN" sz="2000" dirty="0"/>
              <a:t>”</a:t>
            </a:r>
            <a:r>
              <a:rPr lang="zh-CN" altLang="en-US" sz="2000" dirty="0"/>
              <a:t>获得</a:t>
            </a:r>
            <a:r>
              <a:rPr lang="en-US" altLang="zh-CN" sz="2000" dirty="0" err="1"/>
              <a:t>IPython</a:t>
            </a:r>
            <a:r>
              <a:rPr lang="zh-CN" altLang="en-US" sz="2000" dirty="0"/>
              <a:t>的快速参考</a:t>
            </a:r>
            <a:endParaRPr lang="en-US" altLang="zh-CN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597666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586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交互式计算和开发环境：</a:t>
            </a:r>
            <a:r>
              <a:rPr lang="en-US" altLang="zh-CN" sz="2800" dirty="0" err="1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IPython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55" y="1587350"/>
            <a:ext cx="4626189" cy="403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06" y="1557240"/>
            <a:ext cx="4626189" cy="4032000"/>
          </a:xfrm>
          <a:prstGeom prst="rect">
            <a:avLst/>
          </a:prstGeom>
        </p:spPr>
      </p:pic>
      <p:sp>
        <p:nvSpPr>
          <p:cNvPr id="12" name="内容占位符 1"/>
          <p:cNvSpPr>
            <a:spLocks noGrp="1"/>
          </p:cNvSpPr>
          <p:nvPr>
            <p:ph idx="1"/>
          </p:nvPr>
        </p:nvSpPr>
        <p:spPr>
          <a:xfrm>
            <a:off x="1343728" y="5488464"/>
            <a:ext cx="5400344" cy="7762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输入“</a:t>
            </a:r>
            <a:r>
              <a:rPr lang="en-US" altLang="zh-CN" sz="2000" dirty="0"/>
              <a:t>help()”</a:t>
            </a:r>
            <a:r>
              <a:rPr lang="zh-CN" altLang="en-US" sz="2000" dirty="0"/>
              <a:t>查看</a:t>
            </a:r>
            <a:r>
              <a:rPr lang="en-US" altLang="zh-CN" sz="2000" dirty="0" err="1"/>
              <a:t>IPython</a:t>
            </a:r>
            <a:r>
              <a:rPr lang="zh-CN" altLang="en-US" sz="2000" dirty="0"/>
              <a:t>的帮助文档</a:t>
            </a:r>
            <a:endParaRPr lang="en-US" altLang="zh-CN" sz="2000" dirty="0" smtClean="0"/>
          </a:p>
        </p:txBody>
      </p:sp>
      <p:sp>
        <p:nvSpPr>
          <p:cNvPr id="13" name="内容占位符 1"/>
          <p:cNvSpPr txBox="1"/>
          <p:nvPr/>
        </p:nvSpPr>
        <p:spPr>
          <a:xfrm>
            <a:off x="6744072" y="5488464"/>
            <a:ext cx="5400344" cy="77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/>
              <a:t>使用内省“</a:t>
            </a:r>
            <a:r>
              <a:rPr lang="en-US" altLang="zh-CN" sz="2000" dirty="0"/>
              <a:t>pandas?”</a:t>
            </a:r>
            <a:r>
              <a:rPr lang="zh-CN" altLang="en-US" sz="2000" dirty="0"/>
              <a:t>查看</a:t>
            </a:r>
            <a:r>
              <a:rPr lang="en-US" altLang="zh-CN" sz="2000" dirty="0"/>
              <a:t>Pandas</a:t>
            </a:r>
            <a:r>
              <a:rPr lang="zh-CN" altLang="en-US" sz="2000" dirty="0"/>
              <a:t>的帮助文档</a:t>
            </a:r>
            <a:endParaRPr lang="en-US" altLang="zh-CN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94212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720080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780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基于</a:t>
            </a:r>
            <a:r>
              <a:rPr lang="en-US" altLang="zh-CN" sz="2800" dirty="0" err="1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Qt</a:t>
            </a:r>
            <a:r>
              <a:rPr lang="zh-CN" altLang="en-US" sz="2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框架的</a:t>
            </a:r>
            <a:r>
              <a:rPr lang="en-US" altLang="zh-CN" sz="2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GUI</a:t>
            </a:r>
            <a:r>
              <a:rPr lang="zh-CN" altLang="en-US" sz="2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控制台</a:t>
            </a:r>
            <a:r>
              <a:rPr lang="en-US" altLang="zh-CN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en-US" altLang="zh-CN" sz="2800" dirty="0" err="1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</a:t>
            </a:r>
            <a:r>
              <a:rPr lang="en-US" altLang="zh-CN" sz="2800" dirty="0" err="1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tconsole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95400" y="1916832"/>
            <a:ext cx="504177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为终端应用程序提供诸如内嵌图片、多行编辑、语法高亮之类的富文本编辑</a:t>
            </a:r>
            <a:r>
              <a:rPr kumimoji="1" lang="zh-CN" altLang="en-US" sz="2400" dirty="0" smtClean="0"/>
              <a:t>功能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启动命令：</a:t>
            </a:r>
            <a:r>
              <a:rPr kumimoji="1" lang="en-US" altLang="zh-CN" sz="2400" dirty="0" err="1" smtClean="0"/>
              <a:t>jupyter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qtconsole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缺点：功能少、用户友好性不够</a:t>
            </a:r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95" y="0"/>
            <a:ext cx="392452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81642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586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Jupyter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Notebook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269465"/>
            <a:ext cx="6038009" cy="4276429"/>
          </a:xfrm>
        </p:spPr>
      </p:pic>
      <p:sp>
        <p:nvSpPr>
          <p:cNvPr id="14" name="内容占位符 1"/>
          <p:cNvSpPr txBox="1"/>
          <p:nvPr/>
        </p:nvSpPr>
        <p:spPr>
          <a:xfrm>
            <a:off x="407368" y="1916832"/>
            <a:ext cx="5616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err="1" smtClean="0"/>
              <a:t>Julia+Python+R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=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Jupyter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基于</a:t>
            </a:r>
            <a:r>
              <a:rPr lang="en-US" altLang="zh-CN" sz="2400" dirty="0"/>
              <a:t>Web</a:t>
            </a:r>
            <a:r>
              <a:rPr lang="zh-CN" altLang="en-US" sz="2400" dirty="0"/>
              <a:t>技术的交互式计算文档</a:t>
            </a:r>
            <a:r>
              <a:rPr lang="zh-CN" altLang="en-US" sz="2400" dirty="0" smtClean="0"/>
              <a:t>格式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支持</a:t>
            </a:r>
            <a:r>
              <a:rPr lang="en-US" altLang="zh-CN" sz="2400" dirty="0" smtClean="0"/>
              <a:t>Markdown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Latex</a:t>
            </a:r>
            <a:r>
              <a:rPr lang="zh-CN" altLang="en-US" sz="2400" dirty="0" smtClean="0"/>
              <a:t>语法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支持</a:t>
            </a:r>
            <a:r>
              <a:rPr lang="zh-CN" altLang="en-US" sz="2400" dirty="0"/>
              <a:t>代码运行、文本输入、数学公式编辑、内嵌式画图和其他如图片文件的</a:t>
            </a:r>
            <a:r>
              <a:rPr lang="zh-CN" altLang="en-US" sz="2400" dirty="0" smtClean="0"/>
              <a:t>插入，是一个对代码友好的笔记本</a:t>
            </a:r>
            <a:endParaRPr kumimoji="1"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81642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586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Jupyter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Notebook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内容占位符 1"/>
          <p:cNvSpPr txBox="1"/>
          <p:nvPr/>
        </p:nvSpPr>
        <p:spPr>
          <a:xfrm>
            <a:off x="380209" y="2780928"/>
            <a:ext cx="5715791" cy="138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err="1" smtClean="0"/>
              <a:t>Jupyter</a:t>
            </a:r>
            <a:r>
              <a:rPr lang="zh-CN" altLang="en-US" sz="2400" dirty="0" smtClean="0"/>
              <a:t>支持包含</a:t>
            </a:r>
            <a:r>
              <a:rPr lang="en-US" altLang="zh-CN" sz="2400" dirty="0" smtClean="0"/>
              <a:t>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kernel</a:t>
            </a:r>
            <a:r>
              <a:rPr lang="zh-CN" altLang="en-US" sz="2400" dirty="0" smtClean="0"/>
              <a:t>（支持</a:t>
            </a:r>
            <a:r>
              <a:rPr lang="en-US" altLang="zh-CN" sz="2400" dirty="0" smtClean="0"/>
              <a:t>R</a:t>
            </a:r>
            <a:r>
              <a:rPr lang="zh-CN" altLang="en-US" sz="2400" dirty="0" smtClean="0"/>
              <a:t>语言）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启动命令：</a:t>
            </a:r>
            <a:r>
              <a:rPr kumimoji="1" lang="en-US" altLang="zh-CN" sz="2400" dirty="0" err="1" smtClean="0"/>
              <a:t>jupyter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notebook</a:t>
            </a:r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28" y="1114314"/>
            <a:ext cx="5413641" cy="5167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440</Words>
  <Application>Microsoft Office PowerPoint</Application>
  <PresentationFormat>自定义</PresentationFormat>
  <Paragraphs>59</Paragraphs>
  <Slides>13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byr</dc:creator>
  <cp:lastModifiedBy>陈艳宁</cp:lastModifiedBy>
  <cp:revision>16</cp:revision>
  <dcterms:created xsi:type="dcterms:W3CDTF">2018-03-13T06:39:00Z</dcterms:created>
  <dcterms:modified xsi:type="dcterms:W3CDTF">2020-01-10T07:50:04Z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