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0" r:id="rId2"/>
    <p:sldId id="269" r:id="rId3"/>
    <p:sldId id="270" r:id="rId4"/>
    <p:sldId id="271" r:id="rId5"/>
    <p:sldId id="272" r:id="rId6"/>
  </p:sldIdLst>
  <p:sldSz cx="12192000" cy="6858000"/>
  <p:notesSz cx="6797675" cy="992822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8" autoAdjust="0"/>
    <p:restoredTop sz="84615" autoAdjust="0"/>
  </p:normalViewPr>
  <p:slideViewPr>
    <p:cSldViewPr snapToGrid="0">
      <p:cViewPr varScale="1">
        <p:scale>
          <a:sx n="70" d="100"/>
          <a:sy n="70" d="100"/>
        </p:scale>
        <p:origin x="-132" y="-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5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D27D2-BD10-4A71-B4CE-775D43AFFDCF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40736-8DA5-48A7-919C-85253B1C29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6546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D5CCB-6159-4DBF-AB84-B91F633B43F8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963D8-C99F-4E6A-AE1C-F0DF43B1A6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8177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1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>
                <a:solidFill>
                  <a:prstClr val="black"/>
                </a:solidFill>
              </a:rPr>
              <a:t>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00100" lvl="1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正顺序组合 </a:t>
            </a:r>
            <a:r>
              <a:rPr lang="en-US" altLang="zh-CN" sz="2400" dirty="0" smtClean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αβ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：若 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α 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匹配 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s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，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β 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匹配 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，那么 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αβ 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匹配 </a:t>
            </a:r>
            <a:r>
              <a:rPr lang="en-US" altLang="zh-CN" sz="2400" dirty="0" err="1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st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,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则表达式里的普通字符只与该字符本身匹配</a:t>
            </a:r>
            <a:endParaRPr lang="en-US" altLang="zh-CN" sz="2400" dirty="0" smtClean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800100" lvl="1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选择组合 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α | β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：若 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α 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匹配 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s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，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β 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匹配 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， 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α | β 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匹配 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s 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也匹配 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</a:t>
            </a:r>
          </a:p>
          <a:p>
            <a:pPr marL="800100" lvl="1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星号 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α*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：与 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0 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段或者任意多段与 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α 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匹配的序列的拼接串匹配</a:t>
            </a:r>
            <a:endParaRPr lang="en-US" altLang="zh-CN" sz="2400" dirty="0" smtClean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800100" lvl="1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括号（）：将括号中的内容当成一个单位，一起操作</a:t>
            </a:r>
            <a:endParaRPr lang="en-US" altLang="zh-CN" sz="2400" dirty="0" smtClean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342900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要注意的是，这里的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*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的含义（重复任意次）和</a:t>
            </a:r>
            <a:r>
              <a:rPr lang="en-US" altLang="zh-CN" sz="2400" dirty="0" err="1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cmd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里面的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*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（任意串）含义不同。</a:t>
            </a:r>
            <a:endParaRPr lang="en-US" altLang="zh-CN" sz="2400" dirty="0" smtClean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1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>
                <a:solidFill>
                  <a:prstClr val="black"/>
                </a:solidFill>
              </a:rPr>
              <a:t>2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00100" lvl="1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CN" sz="2400" dirty="0" err="1" smtClean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abc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只与串 </a:t>
            </a:r>
            <a:r>
              <a:rPr lang="en-US" altLang="zh-CN" sz="2400" dirty="0" err="1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abc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匹配</a:t>
            </a:r>
            <a:endParaRPr lang="en-US" altLang="zh-CN" sz="2400" dirty="0" smtClean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800100" lvl="1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a(b*)(c*) 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与所有一个 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a 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之后任意个 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b 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再后任意个 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c 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的串匹配</a:t>
            </a:r>
            <a:endParaRPr lang="en-US" altLang="zh-CN" sz="2400" dirty="0" smtClean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800100" lvl="1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a((</a:t>
            </a:r>
            <a:r>
              <a:rPr lang="en-US" altLang="zh-CN" sz="2400" dirty="0" err="1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b|c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)*) 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与所有一个 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a 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后任意个 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b 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和 </a:t>
            </a:r>
            <a:r>
              <a:rPr lang="en-US" altLang="zh-CN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c 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组成的序列匹配</a:t>
            </a:r>
            <a:endParaRPr lang="en-US" altLang="zh-CN" sz="2400" dirty="0" smtClean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1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>
                <a:solidFill>
                  <a:prstClr val="black"/>
                </a:solidFill>
              </a:rPr>
              <a:t>3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1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1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>
                <a:solidFill>
                  <a:prstClr val="black"/>
                </a:solidFill>
              </a:rPr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E503-F206-46CC-9F6B-8530EA176ED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DD8C-D4E8-45BE-A65C-15D0BDBC2E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E503-F206-46CC-9F6B-8530EA176ED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DD8C-D4E8-45BE-A65C-15D0BDBC2E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E503-F206-46CC-9F6B-8530EA176ED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DD8C-D4E8-45BE-A65C-15D0BDBC2E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E503-F206-46CC-9F6B-8530EA176ED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DD8C-D4E8-45BE-A65C-15D0BDBC2E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E503-F206-46CC-9F6B-8530EA176ED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DD8C-D4E8-45BE-A65C-15D0BDBC2E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E503-F206-46CC-9F6B-8530EA176ED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DD8C-D4E8-45BE-A65C-15D0BDBC2E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E503-F206-46CC-9F6B-8530EA176ED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DD8C-D4E8-45BE-A65C-15D0BDBC2E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E503-F206-46CC-9F6B-8530EA176ED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DD8C-D4E8-45BE-A65C-15D0BDBC2E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E503-F206-46CC-9F6B-8530EA176ED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DD8C-D4E8-45BE-A65C-15D0BDBC2E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E503-F206-46CC-9F6B-8530EA176ED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DD8C-D4E8-45BE-A65C-15D0BDBC2E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E503-F206-46CC-9F6B-8530EA176ED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DD8C-D4E8-45BE-A65C-15D0BDBC2E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CE503-F206-46CC-9F6B-8530EA176ED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BDD8C-D4E8-45BE-A65C-15D0BDBC2E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5"/>
          <p:cNvSpPr txBox="1"/>
          <p:nvPr/>
        </p:nvSpPr>
        <p:spPr>
          <a:xfrm>
            <a:off x="953786" y="709485"/>
            <a:ext cx="3414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错误类型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1316" y="1628800"/>
            <a:ext cx="11191170" cy="1689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泰坦尼克号的沉没是历史上重大的沉船事故之一。</a:t>
            </a:r>
            <a:r>
              <a:rPr lang="en-US" altLang="zh-CN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1912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年</a:t>
            </a:r>
            <a:r>
              <a:rPr lang="en-US" altLang="zh-CN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4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月</a:t>
            </a:r>
            <a:r>
              <a:rPr lang="en-US" altLang="zh-CN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15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日，泰坦尼克号在处女航期间与冰山相撞沉没，造成</a:t>
            </a:r>
            <a:r>
              <a:rPr lang="en-US" altLang="zh-CN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1500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多人死亡。这一耸人听闻的悲剧震惊了国际社会，并促进了相关部门对船只的更好的安全管理。</a:t>
            </a:r>
            <a:endParaRPr lang="en-US" altLang="zh-CN" sz="2400" dirty="0" smtClean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3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 smtClean="0">
                <a:solidFill>
                  <a:srgbClr val="942124"/>
                </a:solidFill>
                <a:cs typeface="+mn-cs"/>
              </a:rPr>
              <a:t>泰坦尼克之灾简介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19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573639" y="1834946"/>
            <a:ext cx="11191170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参赛者被给定泰坦尼克之灾中乘客的若干属性，要求根据这些属性预测相应乘客最终生存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与否。</a:t>
            </a:r>
            <a:endParaRPr lang="en-US" altLang="zh-CN" sz="2400" dirty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7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28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>
                <a:solidFill>
                  <a:srgbClr val="942124"/>
                </a:solidFill>
                <a:cs typeface="+mn-cs"/>
              </a:rPr>
              <a:t>项目目标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91316" y="1810037"/>
            <a:ext cx="11191170" cy="3905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4572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（</a:t>
            </a:r>
            <a:r>
              <a:rPr lang="en-US" altLang="zh-CN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1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）数据获取。因为是</a:t>
            </a:r>
            <a:r>
              <a:rPr lang="en-US" altLang="zh-CN" sz="2400" dirty="0" err="1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Kaggle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官方的数据科学比赛，相关数据由比赛举办方给出。</a:t>
            </a:r>
          </a:p>
          <a:p>
            <a:pPr marL="342900" indent="4572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（</a:t>
            </a:r>
            <a:r>
              <a:rPr lang="en-US" altLang="zh-CN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2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）数据总览。在获取数据后，我们还需要做两件事：</a:t>
            </a:r>
          </a:p>
          <a:p>
            <a:pPr indent="457200">
              <a:lnSpc>
                <a:spcPct val="150000"/>
              </a:lnSpc>
              <a:buClr>
                <a:schemeClr val="tx1"/>
              </a:buClr>
            </a:pP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一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是划分数据集，一般需要将全部数据划分为训练集、验证集和测试集。二是进行整体浏览观察数据，分析数据特点，观察哪些数据具有缺失值并思考如何处理含有缺失值的数据。</a:t>
            </a:r>
          </a:p>
          <a:p>
            <a:pPr marL="342900" indent="4572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（</a:t>
            </a:r>
            <a:r>
              <a:rPr lang="en-US" altLang="zh-CN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3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）数据初步分析。</a:t>
            </a:r>
            <a:endParaRPr lang="en-US" altLang="zh-CN" sz="2400" dirty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8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9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>
                <a:solidFill>
                  <a:srgbClr val="942124"/>
                </a:solidFill>
                <a:cs typeface="+mn-cs"/>
              </a:rPr>
              <a:t>数据获取和审查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9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>
                <a:solidFill>
                  <a:srgbClr val="942124"/>
                </a:solidFill>
                <a:cs typeface="+mn-cs"/>
              </a:rPr>
              <a:t>泰坦尼克之灾：数据处理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1316" y="1810037"/>
            <a:ext cx="11191170" cy="3351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4572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进行完初步数据分析后，我们要开始做属性工程，对不同字段的数据进行处理。前面的数据分析只是观察训练集来获取比较直观感性的认识；而本阶段的数据处理，需要将训练数据和测试数据一起处理，遵循数据的整体统计规律，是合理的处理方法。</a:t>
            </a:r>
          </a:p>
          <a:p>
            <a:pPr marL="342900" indent="4572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包含缺失值的属性为：</a:t>
            </a:r>
            <a:r>
              <a:rPr lang="en-US" altLang="zh-CN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Age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、</a:t>
            </a:r>
            <a:r>
              <a:rPr lang="en-US" altLang="zh-CN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Cabin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、</a:t>
            </a:r>
            <a:r>
              <a:rPr lang="en-US" altLang="zh-CN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Embarked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、</a:t>
            </a:r>
            <a:r>
              <a:rPr lang="en-US" altLang="zh-CN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Fare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。针对数据缺失的不同程度，将使用不同的缺失值处理方法。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9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>
                <a:solidFill>
                  <a:srgbClr val="942124"/>
                </a:solidFill>
                <a:cs typeface="+mn-cs"/>
              </a:rPr>
              <a:t>泰坦尼克之灾：机器学习模型训练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1316" y="1810037"/>
            <a:ext cx="11191170" cy="279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4572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训练过程中，一共训练了</a:t>
            </a:r>
            <a:r>
              <a:rPr lang="en-US" altLang="zh-CN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3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个模型：随机森林模型、</a:t>
            </a:r>
            <a:r>
              <a:rPr lang="en-US" altLang="zh-CN" sz="2400" dirty="0" err="1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ExtraTree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和梯度提升树模型。最终使用投票机制，完成了对生存结果的预测。投票机制是模型融合的一种方式，投票权重是手动设置的。此类权值和森林模型的诸多参数</a:t>
            </a:r>
            <a:r>
              <a:rPr lang="en-US" altLang="zh-CN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[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如学习率、迭代次数、森林中的叶数（决策树的分叉程度）等均为超参数，需要手动尝试尽可能多的可能，取最优结果。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10990</TotalTime>
  <Words>564</Words>
  <Application>Microsoft Office PowerPoint</Application>
  <PresentationFormat>自定义</PresentationFormat>
  <Paragraphs>28</Paragraphs>
  <Slides>5</Slides>
  <Notes>5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byr</dc:creator>
  <cp:lastModifiedBy>陈艳宁</cp:lastModifiedBy>
  <cp:revision>17</cp:revision>
  <cp:lastPrinted>2018-04-24T09:41:12Z</cp:lastPrinted>
  <dcterms:created xsi:type="dcterms:W3CDTF">2018-03-13T06:34:00Z</dcterms:created>
  <dcterms:modified xsi:type="dcterms:W3CDTF">2020-01-13T08:05:42Z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2052-10.1.0.7224</vt:lpwstr>
  </property>
</Properties>
</file>