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2"/>
    <p:sldId id="260" r:id="rId3"/>
    <p:sldId id="261"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90"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2D5C3-6F28-489E-9ECF-9D4B2CED01B6}" type="datetimeFigureOut">
              <a:rPr lang="zh-CN" altLang="en-US" smtClean="0"/>
              <a:t>2020-01-13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D4AFE-14B9-42E0-87FA-5B0EAF531927}" type="slidenum">
              <a:rPr lang="zh-CN" altLang="en-US" smtClean="0"/>
              <a:t>‹#›</a:t>
            </a:fld>
            <a:endParaRPr lang="zh-CN" altLang="en-US"/>
          </a:p>
        </p:txBody>
      </p:sp>
    </p:spTree>
    <p:extLst>
      <p:ext uri="{BB962C8B-B14F-4D97-AF65-F5344CB8AC3E}">
        <p14:creationId xmlns:p14="http://schemas.microsoft.com/office/powerpoint/2010/main" val="4908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此处有实战演练</a:t>
            </a:r>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9C09B-2F5E-4923-8ADF-1A3D26B6C5D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en-US" sz="3200" b="1" dirty="0">
                <a:solidFill>
                  <a:srgbClr val="942124"/>
                </a:solidFill>
                <a:cs typeface="+mn-cs"/>
              </a:rPr>
              <a:t>数据需求分析简介</a:t>
            </a:r>
          </a:p>
        </p:txBody>
      </p:sp>
      <p:sp>
        <p:nvSpPr>
          <p:cNvPr id="7"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内容占位符 1"/>
          <p:cNvSpPr>
            <a:spLocks noGrp="1"/>
          </p:cNvSpPr>
          <p:nvPr>
            <p:ph idx="1"/>
          </p:nvPr>
        </p:nvSpPr>
        <p:spPr>
          <a:xfrm>
            <a:off x="947016" y="1916832"/>
            <a:ext cx="10515600" cy="4248471"/>
          </a:xfrm>
        </p:spPr>
        <p:txBody>
          <a:bodyPr>
            <a:normAutofit/>
          </a:bodyPr>
          <a:lstStyle/>
          <a:p>
            <a:pPr>
              <a:lnSpc>
                <a:spcPct val="150000"/>
              </a:lnSpc>
            </a:pPr>
            <a:r>
              <a:rPr lang="zh-CN" altLang="en-US" sz="2400" dirty="0"/>
              <a:t>数据需求分析是数据管理的重要组成部分，他可以让我们清晰地理解我们所有任务的数据需求、识别与这些数据需求相关的数据质量维度、评估候选数据源的质量和适用性。</a:t>
            </a:r>
          </a:p>
          <a:p>
            <a:pPr>
              <a:lnSpc>
                <a:spcPct val="150000"/>
              </a:lnSpc>
            </a:pPr>
            <a:r>
              <a:rPr lang="zh-CN" altLang="en-US" sz="2400" dirty="0"/>
              <a:t>在此过程中，数据质量分析者需要关注的不仅仅是识别和捕获需要回答的业务问题的列表。通过分析系统的目的和目标以及利益相关者访谈的结果，我们应捕捉重要的业务信息的特征，这将有助于推动后续的分析和设计活动。</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47016" y="1916832"/>
            <a:ext cx="10515600" cy="4248471"/>
          </a:xfrm>
        </p:spPr>
        <p:txBody>
          <a:bodyPr>
            <a:normAutofit/>
          </a:bodyPr>
          <a:lstStyle/>
          <a:p>
            <a:pPr>
              <a:lnSpc>
                <a:spcPct val="150000"/>
              </a:lnSpc>
            </a:pPr>
            <a:r>
              <a:rPr kumimoji="1" lang="zh-CN" altLang="en-US" sz="2400" dirty="0"/>
              <a:t>数据使用的背景为确定数据需求提供了范围。首先，我们识别相关的涉众，然后，明确任务目标和目的，了解文档影响和约束。</a:t>
            </a:r>
          </a:p>
        </p:txBody>
      </p:sp>
      <p:sp>
        <p:nvSpPr>
          <p:cNvPr id="7"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en-US" sz="3200" b="1" dirty="0">
                <a:solidFill>
                  <a:srgbClr val="942124"/>
                </a:solidFill>
                <a:cs typeface="+mn-cs"/>
              </a:rPr>
              <a:t>识别业务背景</a:t>
            </a: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11424" y="1700808"/>
            <a:ext cx="10515600" cy="4248471"/>
          </a:xfrm>
        </p:spPr>
        <p:txBody>
          <a:bodyPr>
            <a:normAutofit/>
          </a:bodyPr>
          <a:lstStyle/>
          <a:p>
            <a:pPr indent="457200">
              <a:lnSpc>
                <a:spcPct val="150000"/>
              </a:lnSpc>
            </a:pPr>
            <a:r>
              <a:rPr lang="zh-CN" altLang="en-US" sz="2400" dirty="0"/>
              <a:t>与任务的关键人物进行对话，记录并总结他们的关注点，以确定需要以数据需求的形式填补的空白。找到不足之处，解决需求和实际理解的差距，最终确定完成的计划、目标。</a:t>
            </a:r>
            <a:endParaRPr lang="zh-CN" altLang="zh-CN" sz="2400" dirty="0"/>
          </a:p>
        </p:txBody>
      </p:sp>
      <p:sp>
        <p:nvSpPr>
          <p:cNvPr id="7" name="文本框 5"/>
          <p:cNvSpPr txBox="1"/>
          <p:nvPr/>
        </p:nvSpPr>
        <p:spPr>
          <a:xfrm>
            <a:off x="911424" y="836712"/>
            <a:ext cx="2664296" cy="400110"/>
          </a:xfrm>
          <a:prstGeom prst="rect">
            <a:avLst/>
          </a:prstGeom>
          <a:noFill/>
        </p:spPr>
        <p:txBody>
          <a:bodyPr wrap="square" rtlCol="0">
            <a:spAutoFit/>
          </a:bodyPr>
          <a:lstStyle/>
          <a:p>
            <a:r>
              <a:rPr lang="zh-CN" altLang="en-US" sz="2000" dirty="0">
                <a:solidFill>
                  <a:prstClr val="white"/>
                </a:solidFill>
                <a:latin typeface="微软雅黑 Light" panose="020B0502040204020203" pitchFamily="34" charset="-122"/>
                <a:ea typeface="微软雅黑 Light" panose="020B0502040204020203" pitchFamily="34" charset="-122"/>
              </a:rPr>
              <a:t>聚类分析</a:t>
            </a: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0" name="Freeform 78"/>
          <p:cNvSpPr>
            <a:spLocks noChangeArrowheads="1"/>
          </p:cNvSpPr>
          <p:nvPr/>
        </p:nvSpPr>
        <p:spPr bwMode="auto">
          <a:xfrm>
            <a:off x="119336" y="836712"/>
            <a:ext cx="254699" cy="277602"/>
          </a:xfrm>
          <a:custGeom>
            <a:avLst/>
            <a:gdLst>
              <a:gd name="T0" fmla="*/ 39230934 w 601"/>
              <a:gd name="T1" fmla="*/ 78442719 h 602"/>
              <a:gd name="T2" fmla="*/ 39230934 w 601"/>
              <a:gd name="T3" fmla="*/ 78442719 h 602"/>
              <a:gd name="T4" fmla="*/ 0 w 601"/>
              <a:gd name="T5" fmla="*/ 38764526 h 602"/>
              <a:gd name="T6" fmla="*/ 39230934 w 601"/>
              <a:gd name="T7" fmla="*/ 0 h 602"/>
              <a:gd name="T8" fmla="*/ 77429787 w 601"/>
              <a:gd name="T9" fmla="*/ 38764526 h 602"/>
              <a:gd name="T10" fmla="*/ 39230934 w 601"/>
              <a:gd name="T11" fmla="*/ 78442719 h 602"/>
              <a:gd name="T12" fmla="*/ 7226723 w 601"/>
              <a:gd name="T13" fmla="*/ 38764526 h 602"/>
              <a:gd name="T14" fmla="*/ 7226723 w 601"/>
              <a:gd name="T15" fmla="*/ 38764526 h 602"/>
              <a:gd name="T16" fmla="*/ 39230934 w 601"/>
              <a:gd name="T17" fmla="*/ 38764526 h 602"/>
              <a:gd name="T18" fmla="*/ 39230934 w 601"/>
              <a:gd name="T19" fmla="*/ 7308970 h 602"/>
              <a:gd name="T20" fmla="*/ 7226723 w 601"/>
              <a:gd name="T21" fmla="*/ 38764526 h 6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1" h="602">
                <a:moveTo>
                  <a:pt x="304" y="601"/>
                </a:moveTo>
                <a:lnTo>
                  <a:pt x="304" y="601"/>
                </a:lnTo>
                <a:cubicBezTo>
                  <a:pt x="134" y="601"/>
                  <a:pt x="0" y="466"/>
                  <a:pt x="0" y="297"/>
                </a:cubicBezTo>
                <a:cubicBezTo>
                  <a:pt x="0" y="134"/>
                  <a:pt x="134" y="0"/>
                  <a:pt x="304" y="0"/>
                </a:cubicBezTo>
                <a:cubicBezTo>
                  <a:pt x="466" y="0"/>
                  <a:pt x="600" y="134"/>
                  <a:pt x="600" y="297"/>
                </a:cubicBezTo>
                <a:cubicBezTo>
                  <a:pt x="600" y="466"/>
                  <a:pt x="466" y="601"/>
                  <a:pt x="304" y="601"/>
                </a:cubicBezTo>
                <a:close/>
                <a:moveTo>
                  <a:pt x="56" y="297"/>
                </a:moveTo>
                <a:lnTo>
                  <a:pt x="56" y="297"/>
                </a:lnTo>
                <a:cubicBezTo>
                  <a:pt x="304" y="297"/>
                  <a:pt x="304" y="297"/>
                  <a:pt x="304" y="297"/>
                </a:cubicBezTo>
                <a:cubicBezTo>
                  <a:pt x="304" y="56"/>
                  <a:pt x="304" y="56"/>
                  <a:pt x="304" y="56"/>
                </a:cubicBezTo>
                <a:cubicBezTo>
                  <a:pt x="169" y="56"/>
                  <a:pt x="56" y="162"/>
                  <a:pt x="56" y="2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4" name="文本框 3"/>
          <p:cNvSpPr txBox="1"/>
          <p:nvPr/>
        </p:nvSpPr>
        <p:spPr>
          <a:xfrm>
            <a:off x="9633098" y="3040912"/>
            <a:ext cx="184731" cy="369332"/>
          </a:xfrm>
          <a:prstGeom prst="rect">
            <a:avLst/>
          </a:prstGeom>
          <a:noFill/>
        </p:spPr>
        <p:txBody>
          <a:bodyPr wrap="none" rtlCol="0">
            <a:spAutoFit/>
          </a:bodyPr>
          <a:lstStyle/>
          <a:p>
            <a:endParaRPr kumimoji="1" lang="zh-CN" altLang="en-US" dirty="0"/>
          </a:p>
        </p:txBody>
      </p:sp>
      <p:sp>
        <p:nvSpPr>
          <p:cNvPr id="12"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zh-CN" sz="3200" b="1" dirty="0">
                <a:solidFill>
                  <a:srgbClr val="942124"/>
                </a:solidFill>
                <a:cs typeface="+mn-cs"/>
              </a:rPr>
              <a:t>对利益相关者进行访谈</a:t>
            </a:r>
            <a:endParaRPr lang="zh-CN" altLang="en-US" sz="3200" b="1" dirty="0">
              <a:solidFill>
                <a:srgbClr val="942124"/>
              </a:solidFill>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203</Words>
  <Application>Microsoft Office PowerPoint</Application>
  <PresentationFormat>自定义</PresentationFormat>
  <Paragraphs>12</Paragraphs>
  <Slides>3</Slides>
  <Notes>3</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Office 主题​​</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byr</dc:creator>
  <cp:lastModifiedBy>陈艳宁</cp:lastModifiedBy>
  <cp:revision>7</cp:revision>
  <dcterms:created xsi:type="dcterms:W3CDTF">2018-03-13T06:16:00Z</dcterms:created>
  <dcterms:modified xsi:type="dcterms:W3CDTF">2020-01-13T07:33:09Z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