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5"/>
  </p:notesMasterIdLst>
  <p:sldIdLst>
    <p:sldId id="259" r:id="rId2"/>
    <p:sldId id="260" r:id="rId3"/>
    <p:sldId id="261" r:id="rId4"/>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1" d="100"/>
          <a:sy n="71" d="100"/>
        </p:scale>
        <p:origin x="-90" y="-66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302D5C3-6F28-489E-9ECF-9D4B2CED01B6}" type="datetimeFigureOut">
              <a:rPr lang="zh-CN" altLang="en-US" smtClean="0"/>
              <a:t>2020-01-13</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2D4AFE-14B9-42E0-87FA-5B0EAF531927}" type="slidenum">
              <a:rPr lang="zh-CN" altLang="en-US" smtClean="0"/>
              <a:t>‹#›</a:t>
            </a:fld>
            <a:endParaRPr lang="zh-CN" altLang="en-US"/>
          </a:p>
        </p:txBody>
      </p:sp>
    </p:spTree>
    <p:extLst>
      <p:ext uri="{BB962C8B-B14F-4D97-AF65-F5344CB8AC3E}">
        <p14:creationId xmlns:p14="http://schemas.microsoft.com/office/powerpoint/2010/main" val="490817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kumimoji="1" lang="zh-CN" altLang="en-US" dirty="0" smtClean="0"/>
              <a:t>此处有实战演练</a:t>
            </a:r>
            <a:endParaRPr kumimoji="1" lang="zh-CN" altLang="en-US" dirty="0"/>
          </a:p>
        </p:txBody>
      </p:sp>
      <p:sp>
        <p:nvSpPr>
          <p:cNvPr id="4" name="幻灯片编号占位符 3"/>
          <p:cNvSpPr>
            <a:spLocks noGrp="1"/>
          </p:cNvSpPr>
          <p:nvPr>
            <p:ph type="sldNum" sz="quarter" idx="10"/>
          </p:nvPr>
        </p:nvSpPr>
        <p:spPr>
          <a:xfrm>
            <a:off x="3884613" y="8685213"/>
            <a:ext cx="2971800" cy="458787"/>
          </a:xfrm>
          <a:prstGeom prst="rect">
            <a:avLst/>
          </a:prstGeom>
        </p:spPr>
        <p:txBody>
          <a:bodyPr/>
          <a:lstStyle/>
          <a:p>
            <a:fld id="{858E6889-349A-49E8-AAE1-A1FB1A7B9723}" type="slidenum">
              <a:rPr lang="zh-CN" altLang="en-US" smtClean="0"/>
              <a:t>1</a:t>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kumimoji="1" lang="zh-CN" altLang="en-US" dirty="0"/>
          </a:p>
        </p:txBody>
      </p:sp>
      <p:sp>
        <p:nvSpPr>
          <p:cNvPr id="4" name="幻灯片编号占位符 3"/>
          <p:cNvSpPr>
            <a:spLocks noGrp="1"/>
          </p:cNvSpPr>
          <p:nvPr>
            <p:ph type="sldNum" sz="quarter" idx="10"/>
          </p:nvPr>
        </p:nvSpPr>
        <p:spPr>
          <a:xfrm>
            <a:off x="3884613" y="8685213"/>
            <a:ext cx="2971800" cy="458787"/>
          </a:xfrm>
          <a:prstGeom prst="rect">
            <a:avLst/>
          </a:prstGeom>
        </p:spPr>
        <p:txBody>
          <a:bodyPr/>
          <a:lstStyle/>
          <a:p>
            <a:fld id="{858E6889-349A-49E8-AAE1-A1FB1A7B9723}" type="slidenum">
              <a:rPr lang="zh-CN" altLang="en-US" smtClean="0"/>
              <a:t>2</a:t>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kumimoji="1" lang="zh-CN" altLang="en-US" dirty="0"/>
          </a:p>
        </p:txBody>
      </p:sp>
      <p:sp>
        <p:nvSpPr>
          <p:cNvPr id="4" name="幻灯片编号占位符 3"/>
          <p:cNvSpPr>
            <a:spLocks noGrp="1"/>
          </p:cNvSpPr>
          <p:nvPr>
            <p:ph type="sldNum" sz="quarter" idx="10"/>
          </p:nvPr>
        </p:nvSpPr>
        <p:spPr>
          <a:xfrm>
            <a:off x="3884613" y="8685213"/>
            <a:ext cx="2971800" cy="458787"/>
          </a:xfrm>
          <a:prstGeom prst="rect">
            <a:avLst/>
          </a:prstGeom>
        </p:spPr>
        <p:txBody>
          <a:bodyPr/>
          <a:lstStyle/>
          <a:p>
            <a:fld id="{858E6889-349A-49E8-AAE1-A1FB1A7B9723}" type="slidenum">
              <a:rPr lang="zh-CN" altLang="en-US" smtClean="0"/>
              <a:t>3</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单击以编辑母版副标题样式</a:t>
            </a:r>
            <a:endParaRPr lang="zh-CN" altLang="en-US"/>
          </a:p>
        </p:txBody>
      </p:sp>
      <p:sp>
        <p:nvSpPr>
          <p:cNvPr id="4" name="日期占位符 3"/>
          <p:cNvSpPr>
            <a:spLocks noGrp="1"/>
          </p:cNvSpPr>
          <p:nvPr>
            <p:ph type="dt" sz="half" idx="10"/>
          </p:nvPr>
        </p:nvSpPr>
        <p:spPr/>
        <p:txBody>
          <a:bodyPr/>
          <a:lstStyle/>
          <a:p>
            <a:fld id="{0BDA685A-A8D4-4D9B-B792-59CDF89E82BC}" type="datetimeFigureOut">
              <a:rPr lang="zh-CN" altLang="en-US" smtClean="0"/>
              <a:t>2020-01-13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8B39C09B-2F5E-4923-8ADF-1A3D26B6C5D9}"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hasCustomPrompt="1"/>
          </p:nvPr>
        </p:nvSpPr>
        <p:spPr/>
        <p:txBody>
          <a:bodyPr vert="eaVert"/>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0BDA685A-A8D4-4D9B-B792-59CDF89E82BC}" type="datetimeFigureOut">
              <a:rPr lang="zh-CN" altLang="en-US" smtClean="0"/>
              <a:t>2020-01-13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8B39C09B-2F5E-4923-8ADF-1A3D26B6C5D9}"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hasCustomPrompt="1"/>
          </p:nvPr>
        </p:nvSpPr>
        <p:spPr>
          <a:xfrm>
            <a:off x="838200" y="365125"/>
            <a:ext cx="7734300" cy="5811838"/>
          </a:xfrm>
        </p:spPr>
        <p:txBody>
          <a:bodyPr vert="eaVert"/>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0BDA685A-A8D4-4D9B-B792-59CDF89E82BC}" type="datetimeFigureOut">
              <a:rPr lang="zh-CN" altLang="en-US" smtClean="0"/>
              <a:t>2020-01-13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8B39C09B-2F5E-4923-8ADF-1A3D26B6C5D9}"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hasCustomPrompt="1"/>
          </p:nvPr>
        </p:nvSpPr>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0BDA685A-A8D4-4D9B-B792-59CDF89E82BC}" type="datetimeFigureOut">
              <a:rPr lang="zh-CN" altLang="en-US" smtClean="0"/>
              <a:t>2020-01-13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8B39C09B-2F5E-4923-8ADF-1A3D26B6C5D9}"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编辑母版文本样式</a:t>
            </a:r>
          </a:p>
        </p:txBody>
      </p:sp>
      <p:sp>
        <p:nvSpPr>
          <p:cNvPr id="4" name="日期占位符 3"/>
          <p:cNvSpPr>
            <a:spLocks noGrp="1"/>
          </p:cNvSpPr>
          <p:nvPr>
            <p:ph type="dt" sz="half" idx="10"/>
          </p:nvPr>
        </p:nvSpPr>
        <p:spPr/>
        <p:txBody>
          <a:bodyPr/>
          <a:lstStyle/>
          <a:p>
            <a:fld id="{0BDA685A-A8D4-4D9B-B792-59CDF89E82BC}" type="datetimeFigureOut">
              <a:rPr lang="zh-CN" altLang="en-US" smtClean="0"/>
              <a:t>2020-01-13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8B39C09B-2F5E-4923-8ADF-1A3D26B6C5D9}"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hasCustomPrompt="1"/>
          </p:nvPr>
        </p:nvSpPr>
        <p:spPr>
          <a:xfrm>
            <a:off x="838200" y="1825625"/>
            <a:ext cx="5181600" cy="4351338"/>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hasCustomPrompt="1"/>
          </p:nvPr>
        </p:nvSpPr>
        <p:spPr>
          <a:xfrm>
            <a:off x="6172200" y="1825625"/>
            <a:ext cx="5181600" cy="4351338"/>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0BDA685A-A8D4-4D9B-B792-59CDF89E82BC}" type="datetimeFigureOut">
              <a:rPr lang="zh-CN" altLang="en-US" smtClean="0"/>
              <a:t>2020-01-13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8B39C09B-2F5E-4923-8ADF-1A3D26B6C5D9}"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编辑母版文本样式</a:t>
            </a:r>
          </a:p>
        </p:txBody>
      </p:sp>
      <p:sp>
        <p:nvSpPr>
          <p:cNvPr id="4" name="内容占位符 3"/>
          <p:cNvSpPr>
            <a:spLocks noGrp="1"/>
          </p:cNvSpPr>
          <p:nvPr>
            <p:ph sz="half" idx="2" hasCustomPrompt="1"/>
          </p:nvPr>
        </p:nvSpPr>
        <p:spPr>
          <a:xfrm>
            <a:off x="839788" y="2505075"/>
            <a:ext cx="5157787" cy="3684588"/>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编辑母版文本样式</a:t>
            </a:r>
          </a:p>
        </p:txBody>
      </p:sp>
      <p:sp>
        <p:nvSpPr>
          <p:cNvPr id="6" name="内容占位符 5"/>
          <p:cNvSpPr>
            <a:spLocks noGrp="1"/>
          </p:cNvSpPr>
          <p:nvPr>
            <p:ph sz="quarter" idx="4" hasCustomPrompt="1"/>
          </p:nvPr>
        </p:nvSpPr>
        <p:spPr>
          <a:xfrm>
            <a:off x="6172200" y="2505075"/>
            <a:ext cx="5183188" cy="3684588"/>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0BDA685A-A8D4-4D9B-B792-59CDF89E82BC}" type="datetimeFigureOut">
              <a:rPr lang="zh-CN" altLang="en-US" smtClean="0"/>
              <a:t>2020-01-13</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8B39C09B-2F5E-4923-8ADF-1A3D26B6C5D9}"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0BDA685A-A8D4-4D9B-B792-59CDF89E82BC}" type="datetimeFigureOut">
              <a:rPr lang="zh-CN" altLang="en-US" smtClean="0"/>
              <a:t>2020-01-13</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8B39C09B-2F5E-4923-8ADF-1A3D26B6C5D9}"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0BDA685A-A8D4-4D9B-B792-59CDF89E82BC}" type="datetimeFigureOut">
              <a:rPr lang="zh-CN" altLang="en-US" smtClean="0"/>
              <a:t>2020-01-13</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8B39C09B-2F5E-4923-8ADF-1A3D26B6C5D9}"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编辑母版文本样式</a:t>
            </a:r>
          </a:p>
        </p:txBody>
      </p:sp>
      <p:sp>
        <p:nvSpPr>
          <p:cNvPr id="5" name="日期占位符 4"/>
          <p:cNvSpPr>
            <a:spLocks noGrp="1"/>
          </p:cNvSpPr>
          <p:nvPr>
            <p:ph type="dt" sz="half" idx="10"/>
          </p:nvPr>
        </p:nvSpPr>
        <p:spPr/>
        <p:txBody>
          <a:bodyPr/>
          <a:lstStyle/>
          <a:p>
            <a:fld id="{0BDA685A-A8D4-4D9B-B792-59CDF89E82BC}" type="datetimeFigureOut">
              <a:rPr lang="zh-CN" altLang="en-US" smtClean="0"/>
              <a:t>2020-01-13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8B39C09B-2F5E-4923-8ADF-1A3D26B6C5D9}"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编辑母版文本样式</a:t>
            </a:r>
          </a:p>
        </p:txBody>
      </p:sp>
      <p:sp>
        <p:nvSpPr>
          <p:cNvPr id="5" name="日期占位符 4"/>
          <p:cNvSpPr>
            <a:spLocks noGrp="1"/>
          </p:cNvSpPr>
          <p:nvPr>
            <p:ph type="dt" sz="half" idx="10"/>
          </p:nvPr>
        </p:nvSpPr>
        <p:spPr/>
        <p:txBody>
          <a:bodyPr/>
          <a:lstStyle/>
          <a:p>
            <a:fld id="{0BDA685A-A8D4-4D9B-B792-59CDF89E82BC}" type="datetimeFigureOut">
              <a:rPr lang="zh-CN" altLang="en-US" smtClean="0"/>
              <a:t>2020-01-13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8B39C09B-2F5E-4923-8ADF-1A3D26B6C5D9}"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BDA685A-A8D4-4D9B-B792-59CDF89E82BC}" type="datetimeFigureOut">
              <a:rPr lang="zh-CN" altLang="en-US" smtClean="0"/>
              <a:t>2020-01-13</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39C09B-2F5E-4923-8ADF-1A3D26B6C5D9}"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8"/>
          <p:cNvSpPr txBox="1"/>
          <p:nvPr/>
        </p:nvSpPr>
        <p:spPr>
          <a:xfrm>
            <a:off x="911424" y="579766"/>
            <a:ext cx="10515600" cy="78109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微软雅黑 Light" panose="020B0502040204020203" pitchFamily="34" charset="-122"/>
                <a:ea typeface="微软雅黑 Light" panose="020B0502040204020203" pitchFamily="34" charset="-122"/>
                <a:cs typeface="+mj-cs"/>
              </a:defRPr>
            </a:lvl1pPr>
          </a:lstStyle>
          <a:p>
            <a:r>
              <a:rPr lang="zh-CN" altLang="en-US" sz="3200" b="1" dirty="0">
                <a:solidFill>
                  <a:srgbClr val="942124"/>
                </a:solidFill>
                <a:cs typeface="+mn-cs"/>
              </a:rPr>
              <a:t>数据需求分析简介</a:t>
            </a:r>
          </a:p>
        </p:txBody>
      </p:sp>
      <p:sp>
        <p:nvSpPr>
          <p:cNvPr id="7" name="矩形 28"/>
          <p:cNvSpPr/>
          <p:nvPr/>
        </p:nvSpPr>
        <p:spPr>
          <a:xfrm>
            <a:off x="-18898" y="671163"/>
            <a:ext cx="510214" cy="598302"/>
          </a:xfrm>
          <a:prstGeom prst="rect">
            <a:avLst/>
          </a:prstGeom>
          <a:solidFill>
            <a:srgbClr val="9421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solidFill>
                <a:prstClr val="white"/>
              </a:solidFill>
            </a:endParaRPr>
          </a:p>
        </p:txBody>
      </p:sp>
      <p:sp>
        <p:nvSpPr>
          <p:cNvPr id="9" name="内容占位符 1"/>
          <p:cNvSpPr>
            <a:spLocks noGrp="1"/>
          </p:cNvSpPr>
          <p:nvPr>
            <p:ph idx="1"/>
          </p:nvPr>
        </p:nvSpPr>
        <p:spPr>
          <a:xfrm>
            <a:off x="947016" y="1916832"/>
            <a:ext cx="10515600" cy="4248471"/>
          </a:xfrm>
        </p:spPr>
        <p:txBody>
          <a:bodyPr>
            <a:normAutofit/>
          </a:bodyPr>
          <a:lstStyle/>
          <a:p>
            <a:pPr>
              <a:lnSpc>
                <a:spcPct val="150000"/>
              </a:lnSpc>
            </a:pPr>
            <a:r>
              <a:rPr lang="zh-CN" altLang="en-US" sz="2400" dirty="0"/>
              <a:t>数据需求分析是数据管理的重要组成部分，他可以让我们清晰地理解我们所有任务的数据需求、识别与这些数据需求相关的数据质量维度、评估候选数据源的质量和适用性。</a:t>
            </a:r>
          </a:p>
          <a:p>
            <a:pPr>
              <a:lnSpc>
                <a:spcPct val="150000"/>
              </a:lnSpc>
            </a:pPr>
            <a:r>
              <a:rPr lang="zh-CN" altLang="en-US" sz="2400" dirty="0"/>
              <a:t>在此过程中，数据质量分析者需要关注的不仅仅是识别和捕获需要回答的业务问题的列表。通过分析系统的目的和目标以及利益相关者访谈的结果，我们应捕捉重要的业务信息的特征，这将有助于推动后续的分析和设计活动。</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947016" y="1916832"/>
            <a:ext cx="10515600" cy="4248471"/>
          </a:xfrm>
        </p:spPr>
        <p:txBody>
          <a:bodyPr>
            <a:normAutofit/>
          </a:bodyPr>
          <a:lstStyle/>
          <a:p>
            <a:pPr>
              <a:lnSpc>
                <a:spcPct val="150000"/>
              </a:lnSpc>
            </a:pPr>
            <a:r>
              <a:rPr kumimoji="1" lang="zh-CN" altLang="en-US" sz="2400" dirty="0"/>
              <a:t>数据使用的背景为确定数据需求提供了范围。首先，我们识别相关的涉众，然后，明确任务目标和目的，了解文档影响和约束。</a:t>
            </a:r>
          </a:p>
        </p:txBody>
      </p:sp>
      <p:sp>
        <p:nvSpPr>
          <p:cNvPr id="7" name="标题 8"/>
          <p:cNvSpPr txBox="1"/>
          <p:nvPr/>
        </p:nvSpPr>
        <p:spPr>
          <a:xfrm>
            <a:off x="911424" y="579766"/>
            <a:ext cx="10515600" cy="78109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微软雅黑 Light" panose="020B0502040204020203" pitchFamily="34" charset="-122"/>
                <a:ea typeface="微软雅黑 Light" panose="020B0502040204020203" pitchFamily="34" charset="-122"/>
                <a:cs typeface="+mj-cs"/>
              </a:defRPr>
            </a:lvl1pPr>
          </a:lstStyle>
          <a:p>
            <a:r>
              <a:rPr lang="zh-CN" altLang="en-US" sz="3200" b="1" dirty="0">
                <a:solidFill>
                  <a:srgbClr val="942124"/>
                </a:solidFill>
                <a:cs typeface="+mn-cs"/>
              </a:rPr>
              <a:t>识别业务背景</a:t>
            </a:r>
          </a:p>
        </p:txBody>
      </p:sp>
      <p:sp>
        <p:nvSpPr>
          <p:cNvPr id="8" name="矩形 28"/>
          <p:cNvSpPr/>
          <p:nvPr/>
        </p:nvSpPr>
        <p:spPr>
          <a:xfrm>
            <a:off x="-18898" y="671163"/>
            <a:ext cx="510214" cy="598302"/>
          </a:xfrm>
          <a:prstGeom prst="rect">
            <a:avLst/>
          </a:prstGeom>
          <a:solidFill>
            <a:srgbClr val="9421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solidFill>
                <a:prstClr val="white"/>
              </a:solidFil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911424" y="1700808"/>
            <a:ext cx="10515600" cy="4248471"/>
          </a:xfrm>
        </p:spPr>
        <p:txBody>
          <a:bodyPr>
            <a:normAutofit/>
          </a:bodyPr>
          <a:lstStyle/>
          <a:p>
            <a:pPr indent="457200">
              <a:lnSpc>
                <a:spcPct val="150000"/>
              </a:lnSpc>
            </a:pPr>
            <a:r>
              <a:rPr lang="zh-CN" altLang="en-US" sz="2400" dirty="0"/>
              <a:t>与任务的关键人物进行对话，记录并总结他们的关注点，以确定需要以数据需求的形式填补的空白。找到不足之处，解决需求和实际理解的差距，最终确定完成的计划、目标。</a:t>
            </a:r>
            <a:endParaRPr lang="zh-CN" altLang="zh-CN" sz="2400" dirty="0"/>
          </a:p>
        </p:txBody>
      </p:sp>
      <p:sp>
        <p:nvSpPr>
          <p:cNvPr id="7" name="文本框 5"/>
          <p:cNvSpPr txBox="1"/>
          <p:nvPr/>
        </p:nvSpPr>
        <p:spPr>
          <a:xfrm>
            <a:off x="911424" y="836712"/>
            <a:ext cx="2664296" cy="400110"/>
          </a:xfrm>
          <a:prstGeom prst="rect">
            <a:avLst/>
          </a:prstGeom>
          <a:noFill/>
        </p:spPr>
        <p:txBody>
          <a:bodyPr wrap="square" rtlCol="0">
            <a:spAutoFit/>
          </a:bodyPr>
          <a:lstStyle/>
          <a:p>
            <a:r>
              <a:rPr lang="zh-CN" altLang="en-US" sz="2000" dirty="0">
                <a:solidFill>
                  <a:prstClr val="white"/>
                </a:solidFill>
                <a:latin typeface="微软雅黑 Light" panose="020B0502040204020203" pitchFamily="34" charset="-122"/>
                <a:ea typeface="微软雅黑 Light" panose="020B0502040204020203" pitchFamily="34" charset="-122"/>
              </a:rPr>
              <a:t>聚类分析</a:t>
            </a:r>
          </a:p>
        </p:txBody>
      </p:sp>
      <p:sp>
        <p:nvSpPr>
          <p:cNvPr id="8" name="矩形 28"/>
          <p:cNvSpPr/>
          <p:nvPr/>
        </p:nvSpPr>
        <p:spPr>
          <a:xfrm>
            <a:off x="-18898" y="671163"/>
            <a:ext cx="510214" cy="598302"/>
          </a:xfrm>
          <a:prstGeom prst="rect">
            <a:avLst/>
          </a:prstGeom>
          <a:solidFill>
            <a:srgbClr val="9421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solidFill>
                <a:prstClr val="white"/>
              </a:solidFill>
            </a:endParaRPr>
          </a:p>
        </p:txBody>
      </p:sp>
      <p:sp>
        <p:nvSpPr>
          <p:cNvPr id="10" name="Freeform 78"/>
          <p:cNvSpPr>
            <a:spLocks noChangeArrowheads="1"/>
          </p:cNvSpPr>
          <p:nvPr/>
        </p:nvSpPr>
        <p:spPr bwMode="auto">
          <a:xfrm>
            <a:off x="119336" y="836712"/>
            <a:ext cx="254699" cy="277602"/>
          </a:xfrm>
          <a:custGeom>
            <a:avLst/>
            <a:gdLst>
              <a:gd name="T0" fmla="*/ 39230934 w 601"/>
              <a:gd name="T1" fmla="*/ 78442719 h 602"/>
              <a:gd name="T2" fmla="*/ 39230934 w 601"/>
              <a:gd name="T3" fmla="*/ 78442719 h 602"/>
              <a:gd name="T4" fmla="*/ 0 w 601"/>
              <a:gd name="T5" fmla="*/ 38764526 h 602"/>
              <a:gd name="T6" fmla="*/ 39230934 w 601"/>
              <a:gd name="T7" fmla="*/ 0 h 602"/>
              <a:gd name="T8" fmla="*/ 77429787 w 601"/>
              <a:gd name="T9" fmla="*/ 38764526 h 602"/>
              <a:gd name="T10" fmla="*/ 39230934 w 601"/>
              <a:gd name="T11" fmla="*/ 78442719 h 602"/>
              <a:gd name="T12" fmla="*/ 7226723 w 601"/>
              <a:gd name="T13" fmla="*/ 38764526 h 602"/>
              <a:gd name="T14" fmla="*/ 7226723 w 601"/>
              <a:gd name="T15" fmla="*/ 38764526 h 602"/>
              <a:gd name="T16" fmla="*/ 39230934 w 601"/>
              <a:gd name="T17" fmla="*/ 38764526 h 602"/>
              <a:gd name="T18" fmla="*/ 39230934 w 601"/>
              <a:gd name="T19" fmla="*/ 7308970 h 602"/>
              <a:gd name="T20" fmla="*/ 7226723 w 601"/>
              <a:gd name="T21" fmla="*/ 38764526 h 60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601" h="602">
                <a:moveTo>
                  <a:pt x="304" y="601"/>
                </a:moveTo>
                <a:lnTo>
                  <a:pt x="304" y="601"/>
                </a:lnTo>
                <a:cubicBezTo>
                  <a:pt x="134" y="601"/>
                  <a:pt x="0" y="466"/>
                  <a:pt x="0" y="297"/>
                </a:cubicBezTo>
                <a:cubicBezTo>
                  <a:pt x="0" y="134"/>
                  <a:pt x="134" y="0"/>
                  <a:pt x="304" y="0"/>
                </a:cubicBezTo>
                <a:cubicBezTo>
                  <a:pt x="466" y="0"/>
                  <a:pt x="600" y="134"/>
                  <a:pt x="600" y="297"/>
                </a:cubicBezTo>
                <a:cubicBezTo>
                  <a:pt x="600" y="466"/>
                  <a:pt x="466" y="601"/>
                  <a:pt x="304" y="601"/>
                </a:cubicBezTo>
                <a:close/>
                <a:moveTo>
                  <a:pt x="56" y="297"/>
                </a:moveTo>
                <a:lnTo>
                  <a:pt x="56" y="297"/>
                </a:lnTo>
                <a:cubicBezTo>
                  <a:pt x="304" y="297"/>
                  <a:pt x="304" y="297"/>
                  <a:pt x="304" y="297"/>
                </a:cubicBezTo>
                <a:cubicBezTo>
                  <a:pt x="304" y="56"/>
                  <a:pt x="304" y="56"/>
                  <a:pt x="304" y="56"/>
                </a:cubicBezTo>
                <a:cubicBezTo>
                  <a:pt x="169" y="56"/>
                  <a:pt x="56" y="162"/>
                  <a:pt x="56" y="297"/>
                </a:cubicBezTo>
                <a:close/>
              </a:path>
            </a:pathLst>
          </a:custGeom>
          <a:solidFill>
            <a:schemeClr val="bg1"/>
          </a:solidFill>
          <a:ln>
            <a:noFill/>
          </a:ln>
          <a:extLst>
            <a:ext uri="{91240B29-F687-4F45-9708-019B960494DF}">
              <a14:hiddenLine xmlns:a14="http://schemas.microsoft.com/office/drawing/2010/main" w="9525">
                <a:solidFill>
                  <a:srgbClr val="000000"/>
                </a:solidFill>
                <a:round/>
              </a14:hiddenLine>
            </a:ext>
          </a:extLst>
        </p:spPr>
        <p:txBody>
          <a:bodyPr wrap="none" anchor="ctr"/>
          <a:lstStyle/>
          <a:p>
            <a:endParaRPr lang="en-US">
              <a:solidFill>
                <a:prstClr val="black"/>
              </a:solidFill>
            </a:endParaRPr>
          </a:p>
        </p:txBody>
      </p:sp>
      <p:sp>
        <p:nvSpPr>
          <p:cNvPr id="4" name="文本框 3"/>
          <p:cNvSpPr txBox="1"/>
          <p:nvPr/>
        </p:nvSpPr>
        <p:spPr>
          <a:xfrm>
            <a:off x="9633098" y="3040912"/>
            <a:ext cx="184731" cy="369332"/>
          </a:xfrm>
          <a:prstGeom prst="rect">
            <a:avLst/>
          </a:prstGeom>
          <a:noFill/>
        </p:spPr>
        <p:txBody>
          <a:bodyPr wrap="none" rtlCol="0">
            <a:spAutoFit/>
          </a:bodyPr>
          <a:lstStyle/>
          <a:p>
            <a:endParaRPr kumimoji="1" lang="zh-CN" altLang="en-US" dirty="0"/>
          </a:p>
        </p:txBody>
      </p:sp>
      <p:sp>
        <p:nvSpPr>
          <p:cNvPr id="12" name="标题 8"/>
          <p:cNvSpPr txBox="1"/>
          <p:nvPr/>
        </p:nvSpPr>
        <p:spPr>
          <a:xfrm>
            <a:off x="911424" y="579766"/>
            <a:ext cx="10515600" cy="78109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微软雅黑 Light" panose="020B0502040204020203" pitchFamily="34" charset="-122"/>
                <a:ea typeface="微软雅黑 Light" panose="020B0502040204020203" pitchFamily="34" charset="-122"/>
                <a:cs typeface="+mj-cs"/>
              </a:defRPr>
            </a:lvl1pPr>
          </a:lstStyle>
          <a:p>
            <a:r>
              <a:rPr lang="zh-CN" altLang="zh-CN" sz="3200" b="1" dirty="0">
                <a:solidFill>
                  <a:srgbClr val="942124"/>
                </a:solidFill>
                <a:cs typeface="+mn-cs"/>
              </a:rPr>
              <a:t>对利益相关者进行访谈</a:t>
            </a:r>
            <a:endParaRPr lang="zh-CN" altLang="en-US" sz="3200" b="1" dirty="0">
              <a:solidFill>
                <a:srgbClr val="942124"/>
              </a:solidFill>
              <a:cs typeface="+mn-cs"/>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C7EDCC"/>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C7EDCC"/>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221</TotalTime>
  <Words>203</Words>
  <Application>Microsoft Office PowerPoint</Application>
  <PresentationFormat>自定义</PresentationFormat>
  <Paragraphs>12</Paragraphs>
  <Slides>3</Slides>
  <Notes>3</Notes>
  <HiddenSlides>0</HiddenSlides>
  <MMClips>0</MMClips>
  <ScaleCrop>false</ScaleCrop>
  <HeadingPairs>
    <vt:vector size="4" baseType="variant">
      <vt:variant>
        <vt:lpstr>主题</vt:lpstr>
      </vt:variant>
      <vt:variant>
        <vt:i4>1</vt:i4>
      </vt:variant>
      <vt:variant>
        <vt:lpstr>幻灯片标题</vt:lpstr>
      </vt:variant>
      <vt:variant>
        <vt:i4>3</vt:i4>
      </vt:variant>
    </vt:vector>
  </HeadingPairs>
  <TitlesOfParts>
    <vt:vector size="4" baseType="lpstr">
      <vt:lpstr>Office 主题​​</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byr</dc:creator>
  <cp:lastModifiedBy>陈艳宁</cp:lastModifiedBy>
  <cp:revision>7</cp:revision>
  <dcterms:created xsi:type="dcterms:W3CDTF">2018-03-13T06:16:00Z</dcterms:created>
  <dcterms:modified xsi:type="dcterms:W3CDTF">2020-01-13T07:33:09Z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2052-10.1.0.7224</vt:lpwstr>
  </property>
</Properties>
</file>