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90" r:id="rId18"/>
    <p:sldId id="291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75594" autoAdjust="0"/>
  </p:normalViewPr>
  <p:slideViewPr>
    <p:cSldViewPr snapToGrid="0">
      <p:cViewPr varScale="1">
        <p:scale>
          <a:sx n="64" d="100"/>
          <a:sy n="64" d="100"/>
        </p:scale>
        <p:origin x="-132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D9B7E-7137-4A9C-A6D1-7FF3D779EE57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4C3EC-58EB-4B7A-8ED6-D23B3143D9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1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effectLst/>
              </a:rPr>
              <a:t>列表 元组 字符串 都是序列</a:t>
            </a:r>
            <a:r>
              <a:rPr lang="en-US" altLang="zh-CN" dirty="0" smtClean="0">
                <a:effectLst/>
              </a:rPr>
              <a:t>, </a:t>
            </a:r>
            <a:r>
              <a:rPr lang="zh-CN" altLang="en-US" dirty="0" smtClean="0">
                <a:effectLst/>
              </a:rPr>
              <a:t>序列的两个主要特点是索引操作符和切片操作符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951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572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61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此处有实战演练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469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45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kobe_list</a:t>
            </a:r>
            <a:r>
              <a:rPr lang="en-US" altLang="zh-CN" dirty="0" smtClean="0"/>
              <a:t> = ['Los Angeles Lakers', 'LAL @ POR', 'Jump Shot', 'POR', 'Left Side(L)', '2000-10-31']</a:t>
            </a:r>
          </a:p>
          <a:p>
            <a:r>
              <a:rPr lang="en-US" altLang="zh-CN" dirty="0" err="1" smtClean="0"/>
              <a:t>three_five</a:t>
            </a:r>
            <a:r>
              <a:rPr lang="en-US" altLang="zh-CN" dirty="0" smtClean="0"/>
              <a:t> = </a:t>
            </a:r>
            <a:r>
              <a:rPr lang="en-US" altLang="zh-CN" dirty="0" err="1" smtClean="0"/>
              <a:t>kobe_list</a:t>
            </a:r>
            <a:r>
              <a:rPr lang="en-US" altLang="zh-CN" dirty="0" smtClean="0"/>
              <a:t>[3:6]</a:t>
            </a:r>
          </a:p>
          <a:p>
            <a:r>
              <a:rPr lang="en-US" altLang="zh-CN" dirty="0" smtClean="0"/>
              <a:t>year = </a:t>
            </a:r>
            <a:r>
              <a:rPr lang="en-US" altLang="zh-CN" dirty="0" err="1" smtClean="0"/>
              <a:t>three_five</a:t>
            </a:r>
            <a:r>
              <a:rPr lang="en-US" altLang="zh-CN" dirty="0" smtClean="0"/>
              <a:t>[-1][0:4]</a:t>
            </a:r>
          </a:p>
          <a:p>
            <a:r>
              <a:rPr lang="en-US" altLang="zh-CN" dirty="0" smtClean="0"/>
              <a:t>print </a:t>
            </a:r>
            <a:r>
              <a:rPr lang="en-US" altLang="zh-CN" dirty="0" err="1" smtClean="0"/>
              <a:t>three_five</a:t>
            </a:r>
            <a:endParaRPr lang="en-US" altLang="zh-CN" dirty="0" smtClean="0"/>
          </a:p>
          <a:p>
            <a:r>
              <a:rPr lang="en-US" altLang="zh-CN" dirty="0" smtClean="0"/>
              <a:t>print year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552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此处有实战演练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004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此处有实战演练。  元组用于程序安全访问数据而不能修改数据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2090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kobe_tuple</a:t>
            </a:r>
            <a:r>
              <a:rPr lang="en-US" altLang="zh-CN" dirty="0" smtClean="0"/>
              <a:t> = ([2, 'Jump Shot'], 'Los Angeles Lakers', 'POR')</a:t>
            </a:r>
          </a:p>
          <a:p>
            <a:r>
              <a:rPr lang="en-US" altLang="zh-CN" dirty="0" err="1" smtClean="0"/>
              <a:t>kobe_tuple</a:t>
            </a:r>
            <a:r>
              <a:rPr lang="en-US" altLang="zh-CN" dirty="0" smtClean="0"/>
              <a:t>[0][0] = 3</a:t>
            </a:r>
          </a:p>
          <a:p>
            <a:r>
              <a:rPr lang="en-US" altLang="zh-CN" dirty="0" err="1" smtClean="0"/>
              <a:t>kobe_tuple</a:t>
            </a:r>
            <a:r>
              <a:rPr lang="en-US" altLang="zh-CN" dirty="0" smtClean="0"/>
              <a:t>[0][1] = 'Slam Dunk Shot'</a:t>
            </a:r>
          </a:p>
          <a:p>
            <a:r>
              <a:rPr lang="en-US" altLang="zh-CN" dirty="0" smtClean="0"/>
              <a:t>print </a:t>
            </a:r>
            <a:r>
              <a:rPr lang="en-US" altLang="zh-CN" dirty="0" err="1" smtClean="0"/>
              <a:t>kobe_tuple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46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为什么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查找速度这么快？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的实现原理和查字典是一样的。假设字典包含了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万个汉字，我们要查某一个字，一个办法是把字典从第一页往后翻，直到找到我们想要的字为止，这种方法就是在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中查找元素的方法，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越大，查找越慢。</a:t>
            </a:r>
            <a:b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第二种方法是先在字典的索引表里（比如部首表）查这个字对应的页码，然后直接翻到该页，找到这个字。无论找哪个字，这种查找速度都非常快，不会随着字典大小的增加而变慢。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就是第二种实现方式。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7791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此处有实战演练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6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572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99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shot_id</a:t>
            </a:r>
            <a:r>
              <a:rPr lang="en-US" altLang="zh-CN" dirty="0" smtClean="0"/>
              <a:t> = [1,2,3]</a:t>
            </a:r>
          </a:p>
          <a:p>
            <a:r>
              <a:rPr lang="en-US" altLang="zh-CN" dirty="0" err="1" smtClean="0"/>
              <a:t>shot_zone_area</a:t>
            </a:r>
            <a:r>
              <a:rPr lang="en-US" altLang="zh-CN" dirty="0" smtClean="0"/>
              <a:t> = ['Right Side(R)','Left Side(L)','Left Side Center(LC)']</a:t>
            </a:r>
          </a:p>
          <a:p>
            <a:r>
              <a:rPr lang="en-US" altLang="zh-CN" dirty="0" err="1" smtClean="0"/>
              <a:t>kobe_dict</a:t>
            </a:r>
            <a:r>
              <a:rPr lang="en-US" altLang="zh-CN" dirty="0" smtClean="0"/>
              <a:t> = {1:'Right Side(R)',2:'Left Side(L)',3:'Left Side Center(LC)'}</a:t>
            </a:r>
          </a:p>
          <a:p>
            <a:r>
              <a:rPr lang="en-US" altLang="zh-CN" dirty="0" smtClean="0"/>
              <a:t>print </a:t>
            </a:r>
            <a:r>
              <a:rPr lang="en-US" altLang="zh-CN" dirty="0" err="1" smtClean="0"/>
              <a:t>kobe_dict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358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948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331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11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380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89729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2075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0640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这里代码由于太长，并未显示完全。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我们可以看到，</a:t>
            </a:r>
            <a:r>
              <a:rPr kumimoji="1" lang="en-US" altLang="zh-CN" dirty="0" smtClean="0"/>
              <a:t>`</a:t>
            </a:r>
            <a:r>
              <a:rPr kumimoji="1" lang="en-US" altLang="zh-CN" dirty="0" err="1" smtClean="0"/>
              <a:t>shot_type_set</a:t>
            </a:r>
            <a:r>
              <a:rPr kumimoji="1" lang="en-US" altLang="zh-CN" dirty="0" smtClean="0"/>
              <a:t>`</a:t>
            </a:r>
            <a:r>
              <a:rPr kumimoji="1" lang="zh-CN" altLang="en-US" dirty="0" smtClean="0"/>
              <a:t>中的重复值如</a:t>
            </a:r>
            <a:r>
              <a:rPr kumimoji="1" lang="en-US" altLang="zh-CN" dirty="0" smtClean="0"/>
              <a:t>`'Jump Shot'`</a:t>
            </a:r>
            <a:r>
              <a:rPr kumimoji="1" lang="zh-CN" altLang="en-US" dirty="0" smtClean="0"/>
              <a:t>被过滤掉，只保留了其中的一个。并且在集合中，各字符串元素是按照首字母排序的（默认排序，无序是指未按照输入顺序存储各元素）。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857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此处有实战演练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669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这里代码由于太长，并未显示完全。</a:t>
            </a:r>
            <a:endParaRPr kumimoji="1" lang="en-US" altLang="zh-CN" smtClean="0"/>
          </a:p>
          <a:p>
            <a:r>
              <a:rPr kumimoji="1" lang="zh-CN" altLang="en-US" smtClean="0"/>
              <a:t>我们</a:t>
            </a:r>
            <a:r>
              <a:rPr kumimoji="1" lang="zh-CN" altLang="en-US" dirty="0" smtClean="0"/>
              <a:t>可以看到，</a:t>
            </a:r>
            <a:r>
              <a:rPr kumimoji="1" lang="en-US" altLang="zh-CN" dirty="0" smtClean="0"/>
              <a:t>`</a:t>
            </a:r>
            <a:r>
              <a:rPr kumimoji="1" lang="en-US" altLang="zh-CN" dirty="0" err="1" smtClean="0"/>
              <a:t>shot_type_set</a:t>
            </a:r>
            <a:r>
              <a:rPr kumimoji="1" lang="en-US" altLang="zh-CN" dirty="0" smtClean="0"/>
              <a:t>`</a:t>
            </a:r>
            <a:r>
              <a:rPr kumimoji="1" lang="zh-CN" altLang="en-US" dirty="0" smtClean="0"/>
              <a:t>中的重复值如</a:t>
            </a:r>
            <a:r>
              <a:rPr kumimoji="1" lang="en-US" altLang="zh-CN" dirty="0" smtClean="0"/>
              <a:t>`'Jump Shot'`</a:t>
            </a:r>
            <a:r>
              <a:rPr kumimoji="1" lang="zh-CN" altLang="en-US" dirty="0" smtClean="0"/>
              <a:t>被过滤掉，只保留了其中的一个。并且在集合中，各字符串元素是按照首字母排序的（默认排序，无序是指未按照输入顺序存储各元素）。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381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这里代码由于太长，并未显示完全。</a:t>
            </a:r>
            <a:endParaRPr kumimoji="1" lang="en-US" altLang="zh-CN" dirty="0" smtClean="0"/>
          </a:p>
          <a:p>
            <a:r>
              <a:rPr kumimoji="1" lang="zh-CN" altLang="en-US" dirty="0" smtClean="0"/>
              <a:t>我们可以看到，</a:t>
            </a:r>
            <a:r>
              <a:rPr kumimoji="1" lang="en-US" altLang="zh-CN" dirty="0" smtClean="0"/>
              <a:t>`</a:t>
            </a:r>
            <a:r>
              <a:rPr kumimoji="1" lang="en-US" altLang="zh-CN" dirty="0" err="1" smtClean="0"/>
              <a:t>shot_type_set</a:t>
            </a:r>
            <a:r>
              <a:rPr kumimoji="1" lang="en-US" altLang="zh-CN" dirty="0" smtClean="0"/>
              <a:t>`</a:t>
            </a:r>
            <a:r>
              <a:rPr kumimoji="1" lang="zh-CN" altLang="en-US" dirty="0" smtClean="0"/>
              <a:t>中的重复值如</a:t>
            </a:r>
            <a:r>
              <a:rPr kumimoji="1" lang="en-US" altLang="zh-CN" dirty="0" smtClean="0"/>
              <a:t>`'Jump Shot'`</a:t>
            </a:r>
            <a:r>
              <a:rPr kumimoji="1" lang="zh-CN" altLang="en-US" dirty="0" smtClean="0"/>
              <a:t>被过滤掉，只保留了其中的一个。并且在集合中，各字符串元素是按照首字母排序的（默认排序，无序是指未按照输入顺序存储各元素）。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007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kobe_list</a:t>
            </a:r>
            <a:r>
              <a:rPr lang="en-US" altLang="zh-CN" dirty="0" smtClean="0"/>
              <a:t> = []</a:t>
            </a:r>
          </a:p>
          <a:p>
            <a:r>
              <a:rPr lang="en-US" altLang="zh-CN" dirty="0" err="1" smtClean="0"/>
              <a:t>kobe_list.append</a:t>
            </a:r>
            <a:r>
              <a:rPr lang="en-US" altLang="zh-CN" dirty="0" smtClean="0"/>
              <a:t>(2)</a:t>
            </a:r>
          </a:p>
          <a:p>
            <a:r>
              <a:rPr lang="en-US" altLang="zh-CN" dirty="0" err="1" smtClean="0"/>
              <a:t>kobe_list.append</a:t>
            </a:r>
            <a:r>
              <a:rPr lang="en-US" altLang="zh-CN" dirty="0" smtClean="0"/>
              <a:t>('Jump Shot')</a:t>
            </a:r>
          </a:p>
          <a:p>
            <a:r>
              <a:rPr lang="en-US" altLang="zh-CN" dirty="0" err="1" smtClean="0"/>
              <a:t>kobe_list.append</a:t>
            </a:r>
            <a:r>
              <a:rPr lang="en-US" altLang="zh-CN" dirty="0" smtClean="0"/>
              <a:t>('Los Angeles Lakers')</a:t>
            </a:r>
          </a:p>
          <a:p>
            <a:r>
              <a:rPr lang="en-US" altLang="zh-CN" dirty="0" err="1" smtClean="0"/>
              <a:t>kobe_list.append</a:t>
            </a:r>
            <a:r>
              <a:rPr lang="en-US" altLang="zh-CN" dirty="0" smtClean="0"/>
              <a:t>('POR')</a:t>
            </a:r>
          </a:p>
          <a:p>
            <a:r>
              <a:rPr lang="en-US" altLang="zh-CN" dirty="0" err="1" smtClean="0"/>
              <a:t>kobe_list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43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184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27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kobe_list</a:t>
            </a:r>
            <a:r>
              <a:rPr lang="en-US" altLang="zh-CN" dirty="0" smtClean="0"/>
              <a:t> = [2, 'Los Angeles Lakers', 'Jump Shot', 'POR']</a:t>
            </a:r>
          </a:p>
          <a:p>
            <a:r>
              <a:rPr lang="en-US" altLang="zh-CN" dirty="0" err="1" smtClean="0"/>
              <a:t>kobe_list.append</a:t>
            </a:r>
            <a:r>
              <a:rPr lang="en-US" altLang="zh-CN" dirty="0" smtClean="0"/>
              <a:t>('Left Side(L)')</a:t>
            </a:r>
          </a:p>
          <a:p>
            <a:r>
              <a:rPr lang="en-US" altLang="zh-CN" dirty="0" err="1" smtClean="0"/>
              <a:t>kobe_list.append</a:t>
            </a:r>
            <a:r>
              <a:rPr lang="en-US" altLang="zh-CN" dirty="0" smtClean="0"/>
              <a:t>('2000-10-31')</a:t>
            </a:r>
          </a:p>
          <a:p>
            <a:r>
              <a:rPr lang="en-US" altLang="zh-CN" dirty="0" smtClean="0"/>
              <a:t>del </a:t>
            </a:r>
            <a:r>
              <a:rPr lang="en-US" altLang="zh-CN" dirty="0" err="1" smtClean="0"/>
              <a:t>kobe_list</a:t>
            </a:r>
            <a:r>
              <a:rPr lang="en-US" altLang="zh-CN" dirty="0" smtClean="0"/>
              <a:t>[0]</a:t>
            </a:r>
          </a:p>
          <a:p>
            <a:r>
              <a:rPr lang="en-US" altLang="zh-CN" dirty="0" err="1" smtClean="0"/>
              <a:t>kobe_list.insert</a:t>
            </a:r>
            <a:r>
              <a:rPr lang="en-US" altLang="zh-CN" dirty="0" smtClean="0"/>
              <a:t>(1,'LAL @ POR')</a:t>
            </a:r>
          </a:p>
          <a:p>
            <a:r>
              <a:rPr lang="en-US" altLang="zh-CN" dirty="0" smtClean="0"/>
              <a:t>print </a:t>
            </a:r>
            <a:r>
              <a:rPr lang="en-US" altLang="zh-CN" dirty="0" err="1" smtClean="0"/>
              <a:t>kobe_list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448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 smtClean="0"/>
              <a:t>此处有实战演练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4766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858E6889-349A-49E8-AAE1-A1FB1A7B972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5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44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32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49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0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5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4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46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83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406D7-C2C6-4E7E-86E2-1290EF7B2D74}" type="datetimeFigureOut">
              <a:rPr lang="zh-CN" altLang="en-US" smtClean="0"/>
              <a:t>2020-01-11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1EEC-4D0B-46EB-8777-46E4EB11B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6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列表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316720" y="2019577"/>
            <a:ext cx="2036728" cy="6421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1800" dirty="0" smtClean="0"/>
              <a:t>科比投篮数据集</a:t>
            </a:r>
            <a:endParaRPr kumimoji="1" lang="zh-CN" altLang="en-US" sz="2000" dirty="0"/>
          </a:p>
        </p:txBody>
      </p:sp>
      <p:sp>
        <p:nvSpPr>
          <p:cNvPr id="5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2607543"/>
            <a:ext cx="5182024" cy="1675190"/>
          </a:xfrm>
          <a:prstGeom prst="rect">
            <a:avLst/>
          </a:prstGeom>
        </p:spPr>
      </p:pic>
      <p:sp>
        <p:nvSpPr>
          <p:cNvPr id="7" name="内容占位符 1"/>
          <p:cNvSpPr txBox="1">
            <a:spLocks/>
          </p:cNvSpPr>
          <p:nvPr/>
        </p:nvSpPr>
        <p:spPr>
          <a:xfrm>
            <a:off x="803514" y="2636912"/>
            <a:ext cx="5724534" cy="4618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列表</a:t>
            </a:r>
            <a:r>
              <a:rPr kumimoji="1" lang="zh-CN" altLang="en-US" sz="2400" dirty="0"/>
              <a:t>（</a:t>
            </a:r>
            <a:r>
              <a:rPr kumimoji="1" lang="en-US" altLang="zh-CN" sz="2400" dirty="0"/>
              <a:t>list</a:t>
            </a:r>
            <a:r>
              <a:rPr kumimoji="1" lang="zh-CN" altLang="en-US" sz="2400" dirty="0"/>
              <a:t>）是一个</a:t>
            </a:r>
            <a:r>
              <a:rPr kumimoji="1" lang="zh-CN" altLang="en-US" sz="2400" b="1" dirty="0">
                <a:solidFill>
                  <a:srgbClr val="3BBC5D"/>
                </a:solidFill>
              </a:rPr>
              <a:t>有序的</a:t>
            </a:r>
            <a:r>
              <a:rPr kumimoji="1" lang="zh-CN" altLang="en-US" sz="2400" dirty="0"/>
              <a:t>序列结构，序列中的元素可以是不同的数据</a:t>
            </a:r>
            <a:r>
              <a:rPr kumimoji="1" lang="zh-CN" altLang="en-US" sz="2400" dirty="0" smtClean="0"/>
              <a:t>类型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列表</a:t>
            </a:r>
            <a:r>
              <a:rPr kumimoji="1" lang="zh-CN" altLang="en-US" sz="2400" dirty="0"/>
              <a:t>可以进行一系列序列</a:t>
            </a:r>
            <a:r>
              <a:rPr kumimoji="1" lang="zh-CN" altLang="en-US" sz="2400" dirty="0" smtClean="0"/>
              <a:t>操作，如</a:t>
            </a:r>
            <a:r>
              <a:rPr kumimoji="1" lang="zh-CN" altLang="en-US" sz="2400" dirty="0"/>
              <a:t>索引、切片、加、乘和检查成员</a:t>
            </a:r>
            <a:r>
              <a:rPr kumimoji="1" lang="zh-CN" altLang="en-US" sz="2400" dirty="0" smtClean="0"/>
              <a:t>等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14" y="2038532"/>
            <a:ext cx="5436502" cy="3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4068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切片操作需要提供起始索引位置和最后索引位置，然后用</a:t>
            </a:r>
            <a:r>
              <a:rPr kumimoji="1" lang="zh-CN" altLang="en-US" sz="2400" dirty="0" smtClean="0"/>
              <a:t>冒号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kumimoji="1" lang="zh-CN" altLang="en-US" sz="2400" dirty="0" smtClean="0"/>
              <a:t> 将</a:t>
            </a:r>
            <a:r>
              <a:rPr kumimoji="1" lang="zh-CN" altLang="en-US" sz="2400" dirty="0"/>
              <a:t>两者</a:t>
            </a:r>
            <a:r>
              <a:rPr kumimoji="1" lang="zh-CN" altLang="en-US" sz="2400" dirty="0" smtClean="0"/>
              <a:t>分开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如果未输入步长，则默认步长</a:t>
            </a:r>
            <a:r>
              <a:rPr kumimoji="1" lang="zh-CN" altLang="en-US" sz="2400" dirty="0" smtClean="0"/>
              <a:t>为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1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切片操作</a:t>
            </a:r>
            <a:r>
              <a:rPr kumimoji="1" lang="zh-CN" altLang="en-US" sz="2400" b="1" dirty="0">
                <a:solidFill>
                  <a:srgbClr val="FF0000"/>
                </a:solidFill>
              </a:rPr>
              <a:t>返回</a:t>
            </a:r>
            <a:r>
              <a:rPr kumimoji="1" lang="zh-CN" altLang="en-US" sz="2400" dirty="0"/>
              <a:t>一系列从起始索引位置开始到最后索引位置结束的数据元素</a:t>
            </a:r>
            <a:endParaRPr kumimoji="1" lang="en-US" altLang="zh-CN" sz="2400" dirty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需要注意的是，起始索引位置的值包含在返回结果中，而最后索引位置的值不包含在返回结果中</a:t>
            </a: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列表切片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2348880"/>
            <a:ext cx="583264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4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4068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切片操作需要提供起始索引位置和最后索引位置，然后用</a:t>
            </a:r>
            <a:r>
              <a:rPr kumimoji="1" lang="zh-CN" altLang="en-US" sz="2400" dirty="0" smtClean="0"/>
              <a:t>冒号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kumimoji="1" lang="zh-CN" altLang="en-US" sz="2400" dirty="0" smtClean="0"/>
              <a:t> 将</a:t>
            </a:r>
            <a:r>
              <a:rPr kumimoji="1" lang="zh-CN" altLang="en-US" sz="2400" dirty="0"/>
              <a:t>两者</a:t>
            </a:r>
            <a:r>
              <a:rPr kumimoji="1" lang="zh-CN" altLang="en-US" sz="2400" dirty="0" smtClean="0"/>
              <a:t>分开</a:t>
            </a: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列表切片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4" y="2529420"/>
            <a:ext cx="10287000" cy="1600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6" y="4131108"/>
            <a:ext cx="10363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30778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逆向切片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 algn="r">
              <a:lnSpc>
                <a:spcPct val="150000"/>
              </a:lnSpc>
            </a:pPr>
            <a:r>
              <a:rPr kumimoji="1" lang="zh-CN" altLang="en-US" sz="2400" dirty="0"/>
              <a:t>我们可以省略起始索引位置，表示从最开始进行切片，当我们将两个索引都省略之后，我们将按原样复制一个列表，如果想要将列表的顺序颠倒，则可以</a:t>
            </a:r>
            <a:r>
              <a:rPr kumimoji="1" lang="zh-CN" altLang="en-US" sz="2400" dirty="0" smtClean="0"/>
              <a:t>使用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::-1</a:t>
            </a: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列表切片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204864"/>
            <a:ext cx="6408712" cy="135329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6" y="4778660"/>
            <a:ext cx="9144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4068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列表中的元素也可以是列表，这样可以将列表看成更高维的</a:t>
            </a:r>
            <a:r>
              <a:rPr kumimoji="1" lang="zh-CN" altLang="en-US" sz="2400" dirty="0" smtClean="0"/>
              <a:t>数组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拆开很容易理解</a:t>
            </a: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嵌套列表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2390140"/>
            <a:ext cx="6684804" cy="13270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4" y="4406510"/>
            <a:ext cx="7758339" cy="22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81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实践练习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现有科比某次投篮信息的列表</a:t>
            </a:r>
            <a:r>
              <a:rPr lang="en-US" altLang="zh-CN" dirty="0" err="1" smtClean="0"/>
              <a:t>kobe_list</a:t>
            </a:r>
            <a:endParaRPr lang="en-US" altLang="zh-CN" dirty="0" smtClean="0"/>
          </a:p>
          <a:p>
            <a:r>
              <a:rPr lang="en-US" altLang="zh-CN" dirty="0" err="1"/>
              <a:t>kobe_list</a:t>
            </a:r>
            <a:r>
              <a:rPr lang="en-US" altLang="zh-CN" dirty="0"/>
              <a:t> = ['Los Angeles Lakers', 'LAL @ POR', 'Jump Shot', 'POR', 'Left Side(L)', '2000-10-31</a:t>
            </a:r>
            <a:r>
              <a:rPr lang="en-US" altLang="zh-CN" dirty="0" smtClean="0"/>
              <a:t>']</a:t>
            </a:r>
            <a:endParaRPr lang="en-US" altLang="zh-CN" dirty="0"/>
          </a:p>
          <a:p>
            <a:r>
              <a:rPr lang="zh-CN" altLang="en-US" dirty="0"/>
              <a:t>请使用切片方法取出索引位置</a:t>
            </a:r>
            <a:r>
              <a:rPr lang="en-US" altLang="zh-CN" dirty="0"/>
              <a:t>3</a:t>
            </a:r>
            <a:r>
              <a:rPr lang="zh-CN" altLang="en-US" dirty="0"/>
              <a:t>到</a:t>
            </a:r>
            <a:r>
              <a:rPr lang="en-US" altLang="zh-CN" dirty="0"/>
              <a:t>5</a:t>
            </a:r>
            <a:r>
              <a:rPr lang="zh-CN" altLang="en-US" dirty="0"/>
              <a:t>的元素，并存入到列表</a:t>
            </a:r>
            <a:r>
              <a:rPr lang="en-US" altLang="zh-CN" dirty="0" err="1"/>
              <a:t>three_five</a:t>
            </a:r>
            <a:r>
              <a:rPr lang="zh-CN" altLang="en-US" dirty="0"/>
              <a:t>中</a:t>
            </a:r>
          </a:p>
          <a:p>
            <a:r>
              <a:rPr lang="zh-CN" altLang="en-US" dirty="0"/>
              <a:t>并提取比赛日期中的年份存入变量</a:t>
            </a:r>
            <a:r>
              <a:rPr lang="en-US" altLang="zh-CN" dirty="0"/>
              <a:t>year</a:t>
            </a:r>
            <a:r>
              <a:rPr lang="zh-CN" altLang="en-US" dirty="0"/>
              <a:t>中</a:t>
            </a:r>
          </a:p>
          <a:p>
            <a:r>
              <a:rPr lang="zh-CN" altLang="en-US" dirty="0"/>
              <a:t>提示：</a:t>
            </a:r>
          </a:p>
          <a:p>
            <a:r>
              <a:rPr lang="zh-CN" altLang="en-US" dirty="0"/>
              <a:t>读取年份时，先使用索引方法将</a:t>
            </a:r>
            <a:r>
              <a:rPr lang="en-US" altLang="zh-CN" dirty="0" err="1"/>
              <a:t>kobe_list</a:t>
            </a:r>
            <a:r>
              <a:rPr lang="zh-CN" altLang="en-US" dirty="0"/>
              <a:t>或者</a:t>
            </a:r>
            <a:r>
              <a:rPr lang="en-US" altLang="zh-CN" dirty="0" err="1"/>
              <a:t>three_five</a:t>
            </a:r>
            <a:r>
              <a:rPr lang="zh-CN" altLang="en-US" dirty="0"/>
              <a:t>最后一个日期元素值</a:t>
            </a:r>
            <a:r>
              <a:rPr lang="en-US" altLang="zh-CN" dirty="0"/>
              <a:t>'2000-10-13'</a:t>
            </a:r>
            <a:r>
              <a:rPr lang="zh-CN" altLang="en-US" dirty="0"/>
              <a:t>提取出来，索引位置为</a:t>
            </a:r>
            <a:r>
              <a:rPr lang="en-US" altLang="zh-CN" dirty="0"/>
              <a:t>-1</a:t>
            </a:r>
            <a:r>
              <a:rPr lang="zh-CN" altLang="en-US" dirty="0"/>
              <a:t>，然后对该字符串进行切片操作，切片为</a:t>
            </a:r>
            <a:r>
              <a:rPr lang="en-US" altLang="zh-CN" dirty="0"/>
              <a:t>0:4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8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元组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5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289466" y="2699036"/>
            <a:ext cx="4798421" cy="4618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dirty="0"/>
              <a:t>元组（</a:t>
            </a:r>
            <a:r>
              <a:rPr kumimoji="1" lang="en-US" altLang="zh-CN" sz="2400" dirty="0"/>
              <a:t>tuple</a:t>
            </a:r>
            <a:r>
              <a:rPr kumimoji="1" lang="zh-CN" altLang="en-US" sz="2400" dirty="0"/>
              <a:t>）数据结构与列表类似，其中元素可以有不同的</a:t>
            </a:r>
            <a:r>
              <a:rPr kumimoji="1" lang="zh-CN" altLang="en-US" sz="2400" dirty="0" smtClean="0"/>
              <a:t>类型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但是元组</a:t>
            </a:r>
            <a:r>
              <a:rPr kumimoji="1" lang="zh-CN" altLang="en-US" sz="2400" dirty="0"/>
              <a:t>中的</a:t>
            </a:r>
            <a:r>
              <a:rPr kumimoji="1" lang="zh-CN" altLang="en-US" sz="2400" b="1" dirty="0">
                <a:solidFill>
                  <a:srgbClr val="3BBC5D"/>
                </a:solidFill>
              </a:rPr>
              <a:t>元素是不可变</a:t>
            </a:r>
            <a:r>
              <a:rPr kumimoji="1" lang="zh-CN" altLang="en-US" sz="2400" dirty="0"/>
              <a:t>的，即一旦初始化</a:t>
            </a:r>
            <a:r>
              <a:rPr kumimoji="1" lang="zh-CN" altLang="en-US" sz="2400" dirty="0" smtClean="0"/>
              <a:t>之后，就</a:t>
            </a:r>
            <a:r>
              <a:rPr kumimoji="1" lang="zh-CN" altLang="en-US" sz="2400" dirty="0"/>
              <a:t>不能够再做</a:t>
            </a:r>
            <a:r>
              <a:rPr kumimoji="1" lang="zh-CN" altLang="en-US" sz="2400" dirty="0" smtClean="0"/>
              <a:t>修改（报错：元组对象不支持赋值）</a:t>
            </a:r>
            <a:endParaRPr kumimoji="1"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4" y="1910157"/>
            <a:ext cx="5210636" cy="3029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552" y="1628800"/>
            <a:ext cx="6616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8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1"/>
          <p:cNvSpPr txBox="1">
            <a:spLocks/>
          </p:cNvSpPr>
          <p:nvPr/>
        </p:nvSpPr>
        <p:spPr>
          <a:xfrm>
            <a:off x="345416" y="1663539"/>
            <a:ext cx="5229884" cy="4618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dirty="0"/>
              <a:t>由于元组是不可变的，因此</a:t>
            </a:r>
            <a:r>
              <a:rPr kumimoji="1" lang="zh-CN" altLang="en-US" sz="2400" dirty="0" smtClean="0"/>
              <a:t>元组对象没有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append</a:t>
            </a:r>
            <a:r>
              <a:rPr kumimoji="1" lang="en-US" altLang="zh-CN" sz="2400" dirty="0" smtClean="0">
                <a:latin typeface="Monaco"/>
              </a:rPr>
              <a:t>()</a:t>
            </a:r>
            <a:r>
              <a:rPr kumimoji="1" lang="zh-CN" altLang="en-US" sz="2400" dirty="0" smtClean="0">
                <a:latin typeface="Monaco"/>
              </a:rPr>
              <a:t>、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insert</a:t>
            </a:r>
            <a:r>
              <a:rPr kumimoji="1" lang="en-US" altLang="zh-CN" sz="2400" dirty="0" smtClean="0">
                <a:latin typeface="Monaco"/>
              </a:rPr>
              <a:t>()</a:t>
            </a:r>
            <a:r>
              <a:rPr kumimoji="1" lang="zh-CN" altLang="en-US" sz="2400" dirty="0" smtClean="0"/>
              <a:t>和</a:t>
            </a:r>
            <a:r>
              <a:rPr kumimoji="1" lang="en-US" altLang="zh-CN" sz="2400" dirty="0" smtClean="0">
                <a:latin typeface="Monaco"/>
              </a:rPr>
              <a:t>del</a:t>
            </a:r>
            <a:r>
              <a:rPr kumimoji="1" lang="zh-CN" altLang="en-US" sz="2400" dirty="0" smtClean="0"/>
              <a:t>这样</a:t>
            </a:r>
            <a:r>
              <a:rPr kumimoji="1" lang="zh-CN" altLang="en-US" sz="2400" dirty="0"/>
              <a:t>的方法</a:t>
            </a:r>
            <a:r>
              <a:rPr kumimoji="1" lang="zh-CN" altLang="en-US" sz="2400" dirty="0" smtClean="0"/>
              <a:t>。</a:t>
            </a:r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实际上，</a:t>
            </a:r>
            <a:r>
              <a:rPr kumimoji="1" lang="en-US" altLang="zh-CN" sz="2400" dirty="0" smtClean="0"/>
              <a:t>tuple</a:t>
            </a:r>
            <a:r>
              <a:rPr kumimoji="1" lang="zh-CN" altLang="en-US" sz="2400" dirty="0" smtClean="0"/>
              <a:t>的使用可以使得代码更安全，防止错误赋值导致重要对象的改变。</a:t>
            </a:r>
            <a:endParaRPr kumimoji="1"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6" y="1072696"/>
            <a:ext cx="5210636" cy="3029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00" y="1052736"/>
            <a:ext cx="6616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90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为什么需要用元组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旧式字符串格式化中参数要用元组；</a:t>
            </a:r>
          </a:p>
          <a:p>
            <a:r>
              <a:rPr lang="zh-CN" altLang="en-US" dirty="0"/>
              <a:t>在字典中当作键值；</a:t>
            </a:r>
          </a:p>
          <a:p>
            <a:r>
              <a:rPr lang="zh-CN" altLang="en-US" dirty="0"/>
              <a:t>数据库的返回值</a:t>
            </a:r>
            <a:r>
              <a:rPr lang="en-US" altLang="zh-CN" dirty="0"/>
              <a:t>……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980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元组</a:t>
            </a:r>
            <a:r>
              <a:rPr lang="en-US" altLang="zh-CN" dirty="0" smtClean="0"/>
              <a:t>vs</a:t>
            </a:r>
            <a:r>
              <a:rPr lang="zh-CN" altLang="en-US" dirty="0" smtClean="0"/>
              <a:t>列表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6577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 smtClean="0"/>
              <a:t>1.Tuples are </a:t>
            </a:r>
            <a:r>
              <a:rPr lang="en-US" altLang="zh-CN" sz="1600" dirty="0" err="1" smtClean="0"/>
              <a:t>immutable,lists</a:t>
            </a:r>
            <a:r>
              <a:rPr lang="en-US" altLang="zh-CN" sz="1600" dirty="0" smtClean="0"/>
              <a:t> are mutable.</a:t>
            </a:r>
          </a:p>
          <a:p>
            <a:pPr marL="0" indent="0">
              <a:buNone/>
            </a:pPr>
            <a:r>
              <a:rPr lang="en-US" altLang="zh-CN" sz="1600" dirty="0" smtClean="0"/>
              <a:t>2.Tuples are heterogeneous data </a:t>
            </a:r>
            <a:r>
              <a:rPr lang="en-US" altLang="zh-CN" sz="1600" dirty="0" err="1" smtClean="0"/>
              <a:t>structures,lists</a:t>
            </a:r>
            <a:r>
              <a:rPr lang="en-US" altLang="zh-CN" sz="1600" dirty="0" smtClean="0"/>
              <a:t> are homogeneous </a:t>
            </a:r>
            <a:r>
              <a:rPr lang="en-US" altLang="zh-CN" sz="1600" dirty="0" err="1" smtClean="0"/>
              <a:t>sequences.</a:t>
            </a:r>
            <a:r>
              <a:rPr lang="en-US" altLang="zh-CN" sz="1600" i="1" dirty="0" err="1" smtClean="0"/>
              <a:t>Tuples</a:t>
            </a:r>
            <a:r>
              <a:rPr lang="en-US" altLang="zh-CN" sz="1600" i="1" dirty="0" smtClean="0"/>
              <a:t> have </a:t>
            </a:r>
            <a:r>
              <a:rPr lang="en-US" altLang="zh-CN" sz="1600" i="1" dirty="0" err="1" smtClean="0"/>
              <a:t>stucute,lists</a:t>
            </a:r>
            <a:r>
              <a:rPr lang="en-US" altLang="zh-CN" sz="1600" i="1" dirty="0" smtClean="0"/>
              <a:t> have order.</a:t>
            </a:r>
          </a:p>
          <a:p>
            <a:pPr lvl="1"/>
            <a:r>
              <a:rPr lang="zh-CN" altLang="en-US" sz="1400" dirty="0"/>
              <a:t>表示一个点 </a:t>
            </a:r>
            <a:br>
              <a:rPr lang="zh-CN" altLang="en-US" sz="1400" dirty="0"/>
            </a:br>
            <a:r>
              <a:rPr lang="en-US" altLang="zh-CN" sz="1400" dirty="0"/>
              <a:t>point = </a:t>
            </a:r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，</a:t>
            </a:r>
            <a:r>
              <a:rPr lang="en-US" altLang="zh-CN" sz="1400" dirty="0"/>
              <a:t>2</a:t>
            </a:r>
            <a:r>
              <a:rPr lang="zh-CN" altLang="en-US" sz="1400" dirty="0"/>
              <a:t>）</a:t>
            </a:r>
          </a:p>
          <a:p>
            <a:pPr lvl="1"/>
            <a:r>
              <a:rPr lang="zh-CN" altLang="en-US" sz="1400" dirty="0"/>
              <a:t>表示一系列点 </a:t>
            </a:r>
            <a:br>
              <a:rPr lang="zh-CN" altLang="en-US" sz="1400" dirty="0"/>
            </a:br>
            <a:r>
              <a:rPr lang="en-US" altLang="zh-CN" sz="1400" dirty="0"/>
              <a:t>points = [</a:t>
            </a:r>
            <a:r>
              <a:rPr lang="zh-CN" altLang="en-US" sz="1400" dirty="0"/>
              <a:t>（</a:t>
            </a:r>
            <a:r>
              <a:rPr lang="en-US" altLang="zh-CN" sz="1400" dirty="0"/>
              <a:t>1</a:t>
            </a:r>
            <a:r>
              <a:rPr lang="zh-CN" altLang="en-US" sz="1400" dirty="0"/>
              <a:t>，</a:t>
            </a:r>
            <a:r>
              <a:rPr lang="en-US" altLang="zh-CN" sz="1400" dirty="0"/>
              <a:t>2</a:t>
            </a:r>
            <a:r>
              <a:rPr lang="zh-CN" altLang="en-US" sz="1400" dirty="0"/>
              <a:t>），（</a:t>
            </a:r>
            <a:r>
              <a:rPr lang="en-US" altLang="zh-CN" sz="1400" dirty="0"/>
              <a:t>1</a:t>
            </a:r>
            <a:r>
              <a:rPr lang="zh-CN" altLang="en-US" sz="1400" dirty="0"/>
              <a:t>，</a:t>
            </a:r>
            <a:r>
              <a:rPr lang="en-US" altLang="zh-CN" sz="1400" dirty="0"/>
              <a:t>3</a:t>
            </a:r>
            <a:r>
              <a:rPr lang="zh-CN" altLang="en-US" sz="1400" dirty="0"/>
              <a:t>），（</a:t>
            </a:r>
            <a:r>
              <a:rPr lang="en-US" altLang="zh-CN" sz="1400" dirty="0"/>
              <a:t>4</a:t>
            </a:r>
            <a:r>
              <a:rPr lang="zh-CN" altLang="en-US" sz="1400" dirty="0"/>
              <a:t>，</a:t>
            </a:r>
            <a:r>
              <a:rPr lang="en-US" altLang="zh-CN" sz="1400" dirty="0"/>
              <a:t>5</a:t>
            </a:r>
            <a:r>
              <a:rPr lang="zh-CN" altLang="en-US" sz="1400" dirty="0"/>
              <a:t>）</a:t>
            </a:r>
            <a:r>
              <a:rPr lang="en-US" altLang="zh-CN" sz="1400" dirty="0"/>
              <a:t>]</a:t>
            </a:r>
          </a:p>
          <a:p>
            <a:pPr marL="0" indent="0">
              <a:buNone/>
            </a:pPr>
            <a:r>
              <a:rPr lang="en-US" altLang="zh-CN" sz="1600" dirty="0" smtClean="0"/>
              <a:t>3.You can’t use list as a dictionary identifier.</a:t>
            </a:r>
            <a:r>
              <a:rPr lang="zh-CN" altLang="en-US" sz="1600" dirty="0" smtClean="0"/>
              <a:t>列表</a:t>
            </a:r>
            <a:r>
              <a:rPr lang="zh-CN" altLang="en-US" sz="1600" dirty="0"/>
              <a:t>无法与字典进行互动，即不能将列表当做字典的</a:t>
            </a:r>
            <a:r>
              <a:rPr lang="en-US" altLang="zh-CN" sz="1600" dirty="0"/>
              <a:t>key</a:t>
            </a:r>
            <a:r>
              <a:rPr lang="zh-CN" altLang="en-US" sz="1600" dirty="0"/>
              <a:t>，而元组可以</a:t>
            </a:r>
            <a:r>
              <a:rPr lang="zh-CN" altLang="en-US" sz="1600" dirty="0" smtClean="0"/>
              <a:t>。</a:t>
            </a:r>
            <a:endParaRPr lang="en-US" altLang="zh-CN" sz="1600" dirty="0" smtClean="0"/>
          </a:p>
          <a:p>
            <a:r>
              <a:rPr lang="en-US" altLang="zh-CN" sz="1600" dirty="0"/>
              <a:t>a = (1,2) </a:t>
            </a:r>
            <a:br>
              <a:rPr lang="en-US" altLang="zh-CN" sz="1600" dirty="0"/>
            </a:br>
            <a:r>
              <a:rPr lang="en-US" altLang="zh-CN" sz="1600" dirty="0"/>
              <a:t>b = [4,5]</a:t>
            </a:r>
          </a:p>
          <a:p>
            <a:r>
              <a:rPr lang="en-US" altLang="zh-CN" sz="1600" dirty="0"/>
              <a:t>c = {a: ‘start point’} </a:t>
            </a:r>
            <a:r>
              <a:rPr lang="en-US" altLang="zh-CN" sz="1600" dirty="0" smtClean="0"/>
              <a:t>#</a:t>
            </a:r>
            <a:r>
              <a:rPr lang="zh-CN" altLang="en-US" sz="1600" dirty="0" smtClean="0"/>
              <a:t>正常</a:t>
            </a:r>
            <a:endParaRPr lang="zh-CN" altLang="en-US" sz="1600" dirty="0"/>
          </a:p>
          <a:p>
            <a:r>
              <a:rPr lang="en-US" altLang="zh-CN" sz="1600" dirty="0"/>
              <a:t>c = {b: ‘end point’} </a:t>
            </a:r>
            <a:r>
              <a:rPr lang="en-US" altLang="zh-CN" sz="1600" dirty="0" smtClean="0"/>
              <a:t>#</a:t>
            </a:r>
            <a:r>
              <a:rPr lang="zh-CN" altLang="en-US" sz="1600" dirty="0" smtClean="0"/>
              <a:t>报</a:t>
            </a:r>
            <a:r>
              <a:rPr lang="zh-CN" altLang="en-US" sz="1600" dirty="0"/>
              <a:t>错</a:t>
            </a:r>
          </a:p>
          <a:p>
            <a:r>
              <a:rPr lang="en-US" altLang="zh-CN" sz="1600" dirty="0"/>
              <a:t>&gt;&gt;&gt; c[a]</a:t>
            </a:r>
          </a:p>
          <a:p>
            <a:r>
              <a:rPr lang="en-US" altLang="zh-CN" sz="1600" dirty="0"/>
              <a:t>‘start point</a:t>
            </a:r>
            <a:r>
              <a:rPr lang="en-US" altLang="zh-CN" sz="1600" dirty="0" smtClean="0"/>
              <a:t>’</a:t>
            </a:r>
          </a:p>
          <a:p>
            <a:pPr marL="0" indent="0">
              <a:buNone/>
            </a:pPr>
            <a:r>
              <a:rPr lang="en-US" altLang="zh-CN" sz="1600" dirty="0" smtClean="0"/>
              <a:t>4.Due to the smaller size of a tuple operation with it a bit faster but not that much to mention about until you have a huge amount of elements.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i="1" dirty="0" smtClean="0"/>
              <a:t>---</a:t>
            </a:r>
            <a:r>
              <a:rPr lang="en-US" altLang="zh-CN" sz="1600" i="1" dirty="0" smtClean="0">
                <a:sym typeface="Wingdings" panose="05000000000000000000" pitchFamily="2" charset="2"/>
              </a:rPr>
              <a:t>  </a:t>
            </a:r>
            <a:r>
              <a:rPr lang="en-US" altLang="zh-CN" sz="1600" i="1" dirty="0" smtClean="0"/>
              <a:t>02.09 </a:t>
            </a:r>
            <a:r>
              <a:rPr lang="en-US" altLang="zh-CN" sz="1600" i="1" dirty="0"/>
              <a:t>speed comparison between list &amp; tuple</a:t>
            </a:r>
            <a:endParaRPr lang="zh-CN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715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实践练习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现有科比某次投篮信息的元组</a:t>
            </a:r>
            <a:r>
              <a:rPr lang="en-US" altLang="zh-CN" dirty="0" err="1" smtClean="0"/>
              <a:t>kobe_tuple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/>
              <a:t>kobe_tuple</a:t>
            </a:r>
            <a:r>
              <a:rPr lang="en-US" altLang="zh-CN" dirty="0"/>
              <a:t> = ([2, 'Jump Shot'], 'Los Angeles Lakers', 'POR</a:t>
            </a:r>
            <a:r>
              <a:rPr lang="en-US" altLang="zh-CN" dirty="0" smtClean="0"/>
              <a:t>')</a:t>
            </a:r>
          </a:p>
          <a:p>
            <a:r>
              <a:rPr lang="zh-CN" altLang="en-US" dirty="0"/>
              <a:t>请将</a:t>
            </a:r>
            <a:r>
              <a:rPr lang="en-US" altLang="zh-CN" dirty="0" err="1"/>
              <a:t>kobe_tuple</a:t>
            </a:r>
            <a:r>
              <a:rPr lang="zh-CN" altLang="en-US" dirty="0"/>
              <a:t>中的投篮</a:t>
            </a:r>
            <a:r>
              <a:rPr lang="en-US" altLang="zh-CN" dirty="0"/>
              <a:t>ID</a:t>
            </a:r>
            <a:r>
              <a:rPr lang="zh-CN" altLang="en-US" dirty="0"/>
              <a:t>由</a:t>
            </a:r>
            <a:r>
              <a:rPr lang="en-US" altLang="zh-CN" dirty="0"/>
              <a:t>2</a:t>
            </a:r>
            <a:r>
              <a:rPr lang="zh-CN" altLang="en-US" dirty="0"/>
              <a:t>改为</a:t>
            </a:r>
            <a:r>
              <a:rPr lang="en-US" altLang="zh-CN" dirty="0"/>
              <a:t>3</a:t>
            </a:r>
            <a:r>
              <a:rPr lang="zh-CN" altLang="en-US" dirty="0"/>
              <a:t>，投篮类型由</a:t>
            </a:r>
            <a:r>
              <a:rPr lang="en-US" altLang="zh-CN" dirty="0"/>
              <a:t>Jump Shot</a:t>
            </a:r>
            <a:r>
              <a:rPr lang="zh-CN" altLang="en-US" dirty="0"/>
              <a:t>改为</a:t>
            </a:r>
            <a:r>
              <a:rPr lang="en-US" altLang="zh-CN" dirty="0"/>
              <a:t>'Slam Dunk Shot'</a:t>
            </a:r>
          </a:p>
          <a:p>
            <a:r>
              <a:rPr lang="zh-CN" altLang="en-US" dirty="0"/>
              <a:t>提示</a:t>
            </a:r>
            <a:r>
              <a:rPr lang="zh-CN" altLang="en-US" dirty="0" smtClean="0"/>
              <a:t>：通过</a:t>
            </a:r>
            <a:r>
              <a:rPr lang="en-US" altLang="zh-CN" dirty="0" err="1"/>
              <a:t>kobe_tuple</a:t>
            </a:r>
            <a:r>
              <a:rPr lang="en-US" altLang="zh-CN" dirty="0"/>
              <a:t>[][]</a:t>
            </a:r>
            <a:r>
              <a:rPr lang="zh-CN" altLang="en-US" dirty="0"/>
              <a:t>方式访问元组中的列表元素中的某一个元素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952836"/>
            <a:ext cx="9637132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将列表中的各元素用逗号分隔开，并用中括号将所有元素包裹起来</a:t>
            </a: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808312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列表创建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5" y="2924944"/>
            <a:ext cx="908294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字典</a:t>
            </a:r>
            <a:r>
              <a:rPr lang="en-US" altLang="zh-CN" sz="3200" b="1" dirty="0" smtClean="0">
                <a:solidFill>
                  <a:srgbClr val="942124"/>
                </a:solidFill>
                <a:cs typeface="+mn-cs"/>
              </a:rPr>
              <a:t>(02.10 </a:t>
            </a:r>
            <a:r>
              <a:rPr lang="en-US" altLang="zh-CN" sz="3200" b="1" dirty="0">
                <a:solidFill>
                  <a:srgbClr val="942124"/>
                </a:solidFill>
                <a:cs typeface="+mn-cs"/>
              </a:rPr>
              <a:t>dictionaries)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5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4007768" y="2060848"/>
            <a:ext cx="7750971" cy="5673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字典（</a:t>
            </a:r>
            <a:r>
              <a:rPr kumimoji="1" lang="en-US" altLang="zh-CN" sz="2400" dirty="0" err="1" smtClean="0"/>
              <a:t>dict</a:t>
            </a:r>
            <a:r>
              <a:rPr kumimoji="1" lang="zh-CN" altLang="en-US" sz="2400" dirty="0" smtClean="0"/>
              <a:t>）在其他</a:t>
            </a:r>
            <a:r>
              <a:rPr kumimoji="1" lang="zh-CN" altLang="en-US" sz="2400" dirty="0"/>
              <a:t>语言中被称作哈希映射（</a:t>
            </a:r>
            <a:r>
              <a:rPr kumimoji="1" lang="en-US" altLang="zh-CN" sz="2400" dirty="0"/>
              <a:t>hash map</a:t>
            </a:r>
            <a:r>
              <a:rPr kumimoji="1" lang="zh-CN" altLang="en-US" sz="2400" dirty="0"/>
              <a:t>）或者相关数组（</a:t>
            </a:r>
            <a:r>
              <a:rPr kumimoji="1" lang="en-US" altLang="zh-CN" sz="2400" dirty="0"/>
              <a:t>associative </a:t>
            </a:r>
            <a:r>
              <a:rPr kumimoji="1" lang="en-US" altLang="zh-CN" sz="2400" dirty="0" smtClean="0"/>
              <a:t>arrays</a:t>
            </a:r>
            <a:r>
              <a:rPr kumimoji="1" lang="zh-CN" altLang="en-US" sz="2400" dirty="0" smtClean="0"/>
              <a:t>）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字典是一种大小可变的键值对集，其中的键（</a:t>
            </a:r>
            <a:r>
              <a:rPr kumimoji="1" lang="en-US" altLang="zh-CN" sz="2400" dirty="0"/>
              <a:t>key</a:t>
            </a:r>
            <a:r>
              <a:rPr kumimoji="1" lang="zh-CN" altLang="en-US" sz="2400" dirty="0"/>
              <a:t>）和值（</a:t>
            </a:r>
            <a:r>
              <a:rPr kumimoji="1" lang="en-US" altLang="zh-CN" sz="2400" dirty="0"/>
              <a:t>value</a:t>
            </a:r>
            <a:r>
              <a:rPr kumimoji="1" lang="zh-CN" altLang="en-US" sz="2400" dirty="0"/>
              <a:t>）都是</a:t>
            </a:r>
            <a:r>
              <a:rPr kumimoji="1" lang="en-US" altLang="zh-CN" sz="2400" dirty="0"/>
              <a:t>Python</a:t>
            </a:r>
            <a:r>
              <a:rPr kumimoji="1" lang="zh-CN" altLang="en-US" sz="2400" dirty="0" smtClean="0"/>
              <a:t>对象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字典用在需要高速查找的地方</a:t>
            </a:r>
            <a:endParaRPr kumimoji="1" lang="en-US" altLang="zh-CN" sz="24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492896"/>
            <a:ext cx="3441332" cy="17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9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446449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600" dirty="0"/>
              <a:t>字典的创建使用大括</a:t>
            </a:r>
            <a:r>
              <a:rPr kumimoji="1" lang="zh-CN" altLang="en-US" sz="2600" dirty="0" smtClean="0"/>
              <a:t>号 </a:t>
            </a:r>
            <a:r>
              <a:rPr kumimoji="1" lang="en-US" altLang="zh-CN" sz="2600" dirty="0" smtClean="0">
                <a:latin typeface="Monaco" charset="0"/>
                <a:ea typeface="Monaco" charset="0"/>
                <a:cs typeface="Monaco" charset="0"/>
              </a:rPr>
              <a:t>{}</a:t>
            </a:r>
            <a:r>
              <a:rPr kumimoji="1" lang="zh-CN" altLang="en-US" sz="26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600" dirty="0" smtClean="0"/>
              <a:t>包含</a:t>
            </a:r>
            <a:r>
              <a:rPr kumimoji="1" lang="zh-CN" altLang="en-US" sz="2600" dirty="0"/>
              <a:t>键值对，并用</a:t>
            </a:r>
            <a:r>
              <a:rPr kumimoji="1" lang="zh-CN" altLang="en-US" sz="2600" dirty="0" smtClean="0"/>
              <a:t>冒号 </a:t>
            </a:r>
            <a:r>
              <a:rPr kumimoji="1" lang="en-US" altLang="zh-CN" sz="2600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kumimoji="1" lang="zh-CN" altLang="en-US" sz="26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600" dirty="0" smtClean="0"/>
              <a:t>分隔</a:t>
            </a:r>
            <a:r>
              <a:rPr kumimoji="1" lang="zh-CN" altLang="en-US" sz="2600" dirty="0"/>
              <a:t>键和值，</a:t>
            </a:r>
            <a:r>
              <a:rPr kumimoji="1" lang="zh-CN" altLang="en-US" sz="2600" dirty="0" smtClean="0"/>
              <a:t>形成 </a:t>
            </a:r>
            <a:r>
              <a:rPr kumimoji="1" lang="zh-CN" altLang="en-US" sz="2600" dirty="0" smtClean="0">
                <a:latin typeface="Monaco" charset="0"/>
                <a:ea typeface="Monaco" charset="0"/>
                <a:cs typeface="Monaco" charset="0"/>
              </a:rPr>
              <a:t>键</a:t>
            </a:r>
            <a:r>
              <a:rPr kumimoji="1" lang="en-US" altLang="zh-CN" sz="2600" dirty="0">
                <a:latin typeface="Monaco" charset="0"/>
                <a:ea typeface="Monaco" charset="0"/>
                <a:cs typeface="Monaco" charset="0"/>
              </a:rPr>
              <a:t>:</a:t>
            </a:r>
            <a:r>
              <a:rPr kumimoji="1" lang="zh-CN" altLang="en-US" sz="2600" dirty="0" smtClean="0">
                <a:latin typeface="Monaco" charset="0"/>
                <a:ea typeface="Monaco" charset="0"/>
                <a:cs typeface="Monaco" charset="0"/>
              </a:rPr>
              <a:t>值 </a:t>
            </a:r>
            <a:r>
              <a:rPr kumimoji="1" lang="zh-CN" altLang="en-US" sz="2600" dirty="0" smtClean="0"/>
              <a:t>对</a:t>
            </a:r>
            <a:endParaRPr kumimoji="1" lang="en-US" altLang="zh-CN" sz="26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600" dirty="0" smtClean="0"/>
              <a:t>可以看出，字典</a:t>
            </a:r>
            <a:r>
              <a:rPr kumimoji="1" lang="zh-CN" altLang="en-US" sz="2600" dirty="0"/>
              <a:t>中的数据元素是无序的，并不会按照初始化的顺序排列。不同键所对应的值可以</a:t>
            </a:r>
            <a:r>
              <a:rPr kumimoji="1" lang="zh-CN" altLang="en-US" sz="2600" dirty="0" smtClean="0"/>
              <a:t>相同，但是字典中的键必须是唯一的</a:t>
            </a:r>
            <a:endParaRPr kumimoji="1" lang="en-US" altLang="zh-CN" sz="26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字典创建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564903"/>
            <a:ext cx="10729192" cy="21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467487"/>
            <a:ext cx="11408270" cy="40684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利用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for</a:t>
            </a:r>
            <a:r>
              <a:rPr kumimoji="1" lang="zh-CN" altLang="en-US" sz="2400" dirty="0" smtClean="0"/>
              <a:t>循环和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zip()</a:t>
            </a:r>
            <a:r>
              <a:rPr kumimoji="1" lang="zh-CN" altLang="en-US" sz="2400" dirty="0" smtClean="0"/>
              <a:t>函数创建字典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zip()</a:t>
            </a:r>
            <a:r>
              <a:rPr kumimoji="1" lang="zh-CN" altLang="en-US" sz="2400" dirty="0" smtClean="0"/>
              <a:t>函数</a:t>
            </a:r>
            <a:r>
              <a:rPr kumimoji="1" lang="zh-CN" altLang="en-US" sz="2400" dirty="0"/>
              <a:t>用于将多个序列（列表、元组等）中的元素配对，产生一个</a:t>
            </a:r>
            <a:r>
              <a:rPr kumimoji="1" lang="zh-CN" altLang="en-US" sz="2400" dirty="0" smtClean="0"/>
              <a:t>如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[(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列表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1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元素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,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列表</a:t>
            </a:r>
            <a:r>
              <a:rPr kumimoji="1" lang="en-US" altLang="zh-CN" sz="2400" dirty="0">
                <a:latin typeface="Monaco" charset="0"/>
                <a:ea typeface="Monaco" charset="0"/>
                <a:cs typeface="Monaco" charset="0"/>
              </a:rPr>
              <a:t>2</a:t>
            </a:r>
            <a:r>
              <a:rPr kumimoji="1" lang="zh-CN" altLang="en-US" sz="2400" dirty="0">
                <a:latin typeface="Monaco" charset="0"/>
                <a:ea typeface="Monaco" charset="0"/>
                <a:cs typeface="Monaco" charset="0"/>
              </a:rPr>
              <a:t>元素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),(,)]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的</a:t>
            </a:r>
            <a:r>
              <a:rPr kumimoji="1" lang="zh-CN" altLang="en-US" sz="2400" dirty="0"/>
              <a:t>新的元组</a:t>
            </a:r>
            <a:r>
              <a:rPr kumimoji="1" lang="zh-CN" altLang="en-US" sz="2400" dirty="0" smtClean="0"/>
              <a:t>列表；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for</a:t>
            </a:r>
            <a:r>
              <a:rPr kumimoji="1" lang="zh-CN" altLang="en-US" sz="2400" dirty="0" smtClean="0"/>
              <a:t>循环</a:t>
            </a:r>
            <a:r>
              <a:rPr kumimoji="1" lang="zh-CN" altLang="en-US" sz="2400" dirty="0"/>
              <a:t>用于重复执行将值放入键中的操作</a:t>
            </a:r>
            <a:r>
              <a:rPr kumimoji="1" lang="zh-CN" altLang="en-US" sz="2000" dirty="0"/>
              <a:t>。</a:t>
            </a:r>
            <a:endParaRPr kumimoji="1" lang="en-US" altLang="zh-CN" sz="2000" dirty="0"/>
          </a:p>
          <a:p>
            <a:pPr>
              <a:lnSpc>
                <a:spcPct val="150000"/>
              </a:lnSpc>
            </a:pPr>
            <a:endParaRPr kumimoji="1" lang="en-US" altLang="zh-CN" sz="2000" dirty="0"/>
          </a:p>
          <a:p>
            <a:pPr>
              <a:lnSpc>
                <a:spcPct val="150000"/>
              </a:lnSpc>
            </a:pPr>
            <a:endParaRPr kumimoji="1" lang="en-US" altLang="zh-CN" sz="2000" dirty="0"/>
          </a:p>
          <a:p>
            <a:pPr>
              <a:lnSpc>
                <a:spcPct val="150000"/>
              </a:lnSpc>
            </a:pPr>
            <a:endParaRPr kumimoji="1" lang="en-US" altLang="zh-CN" sz="2000" dirty="0"/>
          </a:p>
          <a:p>
            <a:pPr>
              <a:lnSpc>
                <a:spcPct val="150000"/>
              </a:lnSpc>
            </a:pPr>
            <a:endParaRPr kumimoji="1" lang="en-US" altLang="zh-CN" sz="2000" dirty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字典创建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6199014" y="1700808"/>
            <a:ext cx="5688632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07" y="3861048"/>
            <a:ext cx="105851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实践练习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请创建关于科比投篮信息的字典</a:t>
            </a:r>
            <a:r>
              <a:rPr lang="en-US" altLang="zh-CN" dirty="0" err="1"/>
              <a:t>kobe_dict</a:t>
            </a:r>
            <a:r>
              <a:rPr lang="zh-CN" altLang="en-US" dirty="0"/>
              <a:t>，键为</a:t>
            </a:r>
            <a:r>
              <a:rPr lang="en-US" altLang="zh-CN" dirty="0" err="1"/>
              <a:t>shot_id</a:t>
            </a:r>
            <a:r>
              <a:rPr lang="zh-CN" altLang="en-US" dirty="0"/>
              <a:t>，值为</a:t>
            </a:r>
            <a:r>
              <a:rPr lang="en-US" altLang="zh-CN" dirty="0" err="1" smtClean="0"/>
              <a:t>shot_zone_area</a:t>
            </a:r>
            <a:endParaRPr lang="en-US" altLang="zh-CN" dirty="0"/>
          </a:p>
          <a:p>
            <a:r>
              <a:rPr lang="zh-CN" altLang="en-US" dirty="0" smtClean="0"/>
              <a:t>其中</a:t>
            </a:r>
            <a:r>
              <a:rPr lang="zh-CN" altLang="en-US" dirty="0"/>
              <a:t>列表</a:t>
            </a:r>
            <a:r>
              <a:rPr lang="en-US" altLang="zh-CN" dirty="0" err="1"/>
              <a:t>shot_id</a:t>
            </a:r>
            <a:r>
              <a:rPr lang="zh-CN" altLang="en-US" dirty="0"/>
              <a:t>与列表</a:t>
            </a:r>
            <a:r>
              <a:rPr lang="en-US" altLang="zh-CN" dirty="0" err="1"/>
              <a:t>shot_zone_area</a:t>
            </a:r>
            <a:r>
              <a:rPr lang="zh-CN" altLang="en-US" dirty="0"/>
              <a:t>应按照顺序一一对应</a:t>
            </a:r>
          </a:p>
          <a:p>
            <a:r>
              <a:rPr lang="en-US" altLang="zh-CN" dirty="0" err="1" smtClean="0"/>
              <a:t>shot_id</a:t>
            </a:r>
            <a:r>
              <a:rPr lang="en-US" altLang="zh-CN" dirty="0" smtClean="0"/>
              <a:t> </a:t>
            </a:r>
            <a:r>
              <a:rPr lang="en-US" altLang="zh-CN" dirty="0"/>
              <a:t>= [1,2,3]</a:t>
            </a:r>
          </a:p>
          <a:p>
            <a:r>
              <a:rPr lang="en-US" altLang="zh-CN" dirty="0" err="1"/>
              <a:t>shot_zone_area</a:t>
            </a:r>
            <a:r>
              <a:rPr lang="en-US" altLang="zh-CN" dirty="0"/>
              <a:t> = ['Right Side(R)','Left Side(L)','Left Side Center(LC)']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37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0226" y="1645751"/>
            <a:ext cx="10945216" cy="10299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字典的元素访问（以及插入、设置）方式与列表和元组一样。不同的是，列表和元组的索引号是按照顺序自动生成，而字典的索引号是</a:t>
            </a:r>
            <a:r>
              <a:rPr kumimoji="1" lang="zh-CN" altLang="en-US" sz="2400" dirty="0" smtClean="0"/>
              <a:t>键</a:t>
            </a:r>
            <a:endParaRPr kumimoji="1" lang="en-US" altLang="zh-CN" sz="20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字典索引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6199014" y="1700808"/>
            <a:ext cx="5688632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6" y="2767506"/>
            <a:ext cx="12192000" cy="11457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8" y="4555803"/>
            <a:ext cx="6311776" cy="2259468"/>
          </a:xfrm>
          <a:prstGeom prst="rect">
            <a:avLst/>
          </a:prstGeom>
        </p:spPr>
      </p:pic>
      <p:sp>
        <p:nvSpPr>
          <p:cNvPr id="12" name="内容占位符 1"/>
          <p:cNvSpPr txBox="1">
            <a:spLocks/>
          </p:cNvSpPr>
          <p:nvPr/>
        </p:nvSpPr>
        <p:spPr>
          <a:xfrm>
            <a:off x="491316" y="4074904"/>
            <a:ext cx="10844126" cy="1336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000" dirty="0" smtClean="0"/>
              <a:t>字典中某值的索引还可以通过 </a:t>
            </a:r>
            <a:r>
              <a:rPr kumimoji="1" lang="en-US" altLang="zh-CN" sz="2000" dirty="0" smtClean="0">
                <a:latin typeface="Monaco" charset="0"/>
                <a:ea typeface="Monaco" charset="0"/>
                <a:cs typeface="Monaco" charset="0"/>
              </a:rPr>
              <a:t>get</a:t>
            </a:r>
            <a:r>
              <a:rPr kumimoji="1" lang="zh-CN" altLang="en-US" sz="2000" dirty="0" smtClean="0"/>
              <a:t> 方法，如果字典不包含某个键，可以返回 </a:t>
            </a:r>
            <a:r>
              <a:rPr kumimoji="1" lang="en-US" altLang="zh-CN" sz="2000" dirty="0" smtClean="0">
                <a:latin typeface="Monaco" charset="0"/>
                <a:ea typeface="Monaco" charset="0"/>
                <a:cs typeface="Monaco" charset="0"/>
              </a:rPr>
              <a:t>None</a:t>
            </a:r>
            <a:r>
              <a:rPr kumimoji="1" lang="zh-CN" altLang="en-US" sz="2000" dirty="0" smtClean="0"/>
              <a:t> ，或者自己指定的值</a:t>
            </a:r>
            <a:endParaRPr kumimoji="1"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28451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0226" y="1645751"/>
            <a:ext cx="10945216" cy="6536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如果在字典中不存在索引的键，则系统会报</a:t>
            </a:r>
            <a:r>
              <a:rPr kumimoji="1" lang="zh-CN" altLang="en-US" sz="2400" dirty="0" smtClean="0"/>
              <a:t>错</a:t>
            </a:r>
            <a:endParaRPr kumimoji="1" lang="en-US" altLang="zh-CN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字典索引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6199014" y="1700808"/>
            <a:ext cx="5688632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3" y="2675606"/>
            <a:ext cx="7809341" cy="25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0226" y="1556792"/>
            <a:ext cx="10945216" cy="1711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我们可以</a:t>
            </a:r>
            <a:r>
              <a:rPr kumimoji="1" lang="zh-CN" altLang="en-US" sz="2400" dirty="0" smtClean="0"/>
              <a:t>通过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in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判断</a:t>
            </a:r>
            <a:r>
              <a:rPr kumimoji="1" lang="zh-CN" altLang="en-US" sz="2400" dirty="0"/>
              <a:t>是否存在某个键，其语法跟在列表和元组中判断是否存在某个值是相同的，也可以使用内置</a:t>
            </a:r>
            <a:r>
              <a:rPr kumimoji="1" lang="zh-CN" altLang="en-US" sz="2400" dirty="0" smtClean="0"/>
              <a:t>的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has_key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方法</a:t>
            </a:r>
            <a:endParaRPr kumimoji="1" lang="en-US" altLang="zh-CN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字典索引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6199014" y="1700808"/>
            <a:ext cx="5688632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968056"/>
            <a:ext cx="6336704" cy="280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0226" y="1916832"/>
            <a:ext cx="10945216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/>
              <a:t>如果不太确定字典中有哪些键或者值，我们可以</a:t>
            </a:r>
            <a:r>
              <a:rPr kumimoji="1" lang="zh-CN" altLang="en-US" sz="2400" dirty="0" smtClean="0"/>
              <a:t>使用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keys()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方法或者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values()</a:t>
            </a:r>
            <a:r>
              <a:rPr kumimoji="1" lang="zh-CN" altLang="en-US" sz="2400" dirty="0" smtClean="0"/>
              <a:t>方法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字典索引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6199014" y="1700808"/>
            <a:ext cx="5688632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1" y="3356992"/>
            <a:ext cx="11423080" cy="16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7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90226" y="1916832"/>
            <a:ext cx="10945216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在有些情况下，我们需要取出字典中的键值对用于下一步的分析，此时可以</a:t>
            </a:r>
            <a:r>
              <a:rPr lang="zh-CN" altLang="en-US" sz="2400" dirty="0" smtClean="0"/>
              <a:t>使用 </a:t>
            </a:r>
            <a:r>
              <a:rPr lang="en-US" altLang="zh-CN" sz="2400" dirty="0" smtClean="0">
                <a:latin typeface="Monaco" charset="0"/>
                <a:ea typeface="Monaco" charset="0"/>
                <a:cs typeface="Monaco" charset="0"/>
              </a:rPr>
              <a:t>items()</a:t>
            </a:r>
            <a:r>
              <a:rPr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zh-CN" altLang="en-US" sz="2400" dirty="0" smtClean="0"/>
              <a:t>方法</a:t>
            </a:r>
            <a:r>
              <a:rPr lang="zh-CN" altLang="en-US" sz="2400" dirty="0"/>
              <a:t>，该方法将返回所有键值对，并将其保存在一个元组列表（列表中的元素为元组）中</a:t>
            </a: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字典索引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6199014" y="1700808"/>
            <a:ext cx="5688632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" y="3735034"/>
            <a:ext cx="69596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5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80209" y="1427588"/>
            <a:ext cx="10945216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/>
              <a:t>字典的删减有三种</a:t>
            </a:r>
            <a:r>
              <a:rPr lang="zh-CN" altLang="en-US" sz="2400" dirty="0" smtClean="0"/>
              <a:t>方法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使用 </a:t>
            </a:r>
            <a:r>
              <a:rPr lang="en-US" altLang="zh-CN" sz="2000" dirty="0" smtClean="0">
                <a:latin typeface="Monaco" charset="0"/>
                <a:ea typeface="Monaco" charset="0"/>
                <a:cs typeface="Monaco" charset="0"/>
              </a:rPr>
              <a:t>del</a:t>
            </a:r>
            <a:r>
              <a:rPr lang="zh-CN" altLang="en-US" sz="20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zh-CN" altLang="en-US" sz="2000" dirty="0" smtClean="0"/>
              <a:t>函数</a:t>
            </a:r>
            <a:r>
              <a:rPr lang="zh-CN" altLang="en-US" sz="2000" dirty="0"/>
              <a:t>对单一元素或者整个字典进行</a:t>
            </a:r>
            <a:r>
              <a:rPr lang="zh-CN" altLang="en-US" sz="2000" dirty="0" smtClean="0"/>
              <a:t>删除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使用 </a:t>
            </a:r>
            <a:r>
              <a:rPr lang="en-US" altLang="zh-CN" sz="2000" dirty="0" smtClean="0">
                <a:latin typeface="Monaco" charset="0"/>
                <a:ea typeface="Monaco" charset="0"/>
                <a:cs typeface="Monaco" charset="0"/>
              </a:rPr>
              <a:t>pop()</a:t>
            </a:r>
            <a:r>
              <a:rPr lang="zh-CN" altLang="en-US" sz="20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zh-CN" altLang="en-US" sz="2000" dirty="0" smtClean="0"/>
              <a:t>方法</a:t>
            </a:r>
            <a:r>
              <a:rPr lang="zh-CN" altLang="en-US" sz="2000" dirty="0"/>
              <a:t>删除单一</a:t>
            </a:r>
            <a:r>
              <a:rPr lang="zh-CN" altLang="en-US" sz="2000" dirty="0" smtClean="0"/>
              <a:t>元素</a:t>
            </a:r>
            <a:endParaRPr lang="en-US" altLang="zh-CN" sz="2000" dirty="0"/>
          </a:p>
          <a:p>
            <a:pPr lvl="1">
              <a:lnSpc>
                <a:spcPct val="150000"/>
              </a:lnSpc>
            </a:pPr>
            <a:r>
              <a:rPr lang="zh-CN" altLang="en-US" sz="2000" dirty="0" smtClean="0"/>
              <a:t>使用 </a:t>
            </a:r>
            <a:r>
              <a:rPr lang="en-US" altLang="zh-CN" sz="2000" dirty="0" smtClean="0">
                <a:latin typeface="Monaco" charset="0"/>
                <a:ea typeface="Monaco" charset="0"/>
                <a:cs typeface="Monaco" charset="0"/>
              </a:rPr>
              <a:t>clear()</a:t>
            </a:r>
            <a:r>
              <a:rPr lang="zh-CN" altLang="en-US" sz="2000" dirty="0" smtClean="0"/>
              <a:t> 方法</a:t>
            </a:r>
            <a:r>
              <a:rPr lang="zh-CN" altLang="en-US" sz="2000" dirty="0"/>
              <a:t>清空词典的所有</a:t>
            </a:r>
            <a:r>
              <a:rPr lang="zh-CN" altLang="en-US" sz="2000" dirty="0" smtClean="0"/>
              <a:t>元素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endParaRPr kumimoji="1" lang="en-US" altLang="zh-CN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952328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字典元素删减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内容占位符 1"/>
          <p:cNvSpPr txBox="1">
            <a:spLocks/>
          </p:cNvSpPr>
          <p:nvPr/>
        </p:nvSpPr>
        <p:spPr>
          <a:xfrm>
            <a:off x="6199014" y="1700808"/>
            <a:ext cx="5688632" cy="406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kumimoji="1" lang="en-US" altLang="zh-CN" sz="24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5" y="3602264"/>
            <a:ext cx="10668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3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628800"/>
            <a:ext cx="10225136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使用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append()</a:t>
            </a:r>
            <a:r>
              <a:rPr kumimoji="1" lang="zh-CN" altLang="en-US" sz="2400" dirty="0" smtClean="0"/>
              <a:t>方法添加元素，</a:t>
            </a:r>
            <a:r>
              <a:rPr kumimoji="1" lang="zh-CN" altLang="en-US" sz="2400" dirty="0"/>
              <a:t>该方法会在列表末</a:t>
            </a:r>
            <a:r>
              <a:rPr kumimoji="1" lang="zh-CN" altLang="en-US" sz="2400" dirty="0" smtClean="0"/>
              <a:t>尾位置</a:t>
            </a:r>
            <a:r>
              <a:rPr kumimoji="1" lang="zh-CN" altLang="en-US" sz="2400" dirty="0"/>
              <a:t>添加数据</a:t>
            </a:r>
            <a:r>
              <a:rPr kumimoji="1" lang="zh-CN" altLang="en-US" sz="2400" dirty="0" smtClean="0"/>
              <a:t>元素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使用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remove()</a:t>
            </a:r>
            <a:r>
              <a:rPr kumimoji="1" lang="zh-CN" altLang="en-US" sz="2400" dirty="0" smtClean="0"/>
              <a:t>方法删除元素</a:t>
            </a:r>
            <a:endParaRPr kumimoji="1" lang="zh-CN" altLang="en-US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312368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列表对象的增减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852936"/>
            <a:ext cx="9073008" cy="17992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1" y="4652160"/>
            <a:ext cx="8960939" cy="165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2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8"/>
          <p:cNvSpPr txBox="1">
            <a:spLocks/>
          </p:cNvSpPr>
          <p:nvPr/>
        </p:nvSpPr>
        <p:spPr>
          <a:xfrm>
            <a:off x="911424" y="579766"/>
            <a:ext cx="10515600" cy="781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j-cs"/>
              </a:defRPr>
            </a:lvl1pPr>
          </a:lstStyle>
          <a:p>
            <a:r>
              <a:rPr lang="zh-CN" altLang="en-US" sz="3200" b="1" dirty="0" smtClean="0">
                <a:solidFill>
                  <a:srgbClr val="942124"/>
                </a:solidFill>
                <a:cs typeface="+mn-cs"/>
              </a:rPr>
              <a:t>集合 </a:t>
            </a:r>
            <a:r>
              <a:rPr lang="en-US" altLang="zh-CN" sz="3200" b="1" dirty="0">
                <a:solidFill>
                  <a:srgbClr val="942124"/>
                </a:solidFill>
                <a:cs typeface="+mn-cs"/>
              </a:rPr>
              <a:t>02.11 sets</a:t>
            </a:r>
            <a:endParaRPr lang="zh-CN" altLang="en-US" sz="3200" b="1" dirty="0">
              <a:solidFill>
                <a:srgbClr val="942124"/>
              </a:solidFill>
              <a:cs typeface="+mn-cs"/>
            </a:endParaRPr>
          </a:p>
        </p:txBody>
      </p:sp>
      <p:sp>
        <p:nvSpPr>
          <p:cNvPr id="5" name="矩形 28"/>
          <p:cNvSpPr/>
          <p:nvPr/>
        </p:nvSpPr>
        <p:spPr>
          <a:xfrm>
            <a:off x="-18899" y="671163"/>
            <a:ext cx="670013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内容占位符 1"/>
          <p:cNvSpPr txBox="1">
            <a:spLocks/>
          </p:cNvSpPr>
          <p:nvPr/>
        </p:nvSpPr>
        <p:spPr>
          <a:xfrm>
            <a:off x="675274" y="2071115"/>
            <a:ext cx="1163918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dirty="0"/>
              <a:t>集合（</a:t>
            </a:r>
            <a:r>
              <a:rPr kumimoji="1" lang="en-US" altLang="zh-CN" sz="2400" dirty="0"/>
              <a:t>set</a:t>
            </a:r>
            <a:r>
              <a:rPr kumimoji="1" lang="zh-CN" altLang="en-US" sz="2400" dirty="0"/>
              <a:t>）是一种无</a:t>
            </a:r>
            <a:r>
              <a:rPr kumimoji="1" lang="zh-CN" altLang="en-US" sz="2400" dirty="0" smtClean="0"/>
              <a:t>序集</a:t>
            </a:r>
            <a:r>
              <a:rPr kumimoji="1" lang="zh-CN" altLang="en-US" sz="2400" dirty="0"/>
              <a:t>，</a:t>
            </a:r>
            <a:r>
              <a:rPr kumimoji="1" lang="zh-CN" altLang="en-US" sz="2400" dirty="0" smtClean="0"/>
              <a:t>它</a:t>
            </a:r>
            <a:r>
              <a:rPr kumimoji="1" lang="zh-CN" altLang="en-US" sz="2400" dirty="0"/>
              <a:t>是一组键的集合，不存</a:t>
            </a:r>
            <a:r>
              <a:rPr kumimoji="1" lang="zh-CN" altLang="en-US" sz="2400" dirty="0" smtClean="0"/>
              <a:t>储值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在</a:t>
            </a:r>
            <a:r>
              <a:rPr kumimoji="1" lang="zh-CN" altLang="en-US" sz="2400" dirty="0"/>
              <a:t>集合中，重复的键是不被允许的。集合可以用于去除重</a:t>
            </a:r>
            <a:r>
              <a:rPr kumimoji="1" lang="zh-CN" altLang="en-US" sz="2400" dirty="0" smtClean="0"/>
              <a:t>复值</a:t>
            </a: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集合</a:t>
            </a:r>
            <a:r>
              <a:rPr kumimoji="1" lang="zh-CN" altLang="en-US" sz="2400" dirty="0"/>
              <a:t>也可以进行数学集合运算，如并、交、差以及对称差等。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4" y="1529915"/>
            <a:ext cx="10567076" cy="406426"/>
          </a:xfrm>
          <a:prstGeom prst="rect">
            <a:avLst/>
          </a:prstGeom>
        </p:spPr>
      </p:pic>
      <p:sp>
        <p:nvSpPr>
          <p:cNvPr id="8" name="内容占位符 1"/>
          <p:cNvSpPr txBox="1">
            <a:spLocks/>
          </p:cNvSpPr>
          <p:nvPr/>
        </p:nvSpPr>
        <p:spPr>
          <a:xfrm>
            <a:off x="651114" y="4149080"/>
            <a:ext cx="1163918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2400" b="1" dirty="0" smtClean="0"/>
              <a:t>应用：</a:t>
            </a:r>
            <a:r>
              <a:rPr kumimoji="1" lang="en-US" altLang="zh-CN" sz="2400" dirty="0" smtClean="0"/>
              <a:t/>
            </a:r>
            <a:br>
              <a:rPr kumimoji="1" lang="en-US" altLang="zh-CN" sz="2400" dirty="0" smtClean="0"/>
            </a:br>
            <a:r>
              <a:rPr lang="zh-CN" altLang="en-US" sz="2400" dirty="0" smtClean="0"/>
              <a:t>去重。把一个列表变成集合，就自动去重了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关系测试。测试两组数据之前的交集、差集、并集等关系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41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600" dirty="0"/>
              <a:t>集合的创建有两种方式</a:t>
            </a:r>
            <a:r>
              <a:rPr kumimoji="1" lang="zh-CN" altLang="en-US" sz="2600" dirty="0" smtClean="0"/>
              <a:t>：使用 </a:t>
            </a:r>
            <a:r>
              <a:rPr kumimoji="1" lang="en-US" altLang="zh-CN" sz="2600" dirty="0" smtClean="0">
                <a:latin typeface="Monaco" charset="0"/>
                <a:ea typeface="Monaco" charset="0"/>
                <a:cs typeface="Monaco" charset="0"/>
              </a:rPr>
              <a:t>set()</a:t>
            </a:r>
            <a:r>
              <a:rPr kumimoji="1" lang="zh-CN" altLang="en-US" sz="26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600" dirty="0" smtClean="0"/>
              <a:t>函数或者使用</a:t>
            </a:r>
            <a:r>
              <a:rPr kumimoji="1" lang="zh-CN" altLang="en-US" sz="2600" dirty="0"/>
              <a:t>大括</a:t>
            </a:r>
            <a:r>
              <a:rPr kumimoji="1" lang="zh-CN" altLang="en-US" sz="2600" dirty="0" smtClean="0"/>
              <a:t>号</a:t>
            </a:r>
            <a:r>
              <a:rPr kumimoji="1" lang="en-US" altLang="zh-CN" sz="2600" dirty="0" smtClean="0">
                <a:latin typeface="Monaco" charset="0"/>
                <a:ea typeface="Monaco" charset="0"/>
                <a:cs typeface="Monaco" charset="0"/>
              </a:rPr>
              <a:t>{}</a:t>
            </a:r>
          </a:p>
          <a:p>
            <a:pPr>
              <a:lnSpc>
                <a:spcPct val="150000"/>
              </a:lnSpc>
            </a:pPr>
            <a:endParaRPr kumimoji="1" lang="en-US" altLang="zh-CN" sz="2600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600" dirty="0" smtClean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600" dirty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600" dirty="0"/>
              <a:t>需要注意的是，创建空集合，必须</a:t>
            </a:r>
            <a:r>
              <a:rPr kumimoji="1" lang="zh-CN" altLang="en-US" sz="2600" dirty="0" smtClean="0"/>
              <a:t>使用 </a:t>
            </a:r>
            <a:r>
              <a:rPr kumimoji="1" lang="en-US" altLang="zh-CN" sz="2600" dirty="0" smtClean="0">
                <a:latin typeface="Monaco" charset="0"/>
                <a:ea typeface="Monaco" charset="0"/>
                <a:cs typeface="Monaco" charset="0"/>
              </a:rPr>
              <a:t>set</a:t>
            </a:r>
            <a:r>
              <a:rPr kumimoji="1" lang="en-US" altLang="zh-CN" sz="2600" dirty="0">
                <a:latin typeface="Monaco" charset="0"/>
                <a:ea typeface="Monaco" charset="0"/>
                <a:cs typeface="Monaco" charset="0"/>
              </a:rPr>
              <a:t>()</a:t>
            </a:r>
            <a:r>
              <a:rPr kumimoji="1" lang="zh-CN" altLang="en-US" sz="2600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600" dirty="0" smtClean="0"/>
              <a:t>，</a:t>
            </a:r>
            <a:r>
              <a:rPr kumimoji="1" lang="zh-CN" altLang="en-US" sz="2600" dirty="0"/>
              <a:t>而不</a:t>
            </a:r>
            <a:r>
              <a:rPr kumimoji="1" lang="zh-CN" altLang="en-US" sz="2600" dirty="0" smtClean="0"/>
              <a:t>是</a:t>
            </a:r>
            <a:r>
              <a:rPr kumimoji="1" lang="en-US" altLang="zh-CN" sz="2600" dirty="0" smtClean="0">
                <a:latin typeface="Monaco" charset="0"/>
                <a:ea typeface="Monaco" charset="0"/>
                <a:cs typeface="Monaco" charset="0"/>
              </a:rPr>
              <a:t>{}</a:t>
            </a:r>
            <a:r>
              <a:rPr kumimoji="1" lang="zh-CN" altLang="en-US" sz="2600" dirty="0" smtClean="0"/>
              <a:t>，因为</a:t>
            </a:r>
            <a:r>
              <a:rPr kumimoji="1" lang="en-US" altLang="zh-CN" sz="2600" dirty="0" smtClean="0">
                <a:latin typeface="Monaco" charset="0"/>
                <a:ea typeface="Monaco" charset="0"/>
                <a:cs typeface="Monaco" charset="0"/>
              </a:rPr>
              <a:t>{}</a:t>
            </a:r>
            <a:r>
              <a:rPr kumimoji="1" lang="zh-CN" altLang="en-US" sz="2600" dirty="0" smtClean="0"/>
              <a:t>表示</a:t>
            </a:r>
            <a:r>
              <a:rPr kumimoji="1" lang="zh-CN" altLang="en-US" sz="2600" dirty="0"/>
              <a:t>创建一个空的</a:t>
            </a:r>
            <a:r>
              <a:rPr kumimoji="1" lang="zh-CN" altLang="en-US" sz="2600" dirty="0" smtClean="0"/>
              <a:t>字典</a:t>
            </a:r>
            <a:endParaRPr kumimoji="1" lang="en-US" altLang="zh-CN" sz="26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集合创建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" y="2564904"/>
            <a:ext cx="977880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600" dirty="0"/>
              <a:t>集合支持数学集合运算，如并、交、差以及对称差</a:t>
            </a:r>
            <a:r>
              <a:rPr kumimoji="1" lang="zh-CN" altLang="en-US" sz="2600" dirty="0" smtClean="0"/>
              <a:t>等</a:t>
            </a:r>
            <a:endParaRPr kumimoji="1" lang="en-US" altLang="zh-CN" sz="2600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集合运算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" y="2277307"/>
            <a:ext cx="109982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700808"/>
            <a:ext cx="11593288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600" dirty="0"/>
              <a:t>集合支持数学集合运算，如并、交、差以及对称差</a:t>
            </a:r>
            <a:r>
              <a:rPr kumimoji="1" lang="zh-CN" altLang="en-US" sz="2600" dirty="0" smtClean="0"/>
              <a:t>等</a:t>
            </a:r>
            <a:endParaRPr kumimoji="1" lang="en-US" altLang="zh-CN" sz="2600" dirty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集合运算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85" y="2417007"/>
            <a:ext cx="61341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2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实践练习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现有一空的列表“</a:t>
            </a:r>
            <a:r>
              <a:rPr lang="en-US" altLang="zh-CN" dirty="0" err="1"/>
              <a:t>kobe_list</a:t>
            </a:r>
            <a:r>
              <a:rPr lang="en-US" altLang="zh-CN" dirty="0"/>
              <a:t>”</a:t>
            </a:r>
            <a:r>
              <a:rPr lang="zh-CN" altLang="en-US" dirty="0"/>
              <a:t>用来存入科比某次投篮的信息</a:t>
            </a:r>
          </a:p>
          <a:p>
            <a:r>
              <a:rPr lang="zh-CN" altLang="en-US" dirty="0"/>
              <a:t>请利用</a:t>
            </a:r>
            <a:r>
              <a:rPr lang="en-US" altLang="zh-CN" dirty="0"/>
              <a:t>append()</a:t>
            </a:r>
            <a:r>
              <a:rPr lang="zh-CN" altLang="en-US" dirty="0"/>
              <a:t>方法将投篮</a:t>
            </a:r>
            <a:r>
              <a:rPr lang="en-US" altLang="zh-CN" dirty="0"/>
              <a:t>ID2</a:t>
            </a:r>
            <a:r>
              <a:rPr lang="zh-CN" altLang="en-US" dirty="0"/>
              <a:t>、投篮类型</a:t>
            </a:r>
            <a:r>
              <a:rPr lang="en-US" altLang="zh-CN" dirty="0"/>
              <a:t>'Jump Shot'</a:t>
            </a:r>
            <a:r>
              <a:rPr lang="zh-CN" altLang="en-US" dirty="0"/>
              <a:t>、科比所在球队</a:t>
            </a:r>
            <a:r>
              <a:rPr lang="en-US" altLang="zh-CN" dirty="0"/>
              <a:t>'Los Angeles Lakers'</a:t>
            </a:r>
            <a:r>
              <a:rPr lang="zh-CN" altLang="en-US" dirty="0"/>
              <a:t>和对手</a:t>
            </a:r>
            <a:r>
              <a:rPr lang="en-US" altLang="zh-CN" dirty="0"/>
              <a:t>'POR'</a:t>
            </a:r>
            <a:r>
              <a:rPr lang="zh-CN" altLang="en-US" dirty="0"/>
              <a:t>按顺序加入到列表变量</a:t>
            </a:r>
            <a:r>
              <a:rPr lang="en-US" altLang="zh-CN" dirty="0" err="1"/>
              <a:t>kobe_list</a:t>
            </a:r>
            <a:r>
              <a:rPr lang="zh-CN" altLang="en-US" dirty="0"/>
              <a:t>中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7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628800"/>
            <a:ext cx="10225136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remove()</a:t>
            </a:r>
            <a:r>
              <a:rPr kumimoji="1" lang="zh-CN" altLang="en-US" sz="2400" dirty="0" smtClean="0"/>
              <a:t>方法适用</a:t>
            </a:r>
            <a:r>
              <a:rPr kumimoji="1" lang="zh-CN" altLang="en-US" sz="2400" dirty="0"/>
              <a:t>于知道要删除的值的情况，当我们不知道具体元素值，但是知道元素的索引位置时，我们可以</a:t>
            </a:r>
            <a:r>
              <a:rPr kumimoji="1" lang="zh-CN" altLang="en-US" sz="2400" dirty="0" smtClean="0"/>
              <a:t>使用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del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函数</a:t>
            </a:r>
            <a:r>
              <a:rPr kumimoji="1" lang="zh-CN" altLang="en-US" sz="2400" dirty="0"/>
              <a:t>配合列表</a:t>
            </a:r>
            <a:r>
              <a:rPr kumimoji="1" lang="zh-CN" altLang="en-US" sz="2400" dirty="0" smtClean="0"/>
              <a:t>索引，删除</a:t>
            </a:r>
            <a:r>
              <a:rPr kumimoji="1" lang="zh-CN" altLang="en-US" sz="2400" dirty="0"/>
              <a:t>索引位置的</a:t>
            </a:r>
            <a:r>
              <a:rPr kumimoji="1" lang="zh-CN" altLang="en-US" sz="2400" dirty="0" smtClean="0"/>
              <a:t>元素或者使用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pop()</a:t>
            </a:r>
            <a:r>
              <a:rPr kumimoji="1" lang="zh-CN" altLang="en-US" sz="2400" dirty="0" smtClean="0"/>
              <a:t>方法</a:t>
            </a:r>
            <a:endParaRPr kumimoji="1" lang="zh-CN" altLang="en-US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312368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列表对象的增减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429000"/>
            <a:ext cx="8455829" cy="29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628800"/>
            <a:ext cx="10225136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 smtClean="0"/>
              <a:t>通过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insert()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kumimoji="1" lang="zh-CN" altLang="en-US" sz="2400" dirty="0" smtClean="0"/>
              <a:t>方法</a:t>
            </a:r>
            <a:r>
              <a:rPr kumimoji="1" lang="zh-CN" altLang="en-US" sz="2400" dirty="0"/>
              <a:t>在指定的索引位置添加数据元素</a:t>
            </a: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3312368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774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列表对象的增减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211288"/>
            <a:ext cx="8346034" cy="16578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648503"/>
            <a:ext cx="2808312" cy="27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实践练习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kobe_list</a:t>
            </a:r>
            <a:r>
              <a:rPr lang="en-US" altLang="zh-CN" dirty="0"/>
              <a:t> = [2, 'Los Angeles Lakers', 'Jump Shot', 'POR</a:t>
            </a:r>
            <a:r>
              <a:rPr lang="en-US" altLang="zh-CN" dirty="0" smtClean="0"/>
              <a:t>']</a:t>
            </a:r>
          </a:p>
          <a:p>
            <a:r>
              <a:rPr lang="zh-CN" altLang="en-US" dirty="0" smtClean="0"/>
              <a:t>现在</a:t>
            </a:r>
            <a:r>
              <a:rPr lang="zh-CN" altLang="en-US" dirty="0"/>
              <a:t>需要添加更多关于科比某次投篮的信息，包括投篮位置（按区域划分</a:t>
            </a:r>
            <a:r>
              <a:rPr lang="zh-CN" altLang="en-US" dirty="0" smtClean="0"/>
              <a:t>）、</a:t>
            </a:r>
            <a:r>
              <a:rPr lang="zh-CN" altLang="en-US" dirty="0"/>
              <a:t>比赛</a:t>
            </a:r>
            <a:r>
              <a:rPr lang="zh-CN" altLang="en-US" dirty="0" smtClean="0"/>
              <a:t>日期和</a:t>
            </a:r>
            <a:r>
              <a:rPr lang="zh-CN" altLang="en-US" dirty="0"/>
              <a:t>对阵形式（主场或者客场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r>
              <a:rPr lang="zh-CN" altLang="en-US" dirty="0" smtClean="0"/>
              <a:t>在</a:t>
            </a:r>
            <a:r>
              <a:rPr lang="en-US" altLang="zh-CN" dirty="0" err="1" smtClean="0"/>
              <a:t>kobe_list</a:t>
            </a:r>
            <a:r>
              <a:rPr lang="en-US" altLang="zh-CN" dirty="0" smtClean="0"/>
              <a:t> </a:t>
            </a:r>
            <a:r>
              <a:rPr lang="zh-CN" altLang="en-US" dirty="0" smtClean="0"/>
              <a:t>插入 </a:t>
            </a:r>
            <a:r>
              <a:rPr lang="en-US" altLang="zh-CN" dirty="0" smtClean="0"/>
              <a:t>‘Left </a:t>
            </a:r>
            <a:r>
              <a:rPr lang="en-US" altLang="zh-CN" dirty="0"/>
              <a:t>Side(L</a:t>
            </a:r>
            <a:r>
              <a:rPr lang="en-US" altLang="zh-CN" dirty="0" smtClean="0"/>
              <a:t>)’</a:t>
            </a:r>
            <a:r>
              <a:rPr lang="zh-CN" altLang="en-US" dirty="0" smtClean="0"/>
              <a:t>，</a:t>
            </a:r>
            <a:r>
              <a:rPr lang="en-US" altLang="zh-CN" dirty="0" smtClean="0"/>
              <a:t>‘2000-10-31’</a:t>
            </a:r>
            <a:r>
              <a:rPr lang="zh-CN" altLang="en-US" dirty="0" smtClean="0"/>
              <a:t>，和</a:t>
            </a:r>
            <a:r>
              <a:rPr lang="en-US" altLang="zh-CN" dirty="0" smtClean="0"/>
              <a:t>'LAL </a:t>
            </a:r>
            <a:r>
              <a:rPr lang="en-US" altLang="zh-CN" dirty="0"/>
              <a:t>@ POR'</a:t>
            </a:r>
          </a:p>
          <a:p>
            <a:r>
              <a:rPr lang="zh-CN" altLang="en-US" dirty="0" smtClean="0"/>
              <a:t>并</a:t>
            </a:r>
            <a:r>
              <a:rPr lang="zh-CN" altLang="en-US" dirty="0"/>
              <a:t>删除数据元素</a:t>
            </a:r>
            <a:r>
              <a:rPr lang="en-US" altLang="zh-CN" dirty="0"/>
              <a:t>2</a:t>
            </a:r>
          </a:p>
          <a:p>
            <a:r>
              <a:rPr lang="zh-CN" altLang="en-US" dirty="0"/>
              <a:t>在</a:t>
            </a:r>
            <a:r>
              <a:rPr lang="en-US" altLang="zh-CN" dirty="0"/>
              <a:t>'Los Angeles Lakers'</a:t>
            </a:r>
            <a:r>
              <a:rPr lang="zh-CN" altLang="en-US" dirty="0"/>
              <a:t>之后加上</a:t>
            </a:r>
            <a:r>
              <a:rPr lang="en-US" altLang="zh-CN" dirty="0"/>
              <a:t>matchup</a:t>
            </a:r>
            <a:r>
              <a:rPr lang="zh-CN" altLang="en-US" dirty="0"/>
              <a:t>的值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21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1628800"/>
            <a:ext cx="10225136" cy="4176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Python</a:t>
            </a:r>
            <a:r>
              <a:rPr kumimoji="1" lang="zh-CN" altLang="en-US" sz="2400" dirty="0"/>
              <a:t>语言中所有的索引都是</a:t>
            </a:r>
            <a:r>
              <a:rPr kumimoji="1" lang="zh-CN" altLang="en-US" sz="2400" dirty="0" smtClean="0"/>
              <a:t>从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0</a:t>
            </a:r>
            <a:r>
              <a:rPr kumimoji="1" lang="zh-CN" altLang="en-US" sz="2400" dirty="0" smtClean="0"/>
              <a:t> 开始</a:t>
            </a:r>
            <a:r>
              <a:rPr kumimoji="1" lang="zh-CN" altLang="en-US" sz="2400" dirty="0"/>
              <a:t>计数的，如果列表中</a:t>
            </a:r>
            <a:r>
              <a:rPr kumimoji="1" lang="zh-CN" altLang="en-US" sz="2400" dirty="0" smtClean="0"/>
              <a:t>有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n</a:t>
            </a:r>
            <a:r>
              <a:rPr kumimoji="1" lang="zh-CN" altLang="en-US" sz="2400" dirty="0" smtClean="0"/>
              <a:t> 个</a:t>
            </a:r>
            <a:r>
              <a:rPr kumimoji="1" lang="zh-CN" altLang="en-US" sz="2400" dirty="0"/>
              <a:t>元素，那么最后一个元素的索引</a:t>
            </a:r>
            <a:r>
              <a:rPr kumimoji="1" lang="zh-CN" altLang="en-US" sz="2400" dirty="0" smtClean="0"/>
              <a:t>是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n-1</a:t>
            </a:r>
            <a:r>
              <a:rPr kumimoji="1" lang="zh-CN" altLang="en-US" sz="2400" dirty="0" smtClean="0">
                <a:latin typeface="Monaco" charset="0"/>
                <a:ea typeface="Monaco" charset="0"/>
                <a:cs typeface="Monaco" charset="0"/>
              </a:rPr>
              <a:t> </a:t>
            </a:r>
            <a:endParaRPr kumimoji="1" lang="en-US" altLang="zh-CN" sz="2400" dirty="0" smtClean="0">
              <a:latin typeface="Monaco" charset="0"/>
              <a:ea typeface="Monaco" charset="0"/>
              <a:cs typeface="Monaco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endParaRPr kumimoji="1" lang="en-US" altLang="zh-CN" sz="2400" dirty="0" smtClean="0"/>
          </a:p>
          <a:p>
            <a:pPr>
              <a:lnSpc>
                <a:spcPct val="150000"/>
              </a:lnSpc>
            </a:pPr>
            <a:endParaRPr kumimoji="1" lang="en-US" altLang="zh-CN" sz="2400" dirty="0"/>
          </a:p>
          <a:p>
            <a:pPr>
              <a:lnSpc>
                <a:spcPct val="150000"/>
              </a:lnSpc>
            </a:pPr>
            <a:r>
              <a:rPr kumimoji="1" lang="zh-CN" altLang="en-US" sz="2400" dirty="0"/>
              <a:t>如果我们想要</a:t>
            </a:r>
            <a:r>
              <a:rPr kumimoji="1" lang="zh-CN" altLang="en-US" sz="2400" dirty="0" smtClean="0"/>
              <a:t>获取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kobe_list</a:t>
            </a:r>
            <a:r>
              <a:rPr kumimoji="1" lang="zh-CN" altLang="en-US" sz="2400" dirty="0" smtClean="0"/>
              <a:t> 中第 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3</a:t>
            </a:r>
            <a:r>
              <a:rPr kumimoji="1" lang="zh-CN" altLang="en-US" sz="2400" dirty="0" smtClean="0"/>
              <a:t> 个元素及倒数第二个元素</a:t>
            </a:r>
            <a:endParaRPr kumimoji="1" lang="zh-CN" altLang="en-US" sz="2400" dirty="0"/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列表索引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3429000"/>
            <a:ext cx="6192688" cy="145483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83"/>
          <a:stretch/>
        </p:blipFill>
        <p:spPr>
          <a:xfrm>
            <a:off x="491316" y="2924943"/>
            <a:ext cx="8960939" cy="504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5687863"/>
            <a:ext cx="6110064" cy="102698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696" y="5616857"/>
            <a:ext cx="6654304" cy="11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1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9376" y="2132856"/>
            <a:ext cx="10225136" cy="3672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400" dirty="0"/>
              <a:t>Python</a:t>
            </a:r>
            <a:r>
              <a:rPr kumimoji="1" lang="zh-CN" altLang="en-US" sz="2400" dirty="0"/>
              <a:t>内置的用于判断列表长度的函数</a:t>
            </a:r>
            <a:r>
              <a:rPr kumimoji="1" lang="zh-CN" altLang="en-US" sz="2400" dirty="0" smtClean="0"/>
              <a:t>为 </a:t>
            </a:r>
            <a:r>
              <a:rPr kumimoji="1" lang="en-US" altLang="zh-CN" sz="2400" dirty="0" err="1" smtClean="0">
                <a:latin typeface="Monaco" charset="0"/>
                <a:ea typeface="Monaco" charset="0"/>
                <a:cs typeface="Monaco" charset="0"/>
              </a:rPr>
              <a:t>len</a:t>
            </a:r>
            <a:r>
              <a:rPr kumimoji="1" lang="en-US" altLang="zh-CN" sz="2400" dirty="0" smtClean="0">
                <a:latin typeface="Monaco" charset="0"/>
                <a:ea typeface="Monaco" charset="0"/>
                <a:cs typeface="Monaco" charset="0"/>
              </a:rPr>
              <a:t>()</a:t>
            </a:r>
          </a:p>
        </p:txBody>
      </p:sp>
      <p:sp>
        <p:nvSpPr>
          <p:cNvPr id="5" name="矩形 28"/>
          <p:cNvSpPr/>
          <p:nvPr/>
        </p:nvSpPr>
        <p:spPr>
          <a:xfrm>
            <a:off x="-18898" y="671163"/>
            <a:ext cx="510214" cy="598302"/>
          </a:xfrm>
          <a:prstGeom prst="rect">
            <a:avLst/>
          </a:prstGeom>
          <a:solidFill>
            <a:srgbClr val="942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671163"/>
            <a:ext cx="2160240" cy="598302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Freeform 83"/>
          <p:cNvSpPr>
            <a:spLocks noChangeArrowheads="1"/>
          </p:cNvSpPr>
          <p:nvPr/>
        </p:nvSpPr>
        <p:spPr bwMode="auto">
          <a:xfrm>
            <a:off x="92209" y="826314"/>
            <a:ext cx="288000" cy="288000"/>
          </a:xfrm>
          <a:custGeom>
            <a:avLst/>
            <a:gdLst>
              <a:gd name="T0" fmla="*/ 38764526 w 602"/>
              <a:gd name="T1" fmla="*/ 78442719 h 602"/>
              <a:gd name="T2" fmla="*/ 38764526 w 602"/>
              <a:gd name="T3" fmla="*/ 78442719 h 602"/>
              <a:gd name="T4" fmla="*/ 0 w 602"/>
              <a:gd name="T5" fmla="*/ 38764526 h 602"/>
              <a:gd name="T6" fmla="*/ 38764526 w 602"/>
              <a:gd name="T7" fmla="*/ 0 h 602"/>
              <a:gd name="T8" fmla="*/ 78442719 w 602"/>
              <a:gd name="T9" fmla="*/ 38764526 h 602"/>
              <a:gd name="T10" fmla="*/ 38764526 w 602"/>
              <a:gd name="T11" fmla="*/ 78442719 h 602"/>
              <a:gd name="T12" fmla="*/ 61866665 w 602"/>
              <a:gd name="T13" fmla="*/ 16576054 h 602"/>
              <a:gd name="T14" fmla="*/ 61866665 w 602"/>
              <a:gd name="T15" fmla="*/ 16576054 h 602"/>
              <a:gd name="T16" fmla="*/ 38764526 w 602"/>
              <a:gd name="T17" fmla="*/ 38764526 h 602"/>
              <a:gd name="T18" fmla="*/ 38764526 w 602"/>
              <a:gd name="T19" fmla="*/ 7308970 h 602"/>
              <a:gd name="T20" fmla="*/ 7439751 w 602"/>
              <a:gd name="T21" fmla="*/ 38764526 h 602"/>
              <a:gd name="T22" fmla="*/ 38764526 w 602"/>
              <a:gd name="T23" fmla="*/ 71002968 h 602"/>
              <a:gd name="T24" fmla="*/ 71002968 w 602"/>
              <a:gd name="T25" fmla="*/ 38764526 h 602"/>
              <a:gd name="T26" fmla="*/ 61866665 w 602"/>
              <a:gd name="T27" fmla="*/ 16576054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953786" y="709485"/>
            <a:ext cx="355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列表长度</a:t>
            </a:r>
            <a:endParaRPr lang="zh-CN" altLang="en-US" sz="2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6" y="3356992"/>
            <a:ext cx="11464244" cy="144016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10228895" y="6520259"/>
            <a:ext cx="2743200" cy="365125"/>
          </a:xfrm>
          <a:prstGeom prst="rect">
            <a:avLst/>
          </a:prstGeom>
        </p:spPr>
        <p:txBody>
          <a:bodyPr/>
          <a:lstStyle/>
          <a:p>
            <a:fld id="{370D8578-DDD4-487D-A316-C8E65CC577E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7EDC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1918</Words>
  <Application>Microsoft Office PowerPoint</Application>
  <PresentationFormat>自定义</PresentationFormat>
  <Paragraphs>216</Paragraphs>
  <Slides>33</Slides>
  <Notes>31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PowerPoint 演示文稿</vt:lpstr>
      <vt:lpstr>PowerPoint 演示文稿</vt:lpstr>
      <vt:lpstr>PowerPoint 演示文稿</vt:lpstr>
      <vt:lpstr>实践练习 </vt:lpstr>
      <vt:lpstr>PowerPoint 演示文稿</vt:lpstr>
      <vt:lpstr>PowerPoint 演示文稿</vt:lpstr>
      <vt:lpstr>实践练习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实践练习 </vt:lpstr>
      <vt:lpstr>PowerPoint 演示文稿</vt:lpstr>
      <vt:lpstr>PowerPoint 演示文稿</vt:lpstr>
      <vt:lpstr>为什么需要用元组</vt:lpstr>
      <vt:lpstr>元组vs列表</vt:lpstr>
      <vt:lpstr>实践练习 </vt:lpstr>
      <vt:lpstr>PowerPoint 演示文稿</vt:lpstr>
      <vt:lpstr>PowerPoint 演示文稿</vt:lpstr>
      <vt:lpstr>PowerPoint 演示文稿</vt:lpstr>
      <vt:lpstr>实践练习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byr</dc:creator>
  <cp:lastModifiedBy>陈艳宁</cp:lastModifiedBy>
  <cp:revision>15</cp:revision>
  <dcterms:created xsi:type="dcterms:W3CDTF">2018-03-13T06:10:20Z</dcterms:created>
  <dcterms:modified xsi:type="dcterms:W3CDTF">2020-01-11T03:03:40Z</dcterms:modified>
</cp:coreProperties>
</file>