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2D5C3-6F28-489E-9ECF-9D4B2CED01B6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4AFE-14B9-42E0-87FA-5B0EAF531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22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你希望一个函数可以接受处理比当初声明定义时更多的参数，可以使用不定长参数。即，实现了函数的参数冗余。当传递的实参数目比函数的形参更多时，一般会报错。但函数中的不定长参数可以用来吸收多余的参数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40078" y="1772816"/>
            <a:ext cx="10515600" cy="41044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这</a:t>
            </a:r>
            <a:r>
              <a:rPr lang="zh-CN" altLang="en-US" sz="2400" dirty="0" smtClean="0"/>
              <a:t>是为了解决，不确定需要传入参数个数的情况</a:t>
            </a:r>
            <a:endParaRPr lang="en-US" altLang="zh-CN" sz="2400" dirty="0" smtClean="0"/>
          </a:p>
        </p:txBody>
      </p:sp>
      <p:sp>
        <p:nvSpPr>
          <p:cNvPr id="7" name="文本框 5"/>
          <p:cNvSpPr txBox="1"/>
          <p:nvPr/>
        </p:nvSpPr>
        <p:spPr>
          <a:xfrm>
            <a:off x="911424" y="8367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8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9" name="矩形 4"/>
          <p:cNvSpPr/>
          <p:nvPr/>
        </p:nvSpPr>
        <p:spPr>
          <a:xfrm>
            <a:off x="479376" y="674237"/>
            <a:ext cx="3600400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Freeform 78"/>
          <p:cNvSpPr>
            <a:spLocks noChangeArrowheads="1"/>
          </p:cNvSpPr>
          <p:nvPr/>
        </p:nvSpPr>
        <p:spPr bwMode="auto">
          <a:xfrm>
            <a:off x="119336" y="8367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不定长参数</a:t>
            </a:r>
            <a:r>
              <a:rPr lang="zh-CN" altLang="en-US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sz="2800" dirty="0" err="1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2" name="内容占位符 1"/>
          <p:cNvSpPr txBox="1"/>
          <p:nvPr/>
        </p:nvSpPr>
        <p:spPr>
          <a:xfrm>
            <a:off x="899173" y="2439225"/>
            <a:ext cx="10515600" cy="4104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48" y="2697734"/>
            <a:ext cx="6581520" cy="3150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72816"/>
            <a:ext cx="10515600" cy="410445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endParaRPr lang="en-US" altLang="zh-CN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如果输入是一</a:t>
            </a: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个 </a:t>
            </a:r>
            <a:r>
              <a:rPr lang="en-US" altLang="zh-CN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list</a:t>
            </a: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，</a:t>
            </a:r>
            <a:r>
              <a:rPr lang="zh-CN" altLang="en-US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那么可以</a:t>
            </a: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用 </a:t>
            </a:r>
            <a:r>
              <a:rPr lang="en-US" altLang="zh-CN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*list</a:t>
            </a:r>
            <a:r>
              <a:rPr lang="zh-CN" altLang="en-US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的</a:t>
            </a:r>
            <a:r>
              <a:rPr lang="zh-CN" altLang="en-US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方式传入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00" y="3044748"/>
            <a:ext cx="7113481" cy="1946546"/>
          </a:xfrm>
          <a:prstGeom prst="rect">
            <a:avLst/>
          </a:prstGeom>
        </p:spPr>
      </p:pic>
      <p:sp>
        <p:nvSpPr>
          <p:cNvPr id="12" name="文本框 5"/>
          <p:cNvSpPr txBox="1"/>
          <p:nvPr/>
        </p:nvSpPr>
        <p:spPr>
          <a:xfrm>
            <a:off x="1063824" y="989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133502" y="8235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4" name="矩形 4"/>
          <p:cNvSpPr/>
          <p:nvPr/>
        </p:nvSpPr>
        <p:spPr>
          <a:xfrm>
            <a:off x="631776" y="826637"/>
            <a:ext cx="3600400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Freeform 78"/>
          <p:cNvSpPr>
            <a:spLocks noChangeArrowheads="1"/>
          </p:cNvSpPr>
          <p:nvPr/>
        </p:nvSpPr>
        <p:spPr bwMode="auto">
          <a:xfrm>
            <a:off x="271736" y="9891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6186" y="8618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不定长参数</a:t>
            </a:r>
            <a:r>
              <a:rPr lang="zh-CN" altLang="en-US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sz="2800" dirty="0" err="1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85498" y="3193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72816"/>
            <a:ext cx="10515600" cy="410445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函数定义时，</a:t>
            </a:r>
            <a:r>
              <a:rPr lang="zh-CN" altLang="en-US" dirty="0" smtClean="0"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dirty="0"/>
              <a:t>可以将按位置传递进来的参数“打包”成元组</a:t>
            </a:r>
            <a:r>
              <a:rPr lang="en-US" altLang="zh-CN" dirty="0"/>
              <a:t>(tuple)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函数调用时，</a:t>
            </a:r>
            <a:r>
              <a:rPr lang="zh-CN" altLang="en-US" dirty="0" smtClean="0"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dirty="0"/>
              <a:t>可以“解压”待传递到函数中的 元组、列表、集合、字符串等类型，并按位置传递到函数入口参数中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2" name="文本框 5"/>
          <p:cNvSpPr txBox="1"/>
          <p:nvPr/>
        </p:nvSpPr>
        <p:spPr>
          <a:xfrm>
            <a:off x="1063824" y="989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133502" y="8235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4" name="矩形 4"/>
          <p:cNvSpPr/>
          <p:nvPr/>
        </p:nvSpPr>
        <p:spPr>
          <a:xfrm>
            <a:off x="631776" y="826637"/>
            <a:ext cx="3600400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Freeform 78"/>
          <p:cNvSpPr>
            <a:spLocks noChangeArrowheads="1"/>
          </p:cNvSpPr>
          <p:nvPr/>
        </p:nvSpPr>
        <p:spPr bwMode="auto">
          <a:xfrm>
            <a:off x="271736" y="9891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6186" y="8618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不定长参数</a:t>
            </a:r>
            <a:r>
              <a:rPr lang="zh-CN" altLang="en-US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sz="2800" dirty="0" err="1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85498" y="3193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3902577"/>
            <a:ext cx="8923732" cy="23531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72816"/>
            <a:ext cx="10515600" cy="410445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endParaRPr lang="en-US" altLang="zh-CN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 传入</a:t>
            </a:r>
            <a:r>
              <a:rPr lang="zh-CN" altLang="en-US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的时候，如果调用函数使用关键词传入参数时会出错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953786" y="7094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不定长参数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64" y="3225578"/>
            <a:ext cx="8391547" cy="2834416"/>
          </a:xfrm>
          <a:prstGeom prst="rect">
            <a:avLst/>
          </a:prstGeom>
        </p:spPr>
      </p:pic>
      <p:sp>
        <p:nvSpPr>
          <p:cNvPr id="12" name="文本框 5"/>
          <p:cNvSpPr txBox="1"/>
          <p:nvPr/>
        </p:nvSpPr>
        <p:spPr>
          <a:xfrm>
            <a:off x="1063824" y="989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133502" y="8235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4" name="矩形 4"/>
          <p:cNvSpPr/>
          <p:nvPr/>
        </p:nvSpPr>
        <p:spPr>
          <a:xfrm>
            <a:off x="631776" y="826637"/>
            <a:ext cx="3600400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Freeform 78"/>
          <p:cNvSpPr>
            <a:spLocks noChangeArrowheads="1"/>
          </p:cNvSpPr>
          <p:nvPr/>
        </p:nvSpPr>
        <p:spPr bwMode="auto">
          <a:xfrm>
            <a:off x="271736" y="9891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6186" y="861885"/>
            <a:ext cx="341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不定长参数</a:t>
            </a:r>
            <a:r>
              <a:rPr lang="zh-CN" altLang="en-US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en-US" altLang="zh-CN" sz="2800" dirty="0" err="1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args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85498" y="3193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11424" y="1772816"/>
            <a:ext cx="10515600" cy="410445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**</a:t>
            </a:r>
            <a:r>
              <a:rPr lang="en-US" altLang="zh-CN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kwargs</a:t>
            </a:r>
            <a:endParaRPr lang="en-US" altLang="zh-CN" dirty="0" smtClean="0">
              <a:solidFill>
                <a:prstClr val="black"/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**</a:t>
            </a:r>
            <a:r>
              <a:rPr lang="en-US" altLang="zh-CN" dirty="0" err="1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kwargs</a:t>
            </a:r>
            <a:r>
              <a:rPr lang="zh-CN" altLang="en-US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的出现便是</a:t>
            </a:r>
            <a:r>
              <a:rPr lang="zh-CN" altLang="en-US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解决需要传入特定关键词参数的情况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2" name="文本框 5"/>
          <p:cNvSpPr txBox="1"/>
          <p:nvPr/>
        </p:nvSpPr>
        <p:spPr>
          <a:xfrm>
            <a:off x="1063824" y="989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133502" y="8235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4" name="矩形 4"/>
          <p:cNvSpPr/>
          <p:nvPr/>
        </p:nvSpPr>
        <p:spPr>
          <a:xfrm>
            <a:off x="631776" y="826637"/>
            <a:ext cx="431209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Freeform 78"/>
          <p:cNvSpPr>
            <a:spLocks noChangeArrowheads="1"/>
          </p:cNvSpPr>
          <p:nvPr/>
        </p:nvSpPr>
        <p:spPr bwMode="auto">
          <a:xfrm>
            <a:off x="271736" y="9891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6186" y="861885"/>
            <a:ext cx="4269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不定长参数</a:t>
            </a:r>
            <a:r>
              <a:rPr lang="zh-CN" altLang="en-US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**</a:t>
            </a:r>
            <a:r>
              <a:rPr lang="en-US" altLang="zh-CN" sz="2800" dirty="0" err="1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kwargs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85498" y="3193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24" y="3294506"/>
            <a:ext cx="7378700" cy="1651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424" y="3294506"/>
            <a:ext cx="7442200" cy="2400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2" name="文本框 5"/>
          <p:cNvSpPr txBox="1"/>
          <p:nvPr/>
        </p:nvSpPr>
        <p:spPr>
          <a:xfrm>
            <a:off x="1063824" y="989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133502" y="8235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4" name="矩形 4"/>
          <p:cNvSpPr/>
          <p:nvPr/>
        </p:nvSpPr>
        <p:spPr>
          <a:xfrm>
            <a:off x="631776" y="826637"/>
            <a:ext cx="431209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Freeform 78"/>
          <p:cNvSpPr>
            <a:spLocks noChangeArrowheads="1"/>
          </p:cNvSpPr>
          <p:nvPr/>
        </p:nvSpPr>
        <p:spPr bwMode="auto">
          <a:xfrm>
            <a:off x="271736" y="9891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6186" y="861885"/>
            <a:ext cx="4269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常见包中的不定参数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85498" y="3193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1736" y="2246990"/>
            <a:ext cx="4939844" cy="4278354"/>
          </a:xfrm>
        </p:spPr>
        <p:txBody>
          <a:bodyPr>
            <a:normAutofit/>
          </a:bodyPr>
          <a:lstStyle/>
          <a:p>
            <a:r>
              <a:rPr kumimoji="1" lang="en-US" altLang="zh-CN" sz="2400" dirty="0" err="1">
                <a:latin typeface="Monaco" charset="0"/>
                <a:ea typeface="Monaco" charset="0"/>
                <a:cs typeface="Monaco" charset="0"/>
              </a:rPr>
              <a:t>s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cikit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-learn</a:t>
            </a:r>
            <a:r>
              <a:rPr kumimoji="1" lang="zh-CN" altLang="en-US" sz="2400" dirty="0" smtClean="0"/>
              <a:t>中的测试集训练集划分函数</a:t>
            </a:r>
            <a:endParaRPr kumimoji="1" lang="en-US" altLang="zh-CN" sz="2400" dirty="0" smtClean="0"/>
          </a:p>
          <a:p>
            <a:endParaRPr kumimoji="1" lang="en-US" altLang="zh-CN" sz="2400" dirty="0" smtClean="0"/>
          </a:p>
          <a:p>
            <a:r>
              <a:rPr kumimoji="1" lang="en-US" altLang="zh-CN" sz="2000" dirty="0" err="1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d</a:t>
            </a:r>
            <a:r>
              <a:rPr kumimoji="1" lang="en-US" altLang="zh-CN" sz="2000" dirty="0" err="1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ef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1" lang="en-US" altLang="zh-CN" sz="2000" dirty="0" err="1" smtClean="0">
                <a:latin typeface="Monaco" charset="0"/>
                <a:ea typeface="Monaco" charset="0"/>
                <a:cs typeface="Monaco" charset="0"/>
              </a:rPr>
              <a:t>train_test_split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(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*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array,</a:t>
            </a:r>
            <a:r>
              <a:rPr kumimoji="1" lang="zh-CN" altLang="en-US" sz="2000" dirty="0" smtClean="0">
                <a:latin typeface="Monaco" charset="0"/>
                <a:ea typeface="Monaco" charset="0"/>
                <a:cs typeface="Monaco" charset="0"/>
              </a:rPr>
              <a:t> **</a:t>
            </a:r>
            <a:r>
              <a:rPr kumimoji="1" lang="en-US" altLang="zh-CN" sz="2000" dirty="0" smtClean="0">
                <a:latin typeface="Monaco" charset="0"/>
                <a:ea typeface="Monaco" charset="0"/>
                <a:cs typeface="Monaco" charset="0"/>
              </a:rPr>
              <a:t>options)</a:t>
            </a:r>
            <a:endParaRPr kumimoji="1" lang="en-US" altLang="zh-CN" sz="2000" dirty="0"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980" y="0"/>
            <a:ext cx="6347637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63352" y="2132856"/>
            <a:ext cx="5104184" cy="4104455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函数定义时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dirty="0"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dirty="0"/>
              <a:t>可以将按位置传递进来的</a:t>
            </a:r>
            <a:r>
              <a:rPr lang="zh-CN" altLang="en-US" dirty="0" smtClean="0"/>
              <a:t>参数</a:t>
            </a:r>
            <a:r>
              <a:rPr lang="zh-CN" altLang="en-US" dirty="0"/>
              <a:t>“</a:t>
            </a:r>
            <a:r>
              <a:rPr lang="zh-CN" altLang="en-US" dirty="0" smtClean="0"/>
              <a:t>打包</a:t>
            </a:r>
            <a:r>
              <a:rPr lang="zh-CN" altLang="en-US" dirty="0"/>
              <a:t>”</a:t>
            </a:r>
            <a:r>
              <a:rPr lang="zh-CN" altLang="en-US" dirty="0" smtClean="0"/>
              <a:t>成元组</a:t>
            </a:r>
            <a:r>
              <a:rPr lang="en-US" altLang="zh-CN" dirty="0"/>
              <a:t>(tuple)</a:t>
            </a:r>
            <a:r>
              <a:rPr lang="zh-CN" altLang="en-US" dirty="0"/>
              <a:t>类型</a:t>
            </a:r>
            <a:br>
              <a:rPr lang="zh-CN" altLang="en-US" dirty="0"/>
            </a:br>
            <a:r>
              <a:rPr lang="zh-CN" altLang="en-US" dirty="0">
                <a:latin typeface="Monaco" charset="0"/>
                <a:ea typeface="Monaco" charset="0"/>
                <a:cs typeface="Monaco" charset="0"/>
              </a:rPr>
              <a:t>**</a:t>
            </a:r>
            <a:r>
              <a:rPr lang="zh-CN" altLang="en-US" dirty="0"/>
              <a:t>可以将按关键字传递进来的</a:t>
            </a:r>
            <a:r>
              <a:rPr lang="zh-CN" altLang="en-US" dirty="0" smtClean="0"/>
              <a:t>参数</a:t>
            </a:r>
            <a:r>
              <a:rPr lang="zh-CN" altLang="en-US" dirty="0"/>
              <a:t>“</a:t>
            </a:r>
            <a:r>
              <a:rPr lang="zh-CN" altLang="en-US" dirty="0" smtClean="0"/>
              <a:t>打包</a:t>
            </a:r>
            <a:r>
              <a:rPr lang="zh-CN" altLang="en-US" dirty="0"/>
              <a:t>”</a:t>
            </a:r>
            <a:r>
              <a:rPr lang="zh-CN" altLang="en-US" dirty="0" smtClean="0"/>
              <a:t>成</a:t>
            </a:r>
            <a:r>
              <a:rPr lang="zh-CN" altLang="en-US" dirty="0"/>
              <a:t>字典</a:t>
            </a:r>
            <a:r>
              <a:rPr lang="en-US" altLang="zh-CN" dirty="0"/>
              <a:t>(dictionary)</a:t>
            </a:r>
            <a:r>
              <a:rPr lang="zh-CN" altLang="en-US" dirty="0"/>
              <a:t>类型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33098" y="3040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2" name="文本框 5"/>
          <p:cNvSpPr txBox="1"/>
          <p:nvPr/>
        </p:nvSpPr>
        <p:spPr>
          <a:xfrm>
            <a:off x="1063824" y="9891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聚类分析</a:t>
            </a:r>
          </a:p>
        </p:txBody>
      </p:sp>
      <p:sp>
        <p:nvSpPr>
          <p:cNvPr id="13" name="矩形 28"/>
          <p:cNvSpPr/>
          <p:nvPr/>
        </p:nvSpPr>
        <p:spPr>
          <a:xfrm>
            <a:off x="133502" y="8235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4" name="矩形 4"/>
          <p:cNvSpPr/>
          <p:nvPr/>
        </p:nvSpPr>
        <p:spPr>
          <a:xfrm>
            <a:off x="631776" y="826637"/>
            <a:ext cx="6832376" cy="59522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Freeform 78"/>
          <p:cNvSpPr>
            <a:spLocks noChangeArrowheads="1"/>
          </p:cNvSpPr>
          <p:nvPr/>
        </p:nvSpPr>
        <p:spPr bwMode="auto">
          <a:xfrm>
            <a:off x="271736" y="989112"/>
            <a:ext cx="254699" cy="277602"/>
          </a:xfrm>
          <a:custGeom>
            <a:avLst/>
            <a:gdLst>
              <a:gd name="T0" fmla="*/ 39230934 w 601"/>
              <a:gd name="T1" fmla="*/ 78442719 h 602"/>
              <a:gd name="T2" fmla="*/ 39230934 w 601"/>
              <a:gd name="T3" fmla="*/ 78442719 h 602"/>
              <a:gd name="T4" fmla="*/ 0 w 601"/>
              <a:gd name="T5" fmla="*/ 38764526 h 602"/>
              <a:gd name="T6" fmla="*/ 39230934 w 601"/>
              <a:gd name="T7" fmla="*/ 0 h 602"/>
              <a:gd name="T8" fmla="*/ 77429787 w 601"/>
              <a:gd name="T9" fmla="*/ 38764526 h 602"/>
              <a:gd name="T10" fmla="*/ 39230934 w 601"/>
              <a:gd name="T11" fmla="*/ 78442719 h 602"/>
              <a:gd name="T12" fmla="*/ 7226723 w 601"/>
              <a:gd name="T13" fmla="*/ 38764526 h 602"/>
              <a:gd name="T14" fmla="*/ 7226723 w 601"/>
              <a:gd name="T15" fmla="*/ 38764526 h 602"/>
              <a:gd name="T16" fmla="*/ 39230934 w 601"/>
              <a:gd name="T17" fmla="*/ 38764526 h 602"/>
              <a:gd name="T18" fmla="*/ 39230934 w 601"/>
              <a:gd name="T19" fmla="*/ 7308970 h 602"/>
              <a:gd name="T20" fmla="*/ 7226723 w 601"/>
              <a:gd name="T21" fmla="*/ 38764526 h 6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1" h="602">
                <a:moveTo>
                  <a:pt x="304" y="601"/>
                </a:moveTo>
                <a:lnTo>
                  <a:pt x="304" y="601"/>
                </a:lnTo>
                <a:cubicBezTo>
                  <a:pt x="134" y="601"/>
                  <a:pt x="0" y="466"/>
                  <a:pt x="0" y="297"/>
                </a:cubicBezTo>
                <a:cubicBezTo>
                  <a:pt x="0" y="134"/>
                  <a:pt x="134" y="0"/>
                  <a:pt x="304" y="0"/>
                </a:cubicBezTo>
                <a:cubicBezTo>
                  <a:pt x="466" y="0"/>
                  <a:pt x="600" y="134"/>
                  <a:pt x="600" y="297"/>
                </a:cubicBezTo>
                <a:cubicBezTo>
                  <a:pt x="600" y="466"/>
                  <a:pt x="466" y="601"/>
                  <a:pt x="304" y="601"/>
                </a:cubicBezTo>
                <a:close/>
                <a:moveTo>
                  <a:pt x="56" y="297"/>
                </a:moveTo>
                <a:lnTo>
                  <a:pt x="56" y="297"/>
                </a:lnTo>
                <a:cubicBezTo>
                  <a:pt x="304" y="297"/>
                  <a:pt x="304" y="297"/>
                  <a:pt x="304" y="297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69" y="56"/>
                  <a:pt x="56" y="162"/>
                  <a:pt x="56" y="2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6186" y="861885"/>
            <a:ext cx="649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函数定义与调用时，不定长参数的传入</a:t>
            </a:r>
            <a:endParaRPr lang="zh-CN" altLang="en-US" sz="2800" dirty="0">
              <a:solidFill>
                <a:prstClr val="white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85498" y="31933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1" name="内容占位符 1"/>
          <p:cNvSpPr txBox="1"/>
          <p:nvPr/>
        </p:nvSpPr>
        <p:spPr>
          <a:xfrm>
            <a:off x="5807968" y="2132856"/>
            <a:ext cx="5347506" cy="4104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函数调用时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dirty="0">
                <a:latin typeface="Monaco" charset="0"/>
                <a:ea typeface="Monaco" charset="0"/>
                <a:cs typeface="Monaco" charset="0"/>
              </a:rPr>
              <a:t>*</a:t>
            </a:r>
            <a:r>
              <a:rPr lang="zh-CN" altLang="en-US" dirty="0" smtClean="0"/>
              <a:t>可以</a:t>
            </a:r>
            <a:r>
              <a:rPr lang="zh-CN" altLang="en-US" dirty="0"/>
              <a:t>“</a:t>
            </a:r>
            <a:r>
              <a:rPr lang="zh-CN" altLang="en-US" dirty="0" smtClean="0"/>
              <a:t>解压</a:t>
            </a:r>
            <a:r>
              <a:rPr lang="zh-CN" altLang="en-US" dirty="0"/>
              <a:t>”</a:t>
            </a:r>
            <a:r>
              <a:rPr lang="zh-CN" altLang="en-US" dirty="0" smtClean="0"/>
              <a:t>待</a:t>
            </a:r>
            <a:r>
              <a:rPr lang="zh-CN" altLang="en-US" dirty="0"/>
              <a:t>传递到函数中的 元组、列表、集合、字符串等</a:t>
            </a:r>
            <a:r>
              <a:rPr lang="zh-CN" altLang="en-US" dirty="0" smtClean="0"/>
              <a:t>类型，并</a:t>
            </a:r>
            <a:r>
              <a:rPr lang="zh-CN" altLang="en-US" dirty="0"/>
              <a:t>按位置传递到函数入口参数中</a:t>
            </a:r>
            <a:br>
              <a:rPr lang="zh-CN" altLang="en-US" dirty="0"/>
            </a:br>
            <a:r>
              <a:rPr lang="zh-CN" altLang="en-US" dirty="0">
                <a:latin typeface="Monaco" charset="0"/>
                <a:ea typeface="Monaco" charset="0"/>
                <a:cs typeface="Monaco" charset="0"/>
              </a:rPr>
              <a:t>**</a:t>
            </a:r>
            <a:r>
              <a:rPr lang="zh-CN" altLang="en-US" dirty="0" smtClean="0"/>
              <a:t>可以</a:t>
            </a:r>
            <a:r>
              <a:rPr lang="zh-CN" altLang="en-US" dirty="0"/>
              <a:t>“</a:t>
            </a:r>
            <a:r>
              <a:rPr lang="zh-CN" altLang="en-US" dirty="0" smtClean="0"/>
              <a:t>解压</a:t>
            </a:r>
            <a:r>
              <a:rPr lang="zh-CN" altLang="en-US" dirty="0"/>
              <a:t>”</a:t>
            </a:r>
            <a:r>
              <a:rPr lang="zh-CN" altLang="en-US" dirty="0" smtClean="0"/>
              <a:t>待</a:t>
            </a:r>
            <a:r>
              <a:rPr lang="zh-CN" altLang="en-US" dirty="0"/>
              <a:t>传递到函数中的字典，并按关键字传递到函数入口参数中</a:t>
            </a:r>
            <a:endParaRPr lang="en-US" altLang="zh-CN" dirty="0" smtClean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311</Words>
  <Application>Microsoft Office PowerPoint</Application>
  <PresentationFormat>自定义</PresentationFormat>
  <Paragraphs>41</Paragraphs>
  <Slides>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5</cp:revision>
  <dcterms:created xsi:type="dcterms:W3CDTF">2018-03-13T06:16:00Z</dcterms:created>
  <dcterms:modified xsi:type="dcterms:W3CDTF">2020-01-11T04:47:18Z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