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0"/>
  </p:notesMasterIdLst>
  <p:sldIdLst>
    <p:sldId id="259" r:id="rId2"/>
    <p:sldId id="260" r:id="rId3"/>
    <p:sldId id="261" r:id="rId4"/>
    <p:sldId id="262" r:id="rId5"/>
    <p:sldId id="263" r:id="rId6"/>
    <p:sldId id="264" r:id="rId7"/>
    <p:sldId id="265" r:id="rId8"/>
    <p:sldId id="266" r:id="rId9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 snapToGrid="0">
      <p:cViewPr varScale="1">
        <p:scale>
          <a:sx n="71" d="100"/>
          <a:sy n="71" d="100"/>
        </p:scale>
        <p:origin x="-90" y="-7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8690E4-3F2C-418D-AC7B-33034D5BA738}" type="datetimeFigureOut">
              <a:rPr lang="zh-CN" altLang="en-US" smtClean="0"/>
              <a:t>2020-01-13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1FB49D-1217-4EE0-9B21-961F17CCD1C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606199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1100" dirty="0" smtClean="0">
                <a:latin typeface="微软雅黑 Light" panose="020B0502040204020203" pitchFamily="34" charset="-122"/>
                <a:ea typeface="微软雅黑 Light" panose="020B0502040204020203" pitchFamily="34" charset="-122"/>
                <a:cs typeface="微软雅黑 Light" panose="020B0502040204020203" pitchFamily="34" charset="-122"/>
              </a:rPr>
              <a:t>其提供各种现成方法能够节省我们很多对数据处理过程的</a:t>
            </a:r>
            <a:r>
              <a:rPr lang="en-US" altLang="zh-CN" sz="1100" dirty="0" smtClean="0">
                <a:latin typeface="微软雅黑 Light" panose="020B0502040204020203" pitchFamily="34" charset="-122"/>
                <a:ea typeface="微软雅黑 Light" panose="020B0502040204020203" pitchFamily="34" charset="-122"/>
                <a:cs typeface="微软雅黑 Light" panose="020B0502040204020203" pitchFamily="34" charset="-122"/>
              </a:rPr>
              <a:t>code</a:t>
            </a:r>
            <a:r>
              <a:rPr lang="zh-CN" altLang="en-US" sz="1100" dirty="0" smtClean="0">
                <a:latin typeface="微软雅黑 Light" panose="020B0502040204020203" pitchFamily="34" charset="-122"/>
                <a:ea typeface="微软雅黑 Light" panose="020B0502040204020203" pitchFamily="34" charset="-122"/>
                <a:cs typeface="微软雅黑 Light" panose="020B0502040204020203" pitchFamily="34" charset="-122"/>
              </a:rPr>
              <a:t>时间</a:t>
            </a:r>
            <a:endParaRPr lang="en-US" altLang="zh-CN" sz="1100" dirty="0" smtClean="0">
              <a:latin typeface="微软雅黑 Light" panose="020B0502040204020203" pitchFamily="34" charset="-122"/>
              <a:ea typeface="微软雅黑 Light" panose="020B0502040204020203" pitchFamily="34" charset="-122"/>
              <a:cs typeface="微软雅黑 Light" panose="020B0502040204020203" pitchFamily="34" charset="-122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US" altLang="zh-CN" sz="1100" dirty="0" smtClean="0"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858E6889-349A-49E8-AAE1-A1FB1A7B9723}" type="slidenum">
              <a: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1</a:t>
            </a:fld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US" altLang="zh-CN" sz="1100" dirty="0" smtClean="0"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858E6889-349A-49E8-AAE1-A1FB1A7B9723}" type="slidenum"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2</a:t>
            </a:fld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US" altLang="zh-CN" sz="1100" dirty="0" smtClean="0"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858E6889-349A-49E8-AAE1-A1FB1A7B9723}" type="slidenum">
              <a: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3</a:t>
            </a:fld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US" altLang="zh-CN" sz="1100" dirty="0" smtClean="0"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858E6889-349A-49E8-AAE1-A1FB1A7B9723}" type="slidenum">
              <a: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4</a:t>
            </a:fld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US" altLang="zh-CN" sz="1100" dirty="0" smtClean="0"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858E6889-349A-49E8-AAE1-A1FB1A7B9723}" type="slidenum">
              <a: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5</a:t>
            </a:fld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US" altLang="zh-CN" sz="1100" dirty="0" smtClean="0"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858E6889-349A-49E8-AAE1-A1FB1A7B9723}" type="slidenum">
              <a: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6</a:t>
            </a:fld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US" altLang="zh-CN" sz="1100" dirty="0" smtClean="0"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858E6889-349A-49E8-AAE1-A1FB1A7B9723}" type="slidenum">
              <a: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7</a:t>
            </a:fld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US" altLang="zh-CN" sz="1100" dirty="0" smtClean="0"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858E6889-349A-49E8-AAE1-A1FB1A7B9723}" type="slidenum">
              <a: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8</a:t>
            </a:fld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905000" y="1941513"/>
            <a:ext cx="9144000" cy="2387600"/>
          </a:xfrm>
        </p:spPr>
        <p:txBody>
          <a:bodyPr anchor="b"/>
          <a:lstStyle>
            <a:lvl1pPr algn="ctr">
              <a:defRPr sz="6000" b="1">
                <a:solidFill>
                  <a:schemeClr val="bg1"/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905000" y="4421188"/>
            <a:ext cx="9144000" cy="1655762"/>
          </a:xfrm>
        </p:spPr>
        <p:txBody>
          <a:bodyPr/>
          <a:lstStyle>
            <a:lvl1pPr marL="0" indent="0" algn="ctr">
              <a:buNone/>
              <a:defRPr sz="2400" b="1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标题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781095"/>
          </a:xfrm>
        </p:spPr>
        <p:txBody>
          <a:bodyPr/>
          <a:lstStyle>
            <a:lvl1pPr>
              <a:defRPr>
                <a:solidFill>
                  <a:srgbClr val="3DB39E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grpSp>
        <p:nvGrpSpPr>
          <p:cNvPr id="7" name="组合 6"/>
          <p:cNvGrpSpPr/>
          <p:nvPr userDrawn="1"/>
        </p:nvGrpSpPr>
        <p:grpSpPr>
          <a:xfrm>
            <a:off x="10962009" y="-4963"/>
            <a:ext cx="1008000" cy="1243629"/>
            <a:chOff x="10962009" y="-4963"/>
            <a:chExt cx="1008000" cy="1243629"/>
          </a:xfrm>
        </p:grpSpPr>
        <p:sp>
          <p:nvSpPr>
            <p:cNvPr id="8" name="矩形 7"/>
            <p:cNvSpPr/>
            <p:nvPr/>
          </p:nvSpPr>
          <p:spPr>
            <a:xfrm>
              <a:off x="10969209" y="-4963"/>
              <a:ext cx="993600" cy="830165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9" name="组合 8"/>
            <p:cNvGrpSpPr/>
            <p:nvPr/>
          </p:nvGrpSpPr>
          <p:grpSpPr>
            <a:xfrm>
              <a:off x="10962009" y="230666"/>
              <a:ext cx="1008000" cy="1008000"/>
              <a:chOff x="8044308" y="3488472"/>
              <a:chExt cx="1008000" cy="1008000"/>
            </a:xfrm>
          </p:grpSpPr>
          <p:sp>
            <p:nvSpPr>
              <p:cNvPr id="10" name="椭圆 9"/>
              <p:cNvSpPr/>
              <p:nvPr/>
            </p:nvSpPr>
            <p:spPr>
              <a:xfrm>
                <a:off x="8044308" y="3488472"/>
                <a:ext cx="1008000" cy="10080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>
                    <a:lumMod val="50000"/>
                    <a:lumOff val="50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grpSp>
            <p:nvGrpSpPr>
              <p:cNvPr id="11" name="组合 10"/>
              <p:cNvGrpSpPr/>
              <p:nvPr/>
            </p:nvGrpSpPr>
            <p:grpSpPr>
              <a:xfrm>
                <a:off x="8110158" y="3554322"/>
                <a:ext cx="876300" cy="876300"/>
                <a:chOff x="8110158" y="3554322"/>
                <a:chExt cx="876300" cy="876300"/>
              </a:xfrm>
            </p:grpSpPr>
            <p:sp>
              <p:nvSpPr>
                <p:cNvPr id="12" name="椭圆 11"/>
                <p:cNvSpPr/>
                <p:nvPr/>
              </p:nvSpPr>
              <p:spPr>
                <a:xfrm>
                  <a:off x="8110158" y="3554322"/>
                  <a:ext cx="876300" cy="876300"/>
                </a:xfrm>
                <a:prstGeom prst="ellipse">
                  <a:avLst/>
                </a:prstGeom>
                <a:solidFill>
                  <a:schemeClr val="tx1">
                    <a:lumMod val="50000"/>
                    <a:lumOff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pic>
              <p:nvPicPr>
                <p:cNvPr id="13" name="图片 12"/>
                <p:cNvPicPr>
                  <a:picLocks noChangeAspect="1"/>
                </p:cNvPicPr>
                <p:nvPr/>
              </p:nvPicPr>
              <p:blipFill>
                <a:blip r:embed="rId2" cstate="email"/>
                <a:stretch>
                  <a:fillRect/>
                </a:stretch>
              </p:blipFill>
              <p:spPr>
                <a:xfrm>
                  <a:off x="8232092" y="3758472"/>
                  <a:ext cx="632433" cy="468000"/>
                </a:xfrm>
                <a:prstGeom prst="rect">
                  <a:avLst/>
                </a:prstGeom>
              </p:spPr>
            </p:pic>
          </p:grp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标题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781095"/>
          </a:xfrm>
        </p:spPr>
        <p:txBody>
          <a:bodyPr/>
          <a:lstStyle>
            <a:lvl1pPr>
              <a:defRPr>
                <a:solidFill>
                  <a:srgbClr val="3DB39E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8" name="矩形 7"/>
          <p:cNvSpPr/>
          <p:nvPr userDrawn="1"/>
        </p:nvSpPr>
        <p:spPr>
          <a:xfrm>
            <a:off x="10977231" y="-4963"/>
            <a:ext cx="993600" cy="830165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4" name="组合 13"/>
          <p:cNvGrpSpPr/>
          <p:nvPr userDrawn="1"/>
        </p:nvGrpSpPr>
        <p:grpSpPr>
          <a:xfrm>
            <a:off x="10968979" y="251672"/>
            <a:ext cx="1008000" cy="1008000"/>
            <a:chOff x="8436382" y="2178535"/>
            <a:chExt cx="1008000" cy="1008000"/>
          </a:xfrm>
        </p:grpSpPr>
        <p:sp>
          <p:nvSpPr>
            <p:cNvPr id="15" name="椭圆 14"/>
            <p:cNvSpPr/>
            <p:nvPr/>
          </p:nvSpPr>
          <p:spPr>
            <a:xfrm>
              <a:off x="8436382" y="2178535"/>
              <a:ext cx="1008000" cy="1008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>
                  <a:lumMod val="50000"/>
                  <a:lumOff val="50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" name="椭圆 15"/>
            <p:cNvSpPr/>
            <p:nvPr/>
          </p:nvSpPr>
          <p:spPr>
            <a:xfrm>
              <a:off x="8502232" y="2244385"/>
              <a:ext cx="876300" cy="876300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17" name="图片 16"/>
            <p:cNvPicPr>
              <a:picLocks noChangeAspect="1"/>
            </p:cNvPicPr>
            <p:nvPr/>
          </p:nvPicPr>
          <p:blipFill>
            <a:blip r:embed="rId2" cstate="email"/>
            <a:stretch>
              <a:fillRect/>
            </a:stretch>
          </p:blipFill>
          <p:spPr>
            <a:xfrm>
              <a:off x="8599561" y="2432946"/>
              <a:ext cx="681643" cy="613479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标题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781095"/>
          </a:xfrm>
        </p:spPr>
        <p:txBody>
          <a:bodyPr/>
          <a:lstStyle>
            <a:lvl1pPr>
              <a:defRPr>
                <a:solidFill>
                  <a:srgbClr val="3DB39E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10991399" y="-4963"/>
            <a:ext cx="993600" cy="830165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9" name="组合 18"/>
          <p:cNvGrpSpPr/>
          <p:nvPr userDrawn="1"/>
        </p:nvGrpSpPr>
        <p:grpSpPr>
          <a:xfrm>
            <a:off x="10984199" y="241039"/>
            <a:ext cx="1008000" cy="1008000"/>
            <a:chOff x="7998232" y="5119020"/>
            <a:chExt cx="1008000" cy="1008000"/>
          </a:xfrm>
        </p:grpSpPr>
        <p:sp>
          <p:nvSpPr>
            <p:cNvPr id="20" name="椭圆 19"/>
            <p:cNvSpPr/>
            <p:nvPr/>
          </p:nvSpPr>
          <p:spPr>
            <a:xfrm>
              <a:off x="7998232" y="5119020"/>
              <a:ext cx="1008000" cy="1008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>
                  <a:lumMod val="50000"/>
                  <a:lumOff val="50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" name="椭圆 20"/>
            <p:cNvSpPr/>
            <p:nvPr/>
          </p:nvSpPr>
          <p:spPr>
            <a:xfrm>
              <a:off x="8064082" y="5195503"/>
              <a:ext cx="876300" cy="876300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22" name="图片 21"/>
            <p:cNvPicPr>
              <a:picLocks noChangeAspect="1"/>
            </p:cNvPicPr>
            <p:nvPr/>
          </p:nvPicPr>
          <p:blipFill>
            <a:blip r:embed="rId2" cstate="email"/>
            <a:stretch>
              <a:fillRect/>
            </a:stretch>
          </p:blipFill>
          <p:spPr>
            <a:xfrm>
              <a:off x="8196232" y="5239074"/>
              <a:ext cx="612000" cy="789158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标题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781095"/>
          </a:xfrm>
        </p:spPr>
        <p:txBody>
          <a:bodyPr/>
          <a:lstStyle>
            <a:lvl1pPr>
              <a:defRPr>
                <a:solidFill>
                  <a:srgbClr val="3DB39E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10985251" y="-4334"/>
            <a:ext cx="993600" cy="830165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4" name="组合 13"/>
          <p:cNvGrpSpPr/>
          <p:nvPr userDrawn="1"/>
        </p:nvGrpSpPr>
        <p:grpSpPr>
          <a:xfrm>
            <a:off x="10970261" y="257663"/>
            <a:ext cx="1008000" cy="1008000"/>
            <a:chOff x="6620434" y="1471906"/>
            <a:chExt cx="1008000" cy="1008000"/>
          </a:xfrm>
        </p:grpSpPr>
        <p:sp>
          <p:nvSpPr>
            <p:cNvPr id="15" name="椭圆 14"/>
            <p:cNvSpPr/>
            <p:nvPr/>
          </p:nvSpPr>
          <p:spPr>
            <a:xfrm>
              <a:off x="6620434" y="1471906"/>
              <a:ext cx="1008000" cy="1008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>
                  <a:lumMod val="50000"/>
                  <a:lumOff val="50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16" name="组合 15"/>
            <p:cNvGrpSpPr/>
            <p:nvPr/>
          </p:nvGrpSpPr>
          <p:grpSpPr>
            <a:xfrm>
              <a:off x="6686284" y="1537756"/>
              <a:ext cx="876300" cy="876300"/>
              <a:chOff x="6787469" y="2184355"/>
              <a:chExt cx="876300" cy="876300"/>
            </a:xfrm>
          </p:grpSpPr>
          <p:sp>
            <p:nvSpPr>
              <p:cNvPr id="17" name="椭圆 16"/>
              <p:cNvSpPr/>
              <p:nvPr/>
            </p:nvSpPr>
            <p:spPr>
              <a:xfrm>
                <a:off x="6787469" y="2184355"/>
                <a:ext cx="876300" cy="876300"/>
              </a:xfrm>
              <a:prstGeom prst="ellipse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pic>
            <p:nvPicPr>
              <p:cNvPr id="18" name="图片 17"/>
              <p:cNvPicPr>
                <a:picLocks noChangeAspect="1"/>
              </p:cNvPicPr>
              <p:nvPr/>
            </p:nvPicPr>
            <p:blipFill>
              <a:blip r:embed="rId2" cstate="email"/>
              <a:stretch>
                <a:fillRect/>
              </a:stretch>
            </p:blipFill>
            <p:spPr>
              <a:xfrm>
                <a:off x="6997019" y="2279604"/>
                <a:ext cx="457201" cy="762002"/>
              </a:xfrm>
              <a:prstGeom prst="rect">
                <a:avLst/>
              </a:prstGeom>
            </p:spPr>
          </p:pic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7" name="圆角矩形 6"/>
          <p:cNvSpPr/>
          <p:nvPr userDrawn="1"/>
        </p:nvSpPr>
        <p:spPr>
          <a:xfrm>
            <a:off x="11366495" y="6430912"/>
            <a:ext cx="468000" cy="216000"/>
          </a:xfrm>
          <a:prstGeom prst="roundRect">
            <a:avLst/>
          </a:prstGeom>
          <a:solidFill>
            <a:srgbClr val="3DB39E"/>
          </a:solidFill>
          <a:ln>
            <a:solidFill>
              <a:srgbClr val="3DB39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微软雅黑 Light" panose="020B0502040204020203" pitchFamily="34" charset="-122"/>
          <a:ea typeface="微软雅黑 Light" panose="020B0502040204020203" pitchFamily="34" charset="-122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微软雅黑 Light" panose="020B0502040204020203" pitchFamily="34" charset="-122"/>
          <a:ea typeface="微软雅黑 Light" panose="020B0502040204020203" pitchFamily="34" charset="-122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微软雅黑 Light" panose="020B0502040204020203" pitchFamily="34" charset="-122"/>
          <a:ea typeface="微软雅黑 Light" panose="020B0502040204020203" pitchFamily="34" charset="-122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微软雅黑 Light" panose="020B0502040204020203" pitchFamily="34" charset="-122"/>
          <a:ea typeface="微软雅黑 Light" panose="020B0502040204020203" pitchFamily="34" charset="-122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微软雅黑 Light" panose="020B0502040204020203" pitchFamily="34" charset="-122"/>
          <a:ea typeface="微软雅黑 Light" panose="020B0502040204020203" pitchFamily="34" charset="-122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微软雅黑 Light" panose="020B0502040204020203" pitchFamily="34" charset="-122"/>
          <a:ea typeface="微软雅黑 Light" panose="020B0502040204020203" pitchFamily="3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hackdata.cn/learn/course/2/lecture/132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hackdata.cn/learn/course/2/lecture/154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/>
          <p:cNvSpPr txBox="1"/>
          <p:nvPr/>
        </p:nvSpPr>
        <p:spPr>
          <a:xfrm>
            <a:off x="697119" y="1556792"/>
            <a:ext cx="993366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defRPr/>
            </a:pP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cs typeface="微软雅黑 Light" panose="020B0502040204020203" pitchFamily="34" charset="-122"/>
              </a:rPr>
              <a:t>Numpy 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cs typeface="微软雅黑 Light" panose="020B0502040204020203" pitchFamily="34" charset="-122"/>
              </a:rPr>
              <a:t>是一个专门用于矩阵化运算、科学计算的开源</a:t>
            </a:r>
            <a:r>
              <a:rPr kumimoji="0" lang="en-US" altLang="zh-CN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cs typeface="微软雅黑 Light" panose="020B0502040204020203" pitchFamily="34" charset="-122"/>
              </a:rPr>
              <a:t>Python</a:t>
            </a:r>
            <a:endParaRPr kumimoji="0" lang="en-US" altLang="zh-CN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 Light" panose="020B0502040204020203" pitchFamily="34" charset="-122"/>
              <a:ea typeface="微软雅黑 Light" panose="020B0502040204020203" pitchFamily="34" charset="-122"/>
              <a:cs typeface="微软雅黑 Light" panose="020B0502040204020203" pitchFamily="34" charset="-122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defRPr/>
            </a:pPr>
            <a:r>
              <a:rPr kumimoji="0" lang="en-US" altLang="zh-CN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cs typeface="微软雅黑 Light" panose="020B0502040204020203" pitchFamily="34" charset="-122"/>
              </a:rPr>
              <a:t>NumPy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cs typeface="微软雅黑 Light" panose="020B0502040204020203" pitchFamily="34" charset="-122"/>
              </a:rPr>
              <a:t>将</a:t>
            </a: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cs typeface="微软雅黑 Light" panose="020B0502040204020203" pitchFamily="34" charset="-122"/>
              </a:rPr>
              <a:t>Python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cs typeface="微软雅黑 Light" panose="020B0502040204020203" pitchFamily="34" charset="-122"/>
              </a:rPr>
              <a:t>相当于变成一种免费的更强大的</a:t>
            </a:r>
            <a:r>
              <a:rPr kumimoji="0" lang="en-US" altLang="zh-CN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cs typeface="微软雅黑 Light" panose="020B0502040204020203" pitchFamily="34" charset="-122"/>
              </a:rPr>
              <a:t>Matlab</a:t>
            </a:r>
            <a:r>
              <a:rPr kumimoji="0" lang="zh-CN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cs typeface="微软雅黑 Light" panose="020B0502040204020203" pitchFamily="34" charset="-122"/>
              </a:rPr>
              <a:t>系统</a:t>
            </a:r>
            <a:endParaRPr kumimoji="0" lang="en-US" altLang="zh-CN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 Light" panose="020B0502040204020203" pitchFamily="34" charset="-122"/>
              <a:ea typeface="微软雅黑 Light" panose="020B0502040204020203" pitchFamily="34" charset="-122"/>
              <a:cs typeface="微软雅黑 Light" panose="020B0502040204020203" pitchFamily="34" charset="-122"/>
            </a:endParaRPr>
          </a:p>
          <a:p>
            <a:pPr marL="914400" marR="0" lvl="1" indent="-4572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+mj-lt"/>
              <a:buAutoNum type="arabicPeriod"/>
              <a:defRPr/>
            </a:pPr>
            <a:r>
              <a:rPr kumimoji="0" lang="zh-CN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cs typeface="微软雅黑 Light" panose="020B0502040204020203" pitchFamily="34" charset="-122"/>
              </a:rPr>
              <a:t>强大的 </a:t>
            </a:r>
            <a:r>
              <a:rPr kumimoji="0" lang="en-US" altLang="zh-CN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aco" charset="0"/>
                <a:ea typeface="Monaco" charset="0"/>
                <a:cs typeface="Monaco" charset="0"/>
              </a:rPr>
              <a:t>ndarray</a:t>
            </a:r>
            <a:r>
              <a:rPr kumimoji="0" lang="zh-CN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cs typeface="微软雅黑 Light" panose="020B0502040204020203" pitchFamily="34" charset="-122"/>
              </a:rPr>
              <a:t> 多维数组结构</a:t>
            </a:r>
            <a:endParaRPr kumimoji="0" lang="en-US" altLang="zh-CN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 Light" panose="020B0502040204020203" pitchFamily="34" charset="-122"/>
              <a:ea typeface="微软雅黑 Light" panose="020B0502040204020203" pitchFamily="34" charset="-122"/>
              <a:cs typeface="微软雅黑 Light" panose="020B0502040204020203" pitchFamily="34" charset="-122"/>
            </a:endParaRPr>
          </a:p>
          <a:p>
            <a:pPr marL="914400" marR="0" lvl="1" indent="-4572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+mj-lt"/>
              <a:buAutoNum type="arabicPeriod"/>
              <a:defRPr/>
            </a:pPr>
            <a:r>
              <a:rPr kumimoji="0" lang="zh-CN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cs typeface="微软雅黑 Light" panose="020B0502040204020203" pitchFamily="34" charset="-122"/>
              </a:rPr>
              <a:t>成熟的函数库</a:t>
            </a:r>
            <a:endParaRPr kumimoji="0" lang="en-US" altLang="zh-CN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 Light" panose="020B0502040204020203" pitchFamily="34" charset="-122"/>
              <a:ea typeface="微软雅黑 Light" panose="020B0502040204020203" pitchFamily="34" charset="-122"/>
              <a:cs typeface="微软雅黑 Light" panose="020B0502040204020203" pitchFamily="34" charset="-122"/>
            </a:endParaRPr>
          </a:p>
          <a:p>
            <a:pPr marL="914400" marR="0" lvl="1" indent="-4572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+mj-lt"/>
              <a:buAutoNum type="arabicPeriod"/>
              <a:defRPr/>
            </a:pPr>
            <a:r>
              <a:rPr kumimoji="0" lang="zh-CN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cs typeface="微软雅黑 Light" panose="020B0502040204020203" pitchFamily="34" charset="-122"/>
              </a:rPr>
              <a:t>用于整合</a:t>
            </a:r>
            <a:r>
              <a:rPr kumimoji="0" lang="en-US" altLang="zh-CN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cs typeface="微软雅黑 Light" panose="020B0502040204020203" pitchFamily="34" charset="-122"/>
              </a:rPr>
              <a:t>C/C++</a:t>
            </a:r>
            <a:r>
              <a:rPr kumimoji="0" lang="zh-CN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cs typeface="微软雅黑 Light" panose="020B0502040204020203" pitchFamily="34" charset="-122"/>
              </a:rPr>
              <a:t>和</a:t>
            </a:r>
            <a:r>
              <a:rPr kumimoji="0" lang="en-US" altLang="zh-CN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cs typeface="微软雅黑 Light" panose="020B0502040204020203" pitchFamily="34" charset="-122"/>
              </a:rPr>
              <a:t>Fortran</a:t>
            </a:r>
            <a:r>
              <a:rPr kumimoji="0" lang="zh-CN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cs typeface="微软雅黑 Light" panose="020B0502040204020203" pitchFamily="34" charset="-122"/>
              </a:rPr>
              <a:t>代码的工具包</a:t>
            </a:r>
            <a:endParaRPr kumimoji="0" lang="en-US" altLang="zh-CN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 Light" panose="020B0502040204020203" pitchFamily="34" charset="-122"/>
              <a:ea typeface="微软雅黑 Light" panose="020B0502040204020203" pitchFamily="34" charset="-122"/>
              <a:cs typeface="微软雅黑 Light" panose="020B0502040204020203" pitchFamily="34" charset="-122"/>
            </a:endParaRPr>
          </a:p>
          <a:p>
            <a:pPr marL="914400" marR="0" lvl="1" indent="-4572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+mj-lt"/>
              <a:buAutoNum type="arabicPeriod"/>
              <a:defRPr/>
            </a:pPr>
            <a:r>
              <a:rPr kumimoji="0" lang="zh-CN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cs typeface="微软雅黑 Light" panose="020B0502040204020203" pitchFamily="34" charset="-122"/>
              </a:rPr>
              <a:t>实用的线性代数、傅里叶变换和随机数模块</a:t>
            </a:r>
            <a:endParaRPr kumimoji="0" lang="en-US" altLang="zh-CN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 Light" panose="020B0502040204020203" pitchFamily="34" charset="-122"/>
              <a:ea typeface="微软雅黑 Light" panose="020B0502040204020203" pitchFamily="34" charset="-122"/>
              <a:cs typeface="微软雅黑 Light" panose="020B0502040204020203" pitchFamily="34" charset="-122"/>
            </a:endParaRPr>
          </a:p>
          <a:p>
            <a:pPr marL="914400" marR="0" lvl="1" indent="-4572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+mj-lt"/>
              <a:buAutoNum type="arabicPeriod"/>
              <a:defRPr/>
            </a:pPr>
            <a:r>
              <a:rPr kumimoji="0" lang="en-US" altLang="zh-CN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cs typeface="微软雅黑 Light" panose="020B0502040204020203" pitchFamily="34" charset="-122"/>
              </a:rPr>
              <a:t>Numpy</a:t>
            </a:r>
            <a:r>
              <a:rPr kumimoji="0" lang="zh-CN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cs typeface="微软雅黑 Light" panose="020B0502040204020203" pitchFamily="34" charset="-122"/>
              </a:rPr>
              <a:t> 和稀疏矩阵运算包</a:t>
            </a:r>
            <a:r>
              <a:rPr kumimoji="0" lang="en-US" altLang="zh-CN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cs typeface="微软雅黑 Light" panose="020B0502040204020203" pitchFamily="34" charset="-122"/>
              </a:rPr>
              <a:t>scipy</a:t>
            </a:r>
            <a:r>
              <a:rPr kumimoji="0" lang="zh-CN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cs typeface="微软雅黑 Light" panose="020B0502040204020203" pitchFamily="34" charset="-122"/>
              </a:rPr>
              <a:t> 配合使用非常方便</a:t>
            </a:r>
            <a:endParaRPr kumimoji="0" lang="en-US" altLang="zh-CN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 Light" panose="020B0502040204020203" pitchFamily="34" charset="-122"/>
              <a:ea typeface="微软雅黑 Light" panose="020B0502040204020203" pitchFamily="34" charset="-122"/>
              <a:cs typeface="微软雅黑 Light" panose="020B0502040204020203" pitchFamily="34" charset="-122"/>
            </a:endParaRPr>
          </a:p>
          <a:p>
            <a:pPr marL="914400" marR="0" lvl="1" indent="-4572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+mj-lt"/>
              <a:buAutoNum type="arabicPeriod"/>
              <a:defRPr/>
            </a:pPr>
            <a:endParaRPr kumimoji="0" lang="en-US" altLang="zh-CN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 Light" panose="020B0502040204020203" pitchFamily="34" charset="-122"/>
              <a:ea typeface="微软雅黑 Light" panose="020B0502040204020203" pitchFamily="34" charset="-122"/>
              <a:cs typeface="微软雅黑 Light" panose="020B0502040204020203" pitchFamily="34" charset="-122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2224" y="3162146"/>
            <a:ext cx="3876212" cy="1313605"/>
          </a:xfrm>
          <a:prstGeom prst="rect">
            <a:avLst/>
          </a:prstGeom>
        </p:spPr>
      </p:pic>
      <p:sp>
        <p:nvSpPr>
          <p:cNvPr id="9" name="标题 8"/>
          <p:cNvSpPr txBox="1"/>
          <p:nvPr/>
        </p:nvSpPr>
        <p:spPr>
          <a:xfrm>
            <a:off x="911424" y="579766"/>
            <a:ext cx="10515600" cy="7810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942124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cs typeface="+mj-cs"/>
              </a:rPr>
              <a:t>Numpy</a:t>
            </a:r>
            <a:r>
              <a:rPr kumimoji="0" lang="zh-CN" alt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942124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cs typeface="+mj-cs"/>
              </a:rPr>
              <a:t> 介绍</a:t>
            </a:r>
            <a:endParaRPr kumimoji="0" lang="en-US" altLang="zh-CN" sz="3200" b="1" i="0" u="none" strike="noStrike" kern="1200" cap="none" spc="0" normalizeH="0" baseline="0" noProof="0" dirty="0" smtClean="0">
              <a:ln>
                <a:noFill/>
              </a:ln>
              <a:solidFill>
                <a:srgbClr val="942124"/>
              </a:solidFill>
              <a:effectLst/>
              <a:uLnTx/>
              <a:uFillTx/>
              <a:latin typeface="微软雅黑 Light" panose="020B0502040204020203" pitchFamily="34" charset="-122"/>
              <a:ea typeface="微软雅黑 Light" panose="020B0502040204020203" pitchFamily="34" charset="-122"/>
              <a:cs typeface="+mj-cs"/>
            </a:endParaRPr>
          </a:p>
        </p:txBody>
      </p:sp>
      <p:sp>
        <p:nvSpPr>
          <p:cNvPr id="11" name="矩形 28"/>
          <p:cNvSpPr/>
          <p:nvPr/>
        </p:nvSpPr>
        <p:spPr>
          <a:xfrm>
            <a:off x="-18898" y="671163"/>
            <a:ext cx="510214" cy="598302"/>
          </a:xfrm>
          <a:prstGeom prst="rect">
            <a:avLst/>
          </a:prstGeom>
          <a:solidFill>
            <a:srgbClr val="9421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3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/>
          <p:cNvSpPr txBox="1"/>
          <p:nvPr/>
        </p:nvSpPr>
        <p:spPr>
          <a:xfrm>
            <a:off x="491316" y="1769146"/>
            <a:ext cx="99336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defRPr/>
            </a:pPr>
            <a:r>
              <a:rPr kumimoji="0" lang="zh-CN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cs typeface="+mn-cs"/>
              </a:rPr>
              <a:t>矩阵表示：使用</a:t>
            </a: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cs typeface="+mn-cs"/>
              </a:rPr>
              <a:t>Numpy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cs typeface="+mn-cs"/>
              </a:rPr>
              <a:t>，易得到二维</a:t>
            </a:r>
            <a:r>
              <a:rPr kumimoji="0" lang="zh-CN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cs typeface="+mn-cs"/>
              </a:rPr>
              <a:t>矩阵</a:t>
            </a:r>
            <a:endParaRPr kumimoji="0" lang="zh-CN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 Light" panose="020B0502040204020203" pitchFamily="34" charset="-122"/>
              <a:ea typeface="微软雅黑 Light" panose="020B0502040204020203" pitchFamily="34" charset="-122"/>
              <a:cs typeface="+mn-cs"/>
            </a:endParaRPr>
          </a:p>
        </p:txBody>
      </p:sp>
      <p:sp>
        <p:nvSpPr>
          <p:cNvPr id="11" name="标题 8"/>
          <p:cNvSpPr txBox="1"/>
          <p:nvPr/>
        </p:nvSpPr>
        <p:spPr>
          <a:xfrm>
            <a:off x="911424" y="579766"/>
            <a:ext cx="10515600" cy="7810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942124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cs typeface="+mj-cs"/>
              </a:rPr>
              <a:t>基本数据结构</a:t>
            </a:r>
            <a:r>
              <a:rPr kumimoji="0" lang="zh-CN" alt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942124"/>
                </a:solidFill>
                <a:effectLst/>
                <a:uLnTx/>
                <a:uFillTx/>
                <a:latin typeface="Monaco" charset="0"/>
                <a:ea typeface="Monaco" charset="0"/>
                <a:cs typeface="Monaco" charset="0"/>
              </a:rPr>
              <a:t> </a:t>
            </a:r>
            <a:r>
              <a:rPr kumimoji="0" lang="en-US" altLang="zh-CN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942124"/>
                </a:solidFill>
                <a:effectLst/>
                <a:uLnTx/>
                <a:uFillTx/>
                <a:latin typeface="Monaco" charset="0"/>
                <a:ea typeface="Monaco" charset="0"/>
                <a:cs typeface="Monaco" charset="0"/>
              </a:rPr>
              <a:t>ndarray</a:t>
            </a:r>
            <a:endParaRPr kumimoji="0" lang="zh-CN" altLang="en-US" sz="3200" b="1" i="0" u="none" strike="noStrike" kern="1200" cap="none" spc="0" normalizeH="0" baseline="0" noProof="0" dirty="0">
              <a:ln>
                <a:noFill/>
              </a:ln>
              <a:solidFill>
                <a:srgbClr val="942124"/>
              </a:solidFill>
              <a:effectLst/>
              <a:uLnTx/>
              <a:uFillTx/>
              <a:latin typeface="Monaco" charset="0"/>
              <a:ea typeface="Monaco" charset="0"/>
              <a:cs typeface="Monaco" charset="0"/>
            </a:endParaRPr>
          </a:p>
        </p:txBody>
      </p:sp>
      <p:sp>
        <p:nvSpPr>
          <p:cNvPr id="12" name="矩形 28"/>
          <p:cNvSpPr/>
          <p:nvPr/>
        </p:nvSpPr>
        <p:spPr>
          <a:xfrm>
            <a:off x="-18898" y="671163"/>
            <a:ext cx="510214" cy="598302"/>
          </a:xfrm>
          <a:prstGeom prst="rect">
            <a:avLst/>
          </a:prstGeom>
          <a:solidFill>
            <a:srgbClr val="9421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3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971" y="2749472"/>
            <a:ext cx="7835900" cy="270510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4721" y="4502072"/>
            <a:ext cx="2184400" cy="1905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/>
          <p:cNvSpPr txBox="1"/>
          <p:nvPr/>
        </p:nvSpPr>
        <p:spPr>
          <a:xfrm>
            <a:off x="491316" y="1700808"/>
            <a:ext cx="1119117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defRPr/>
            </a:pPr>
            <a:r>
              <a:rPr kumimoji="0" lang="zh-CN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cs typeface="+mn-cs"/>
              </a:rPr>
              <a:t>作为</a:t>
            </a:r>
            <a:r>
              <a:rPr kumimoji="0" lang="en-US" altLang="zh-CN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aco" charset="0"/>
                <a:ea typeface="Monaco" charset="0"/>
                <a:cs typeface="Monaco" charset="0"/>
              </a:rPr>
              <a:t>ndarray</a:t>
            </a:r>
            <a:r>
              <a:rPr kumimoji="0" lang="zh-CN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cs typeface="+mn-cs"/>
              </a:rPr>
              <a:t>对象里的数据有时并不是所需要的，那么可以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cs typeface="+mn-cs"/>
              </a:rPr>
              <a:t>使用</a:t>
            </a:r>
            <a:r>
              <a:rPr kumimoji="0" lang="en-US" altLang="zh-CN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cs typeface="+mn-cs"/>
              </a:rPr>
              <a:t>ndarray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cs typeface="+mn-cs"/>
              </a:rPr>
              <a:t>对象</a:t>
            </a:r>
            <a:r>
              <a:rPr kumimoji="0" lang="zh-CN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cs typeface="+mn-cs"/>
              </a:rPr>
              <a:t>的</a:t>
            </a:r>
            <a:r>
              <a:rPr kumimoji="1" lang="en-US" altLang="zh-CN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aco" charset="0"/>
                <a:ea typeface="Monaco" charset="0"/>
                <a:cs typeface="Monaco" charset="0"/>
              </a:rPr>
              <a:t>astype</a:t>
            </a:r>
            <a:r>
              <a:rPr kumimoji="1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aco" charset="0"/>
                <a:ea typeface="Monaco" charset="0"/>
                <a:cs typeface="Monaco" charset="0"/>
              </a:rPr>
              <a:t>() 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cs typeface="+mn-cs"/>
              </a:rPr>
              <a:t>方法</a:t>
            </a:r>
            <a:r>
              <a:rPr kumimoji="0" lang="zh-CN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cs typeface="+mn-cs"/>
              </a:rPr>
              <a:t>转为指定的数据类型</a:t>
            </a:r>
            <a:endParaRPr kumimoji="0" lang="zh-CN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 Light" panose="020B0502040204020203" pitchFamily="34" charset="-122"/>
              <a:ea typeface="微软雅黑 Light" panose="020B0502040204020203" pitchFamily="34" charset="-122"/>
              <a:cs typeface="+mn-cs"/>
            </a:endParaRPr>
          </a:p>
        </p:txBody>
      </p:sp>
      <p:sp>
        <p:nvSpPr>
          <p:cNvPr id="11" name="标题 8"/>
          <p:cNvSpPr txBox="1"/>
          <p:nvPr/>
        </p:nvSpPr>
        <p:spPr>
          <a:xfrm>
            <a:off x="911424" y="579766"/>
            <a:ext cx="10515600" cy="7810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942124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cs typeface="+mj-cs"/>
              </a:rPr>
              <a:t>基本数据结构 </a:t>
            </a:r>
            <a:r>
              <a:rPr kumimoji="0" lang="en-US" altLang="zh-CN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942124"/>
                </a:solidFill>
                <a:effectLst/>
                <a:uLnTx/>
                <a:uFillTx/>
                <a:latin typeface="Monaco" charset="0"/>
                <a:ea typeface="Monaco" charset="0"/>
                <a:cs typeface="Monaco" charset="0"/>
              </a:rPr>
              <a:t>ndarray</a:t>
            </a:r>
            <a:endParaRPr kumimoji="0" lang="zh-CN" altLang="en-US" sz="3200" b="1" i="0" u="none" strike="noStrike" kern="1200" cap="none" spc="0" normalizeH="0" baseline="0" noProof="0" dirty="0">
              <a:ln>
                <a:noFill/>
              </a:ln>
              <a:solidFill>
                <a:srgbClr val="942124"/>
              </a:solidFill>
              <a:effectLst/>
              <a:uLnTx/>
              <a:uFillTx/>
              <a:latin typeface="Monaco" charset="0"/>
              <a:ea typeface="Monaco" charset="0"/>
              <a:cs typeface="Monaco" charset="0"/>
            </a:endParaRPr>
          </a:p>
        </p:txBody>
      </p:sp>
      <p:sp>
        <p:nvSpPr>
          <p:cNvPr id="13" name="矩形 28"/>
          <p:cNvSpPr/>
          <p:nvPr/>
        </p:nvSpPr>
        <p:spPr>
          <a:xfrm>
            <a:off x="-18898" y="671163"/>
            <a:ext cx="510214" cy="598302"/>
          </a:xfrm>
          <a:prstGeom prst="rect">
            <a:avLst/>
          </a:prstGeom>
          <a:solidFill>
            <a:srgbClr val="9421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3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785" y="3099040"/>
            <a:ext cx="8936169" cy="2778232"/>
          </a:xfrm>
          <a:prstGeom prst="rect">
            <a:avLst/>
          </a:prstGeom>
        </p:spPr>
      </p:pic>
      <p:sp>
        <p:nvSpPr>
          <p:cNvPr id="17" name="Freeform 37"/>
          <p:cNvSpPr>
            <a:spLocks noChangeArrowheads="1"/>
          </p:cNvSpPr>
          <p:nvPr/>
        </p:nvSpPr>
        <p:spPr bwMode="auto">
          <a:xfrm>
            <a:off x="4382527" y="5523655"/>
            <a:ext cx="324000" cy="324000"/>
          </a:xfrm>
          <a:custGeom>
            <a:avLst/>
            <a:gdLst>
              <a:gd name="T0" fmla="*/ 38763987 w 602"/>
              <a:gd name="T1" fmla="*/ 78442719 h 602"/>
              <a:gd name="T2" fmla="*/ 38763987 w 602"/>
              <a:gd name="T3" fmla="*/ 78442719 h 602"/>
              <a:gd name="T4" fmla="*/ 0 w 602"/>
              <a:gd name="T5" fmla="*/ 38764526 h 602"/>
              <a:gd name="T6" fmla="*/ 38763987 w 602"/>
              <a:gd name="T7" fmla="*/ 0 h 602"/>
              <a:gd name="T8" fmla="*/ 78441997 w 602"/>
              <a:gd name="T9" fmla="*/ 38764526 h 602"/>
              <a:gd name="T10" fmla="*/ 38763987 w 602"/>
              <a:gd name="T11" fmla="*/ 78442719 h 602"/>
              <a:gd name="T12" fmla="*/ 38763987 w 602"/>
              <a:gd name="T13" fmla="*/ 7439751 h 602"/>
              <a:gd name="T14" fmla="*/ 38763987 w 602"/>
              <a:gd name="T15" fmla="*/ 7439751 h 602"/>
              <a:gd name="T16" fmla="*/ 7439717 w 602"/>
              <a:gd name="T17" fmla="*/ 38764526 h 602"/>
              <a:gd name="T18" fmla="*/ 38763987 w 602"/>
              <a:gd name="T19" fmla="*/ 71002968 h 602"/>
              <a:gd name="T20" fmla="*/ 71002280 w 602"/>
              <a:gd name="T21" fmla="*/ 38764526 h 602"/>
              <a:gd name="T22" fmla="*/ 38763987 w 602"/>
              <a:gd name="T23" fmla="*/ 7439751 h 602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602" h="602">
                <a:moveTo>
                  <a:pt x="297" y="601"/>
                </a:moveTo>
                <a:lnTo>
                  <a:pt x="297" y="601"/>
                </a:lnTo>
                <a:cubicBezTo>
                  <a:pt x="134" y="601"/>
                  <a:pt x="0" y="467"/>
                  <a:pt x="0" y="297"/>
                </a:cubicBezTo>
                <a:cubicBezTo>
                  <a:pt x="0" y="135"/>
                  <a:pt x="134" y="0"/>
                  <a:pt x="297" y="0"/>
                </a:cubicBezTo>
                <a:cubicBezTo>
                  <a:pt x="466" y="0"/>
                  <a:pt x="601" y="135"/>
                  <a:pt x="601" y="297"/>
                </a:cubicBezTo>
                <a:cubicBezTo>
                  <a:pt x="601" y="467"/>
                  <a:pt x="466" y="601"/>
                  <a:pt x="297" y="601"/>
                </a:cubicBezTo>
                <a:close/>
                <a:moveTo>
                  <a:pt x="297" y="57"/>
                </a:moveTo>
                <a:lnTo>
                  <a:pt x="297" y="57"/>
                </a:lnTo>
                <a:cubicBezTo>
                  <a:pt x="163" y="57"/>
                  <a:pt x="57" y="163"/>
                  <a:pt x="57" y="297"/>
                </a:cubicBezTo>
                <a:cubicBezTo>
                  <a:pt x="57" y="431"/>
                  <a:pt x="163" y="544"/>
                  <a:pt x="297" y="544"/>
                </a:cubicBezTo>
                <a:cubicBezTo>
                  <a:pt x="431" y="544"/>
                  <a:pt x="544" y="431"/>
                  <a:pt x="544" y="297"/>
                </a:cubicBezTo>
                <a:cubicBezTo>
                  <a:pt x="544" y="163"/>
                  <a:pt x="431" y="57"/>
                  <a:pt x="297" y="57"/>
                </a:cubicBezTo>
                <a:close/>
              </a:path>
            </a:pathLst>
          </a:custGeom>
          <a:solidFill>
            <a:srgbClr val="94212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TextBox 4"/>
          <p:cNvSpPr txBox="1"/>
          <p:nvPr/>
        </p:nvSpPr>
        <p:spPr>
          <a:xfrm>
            <a:off x="4922551" y="5415607"/>
            <a:ext cx="66182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cs typeface="+mn-cs"/>
                <a:hlinkClick r:id="rId4"/>
              </a:rPr>
              <a:t>http://</a:t>
            </a:r>
            <a:r>
              <a:rPr kumimoji="0" lang="en-US" altLang="zh-CN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cs typeface="+mn-cs"/>
                <a:hlinkClick r:id="rId4"/>
              </a:rPr>
              <a:t>hackdata.cn/learn/course/2/lecture/132/</a:t>
            </a:r>
            <a:endParaRPr kumimoji="0" lang="zh-CN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onaco" charset="0"/>
              <a:ea typeface="Monaco" charset="0"/>
              <a:cs typeface="Monaco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/>
          <p:cNvSpPr txBox="1"/>
          <p:nvPr/>
        </p:nvSpPr>
        <p:spPr>
          <a:xfrm>
            <a:off x="491316" y="1556792"/>
            <a:ext cx="993366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defRPr/>
            </a:pPr>
            <a:r>
              <a:rPr kumimoji="0" lang="zh-CN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cs typeface="+mn-cs"/>
              </a:rPr>
              <a:t>将数据转为</a:t>
            </a:r>
            <a:r>
              <a:rPr kumimoji="0" lang="en-US" altLang="zh-CN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aco" charset="0"/>
                <a:ea typeface="Monaco" charset="0"/>
                <a:cs typeface="Monaco" charset="0"/>
              </a:rPr>
              <a:t>ndarray</a:t>
            </a:r>
            <a:r>
              <a:rPr kumimoji="0" lang="zh-CN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cs typeface="+mn-cs"/>
              </a:rPr>
              <a:t>对象后，会需要按某种方式来抽取数据</a:t>
            </a:r>
            <a:endParaRPr kumimoji="0" lang="en-US" altLang="zh-CN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 Light" panose="020B0502040204020203" pitchFamily="34" charset="-122"/>
              <a:ea typeface="微软雅黑 Light" panose="020B0502040204020203" pitchFamily="34" charset="-122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defRPr/>
            </a:pPr>
            <a:r>
              <a:rPr kumimoji="0" lang="en-US" altLang="zh-CN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aco" charset="0"/>
                <a:ea typeface="Monaco" charset="0"/>
                <a:cs typeface="Monaco" charset="0"/>
              </a:rPr>
              <a:t>ndarray</a:t>
            </a:r>
            <a:r>
              <a:rPr kumimoji="0" lang="zh-CN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cs typeface="+mn-cs"/>
              </a:rPr>
              <a:t>对象提供了两种索引方式：</a:t>
            </a:r>
            <a:endParaRPr kumimoji="0" lang="en-US" altLang="zh-CN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 Light" panose="020B0502040204020203" pitchFamily="34" charset="-122"/>
              <a:ea typeface="微软雅黑 Light" panose="020B0502040204020203" pitchFamily="34" charset="-122"/>
              <a:cs typeface="+mn-cs"/>
            </a:endParaRPr>
          </a:p>
          <a:p>
            <a:pPr marL="800100" marR="0" lvl="1" indent="-3429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defRPr/>
            </a:pPr>
            <a:r>
              <a:rPr kumimoji="0" lang="zh-CN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cs typeface="+mn-cs"/>
              </a:rPr>
              <a:t>切片索引：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cs typeface="+mn-cs"/>
              </a:rPr>
              <a:t>切片索引和对列表</a:t>
            </a: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aco" charset="0"/>
                <a:ea typeface="Monaco" charset="0"/>
                <a:cs typeface="Monaco" charset="0"/>
              </a:rPr>
              <a:t>list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cs typeface="+mn-cs"/>
              </a:rPr>
              <a:t>的切片索引相似，不过由原本的一维切片变为</a:t>
            </a:r>
            <a:r>
              <a:rPr kumimoji="0" lang="zh-CN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cs typeface="+mn-cs"/>
              </a:rPr>
              <a:t>多维</a:t>
            </a:r>
            <a:endParaRPr kumimoji="0" lang="en-US" altLang="zh-CN" sz="24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75000"/>
                </a:srgbClr>
              </a:solidFill>
              <a:effectLst/>
              <a:uLnTx/>
              <a:uFillTx/>
              <a:latin typeface="微软雅黑 Light" panose="020B0502040204020203" pitchFamily="34" charset="-122"/>
              <a:ea typeface="微软雅黑 Light" panose="020B0502040204020203" pitchFamily="34" charset="-122"/>
              <a:cs typeface="+mn-cs"/>
            </a:endParaRPr>
          </a:p>
        </p:txBody>
      </p:sp>
      <p:sp>
        <p:nvSpPr>
          <p:cNvPr id="9" name="标题 8"/>
          <p:cNvSpPr txBox="1"/>
          <p:nvPr/>
        </p:nvSpPr>
        <p:spPr>
          <a:xfrm>
            <a:off x="911424" y="579766"/>
            <a:ext cx="10515600" cy="7810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942124"/>
                </a:solidFill>
                <a:effectLst/>
                <a:uLnTx/>
                <a:uFillTx/>
                <a:latin typeface="Monaco" charset="0"/>
                <a:ea typeface="Monaco" charset="0"/>
                <a:cs typeface="Monaco" charset="0"/>
              </a:rPr>
              <a:t>ndarray</a:t>
            </a:r>
            <a:r>
              <a:rPr kumimoji="0" lang="zh-CN" alt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942124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cs typeface="+mj-cs"/>
              </a:rPr>
              <a:t>相关操作：索引</a:t>
            </a:r>
            <a:endParaRPr kumimoji="0" lang="zh-CN" altLang="en-US" sz="3200" b="1" i="0" u="none" strike="noStrike" kern="1200" cap="none" spc="0" normalizeH="0" baseline="0" noProof="0" dirty="0">
              <a:ln>
                <a:noFill/>
              </a:ln>
              <a:solidFill>
                <a:srgbClr val="942124"/>
              </a:solidFill>
              <a:effectLst/>
              <a:uLnTx/>
              <a:uFillTx/>
              <a:latin typeface="微软雅黑 Light" panose="020B0502040204020203" pitchFamily="34" charset="-122"/>
              <a:ea typeface="微软雅黑 Light" panose="020B0502040204020203" pitchFamily="34" charset="-122"/>
              <a:cs typeface="+mj-cs"/>
            </a:endParaRPr>
          </a:p>
        </p:txBody>
      </p:sp>
      <p:sp>
        <p:nvSpPr>
          <p:cNvPr id="11" name="矩形 28"/>
          <p:cNvSpPr/>
          <p:nvPr/>
        </p:nvSpPr>
        <p:spPr>
          <a:xfrm>
            <a:off x="-18898" y="671163"/>
            <a:ext cx="510214" cy="598302"/>
          </a:xfrm>
          <a:prstGeom prst="rect">
            <a:avLst/>
          </a:prstGeom>
          <a:solidFill>
            <a:srgbClr val="9421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3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524" y="3865116"/>
            <a:ext cx="5854700" cy="2501900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3263" y="3843133"/>
            <a:ext cx="5867400" cy="1498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矩形 28"/>
          <p:cNvSpPr/>
          <p:nvPr/>
        </p:nvSpPr>
        <p:spPr>
          <a:xfrm>
            <a:off x="-18898" y="671163"/>
            <a:ext cx="510214" cy="598302"/>
          </a:xfrm>
          <a:prstGeom prst="rect">
            <a:avLst/>
          </a:prstGeom>
          <a:solidFill>
            <a:srgbClr val="9421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3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5" name="矩形 4"/>
          <p:cNvSpPr/>
          <p:nvPr/>
        </p:nvSpPr>
        <p:spPr>
          <a:xfrm>
            <a:off x="479375" y="674237"/>
            <a:ext cx="2520281" cy="595228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6" name="文本框 5"/>
          <p:cNvSpPr txBox="1"/>
          <p:nvPr/>
        </p:nvSpPr>
        <p:spPr>
          <a:xfrm>
            <a:off x="953786" y="709485"/>
            <a:ext cx="34140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cs typeface="+mn-cs"/>
              </a:rPr>
              <a:t>切片索引</a:t>
            </a:r>
            <a:endParaRPr kumimoji="0" lang="zh-CN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微软雅黑 Light" panose="020B0502040204020203" pitchFamily="34" charset="-122"/>
              <a:ea typeface="微软雅黑 Light" panose="020B0502040204020203" pitchFamily="34" charset="-122"/>
              <a:cs typeface="+mn-cs"/>
            </a:endParaRPr>
          </a:p>
        </p:txBody>
      </p:sp>
      <p:sp>
        <p:nvSpPr>
          <p:cNvPr id="12" name="Freeform 81"/>
          <p:cNvSpPr>
            <a:spLocks noChangeArrowheads="1"/>
          </p:cNvSpPr>
          <p:nvPr/>
        </p:nvSpPr>
        <p:spPr bwMode="auto">
          <a:xfrm>
            <a:off x="86239" y="826314"/>
            <a:ext cx="288000" cy="288000"/>
          </a:xfrm>
          <a:custGeom>
            <a:avLst/>
            <a:gdLst>
              <a:gd name="T0" fmla="*/ 39678193 w 602"/>
              <a:gd name="T1" fmla="*/ 78442719 h 602"/>
              <a:gd name="T2" fmla="*/ 39678193 w 602"/>
              <a:gd name="T3" fmla="*/ 78442719 h 602"/>
              <a:gd name="T4" fmla="*/ 0 w 602"/>
              <a:gd name="T5" fmla="*/ 38764526 h 602"/>
              <a:gd name="T6" fmla="*/ 39678193 w 602"/>
              <a:gd name="T7" fmla="*/ 0 h 602"/>
              <a:gd name="T8" fmla="*/ 78442719 w 602"/>
              <a:gd name="T9" fmla="*/ 38764526 h 602"/>
              <a:gd name="T10" fmla="*/ 39678193 w 602"/>
              <a:gd name="T11" fmla="*/ 78442719 h 602"/>
              <a:gd name="T12" fmla="*/ 7439751 w 602"/>
              <a:gd name="T13" fmla="*/ 38764526 h 602"/>
              <a:gd name="T14" fmla="*/ 7439751 w 602"/>
              <a:gd name="T15" fmla="*/ 38764526 h 602"/>
              <a:gd name="T16" fmla="*/ 39678193 w 602"/>
              <a:gd name="T17" fmla="*/ 71002968 h 602"/>
              <a:gd name="T18" fmla="*/ 61866665 w 602"/>
              <a:gd name="T19" fmla="*/ 61735884 h 602"/>
              <a:gd name="T20" fmla="*/ 39678193 w 602"/>
              <a:gd name="T21" fmla="*/ 38764526 h 602"/>
              <a:gd name="T22" fmla="*/ 39678193 w 602"/>
              <a:gd name="T23" fmla="*/ 7308970 h 602"/>
              <a:gd name="T24" fmla="*/ 7439751 w 602"/>
              <a:gd name="T25" fmla="*/ 38764526 h 602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602" h="602">
                <a:moveTo>
                  <a:pt x="304" y="601"/>
                </a:moveTo>
                <a:lnTo>
                  <a:pt x="304" y="601"/>
                </a:lnTo>
                <a:cubicBezTo>
                  <a:pt x="135" y="601"/>
                  <a:pt x="0" y="466"/>
                  <a:pt x="0" y="297"/>
                </a:cubicBezTo>
                <a:cubicBezTo>
                  <a:pt x="0" y="134"/>
                  <a:pt x="135" y="0"/>
                  <a:pt x="304" y="0"/>
                </a:cubicBezTo>
                <a:cubicBezTo>
                  <a:pt x="467" y="0"/>
                  <a:pt x="601" y="134"/>
                  <a:pt x="601" y="297"/>
                </a:cubicBezTo>
                <a:cubicBezTo>
                  <a:pt x="601" y="466"/>
                  <a:pt x="467" y="601"/>
                  <a:pt x="304" y="601"/>
                </a:cubicBezTo>
                <a:close/>
                <a:moveTo>
                  <a:pt x="57" y="297"/>
                </a:moveTo>
                <a:lnTo>
                  <a:pt x="57" y="297"/>
                </a:lnTo>
                <a:cubicBezTo>
                  <a:pt x="57" y="431"/>
                  <a:pt x="170" y="544"/>
                  <a:pt x="304" y="544"/>
                </a:cubicBezTo>
                <a:cubicBezTo>
                  <a:pt x="368" y="544"/>
                  <a:pt x="431" y="516"/>
                  <a:pt x="474" y="473"/>
                </a:cubicBezTo>
                <a:cubicBezTo>
                  <a:pt x="304" y="297"/>
                  <a:pt x="304" y="297"/>
                  <a:pt x="304" y="297"/>
                </a:cubicBezTo>
                <a:cubicBezTo>
                  <a:pt x="304" y="56"/>
                  <a:pt x="304" y="56"/>
                  <a:pt x="304" y="56"/>
                </a:cubicBezTo>
                <a:cubicBezTo>
                  <a:pt x="170" y="56"/>
                  <a:pt x="57" y="162"/>
                  <a:pt x="57" y="29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896409" y="1763905"/>
            <a:ext cx="810034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defRPr/>
            </a:pPr>
            <a:r>
              <a:rPr kumimoji="0" lang="zh-CN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cs typeface="+mn-cs"/>
              </a:rPr>
              <a:t>索引后还可以直接对应该位置重新赋值</a:t>
            </a:r>
            <a:endParaRPr kumimoji="0" lang="en-US" altLang="zh-CN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 Light" panose="020B0502040204020203" pitchFamily="34" charset="-122"/>
              <a:ea typeface="微软雅黑 Light" panose="020B0502040204020203" pitchFamily="34" charset="-122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defRPr/>
            </a:pPr>
            <a:endParaRPr kumimoji="0" lang="en-US" altLang="zh-CN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 Light" panose="020B0502040204020203" pitchFamily="34" charset="-122"/>
              <a:ea typeface="微软雅黑 Light" panose="020B0502040204020203" pitchFamily="34" charset="-122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defRPr/>
            </a:pPr>
            <a:endParaRPr kumimoji="0" lang="en-US" altLang="zh-CN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 Light" panose="020B0502040204020203" pitchFamily="34" charset="-122"/>
              <a:ea typeface="微软雅黑 Light" panose="020B0502040204020203" pitchFamily="34" charset="-122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defRPr/>
            </a:pPr>
            <a:endParaRPr kumimoji="0" lang="en-US" altLang="zh-CN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 Light" panose="020B0502040204020203" pitchFamily="34" charset="-122"/>
              <a:ea typeface="微软雅黑 Light" panose="020B0502040204020203" pitchFamily="34" charset="-122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defRPr/>
            </a:pPr>
            <a:endParaRPr kumimoji="0" lang="en-US" altLang="zh-CN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 Light" panose="020B0502040204020203" pitchFamily="34" charset="-122"/>
              <a:ea typeface="微软雅黑 Light" panose="020B0502040204020203" pitchFamily="34" charset="-122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defRPr/>
            </a:pPr>
            <a:endParaRPr kumimoji="0" lang="en-US" altLang="zh-CN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 Light" panose="020B0502040204020203" pitchFamily="34" charset="-122"/>
              <a:ea typeface="微软雅黑 Light" panose="020B0502040204020203" pitchFamily="34" charset="-122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defRPr/>
            </a:pPr>
            <a:r>
              <a:rPr kumimoji="0" lang="zh-CN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cs typeface="+mn-cs"/>
              </a:rPr>
              <a:t>可通过</a:t>
            </a:r>
            <a:r>
              <a:rPr kumimoji="0" lang="en-US" altLang="zh-CN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aco" charset="0"/>
                <a:ea typeface="Monaco" charset="0"/>
                <a:cs typeface="Monaco" charset="0"/>
              </a:rPr>
              <a:t>shape</a:t>
            </a:r>
            <a:r>
              <a:rPr kumimoji="0" lang="zh-CN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cs typeface="微软雅黑 Light" panose="020B0502040204020203" pitchFamily="34" charset="-122"/>
              </a:rPr>
              <a:t>属性得到数组的行数和列数</a:t>
            </a:r>
            <a:endParaRPr kumimoji="0" lang="zh-CN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 Light" panose="020B0502040204020203" pitchFamily="34" charset="-122"/>
              <a:ea typeface="微软雅黑 Light" panose="020B0502040204020203" pitchFamily="34" charset="-122"/>
              <a:cs typeface="微软雅黑 Light" panose="020B0502040204020203" pitchFamily="34" charset="-122"/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1464" y="4465995"/>
            <a:ext cx="6654090" cy="1491434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925"/>
          <a:stretch>
            <a:fillRect/>
          </a:stretch>
        </p:blipFill>
        <p:spPr>
          <a:xfrm>
            <a:off x="1223832" y="2290365"/>
            <a:ext cx="5994400" cy="171396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矩形 28"/>
          <p:cNvSpPr/>
          <p:nvPr/>
        </p:nvSpPr>
        <p:spPr>
          <a:xfrm>
            <a:off x="-18898" y="671163"/>
            <a:ext cx="510214" cy="598302"/>
          </a:xfrm>
          <a:prstGeom prst="rect">
            <a:avLst/>
          </a:prstGeom>
          <a:solidFill>
            <a:srgbClr val="9421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3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5" name="矩形 4"/>
          <p:cNvSpPr/>
          <p:nvPr/>
        </p:nvSpPr>
        <p:spPr>
          <a:xfrm>
            <a:off x="479375" y="674237"/>
            <a:ext cx="2520281" cy="595228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6" name="文本框 5"/>
          <p:cNvSpPr txBox="1"/>
          <p:nvPr/>
        </p:nvSpPr>
        <p:spPr>
          <a:xfrm>
            <a:off x="953786" y="709485"/>
            <a:ext cx="34140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cs typeface="+mn-cs"/>
              </a:rPr>
              <a:t>切片索引</a:t>
            </a:r>
            <a:endParaRPr kumimoji="0" lang="zh-CN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微软雅黑 Light" panose="020B0502040204020203" pitchFamily="34" charset="-122"/>
              <a:ea typeface="微软雅黑 Light" panose="020B0502040204020203" pitchFamily="34" charset="-122"/>
              <a:cs typeface="+mn-cs"/>
            </a:endParaRPr>
          </a:p>
        </p:txBody>
      </p:sp>
      <p:sp>
        <p:nvSpPr>
          <p:cNvPr id="12" name="Freeform 81"/>
          <p:cNvSpPr>
            <a:spLocks noChangeArrowheads="1"/>
          </p:cNvSpPr>
          <p:nvPr/>
        </p:nvSpPr>
        <p:spPr bwMode="auto">
          <a:xfrm>
            <a:off x="86239" y="826314"/>
            <a:ext cx="288000" cy="288000"/>
          </a:xfrm>
          <a:custGeom>
            <a:avLst/>
            <a:gdLst>
              <a:gd name="T0" fmla="*/ 39678193 w 602"/>
              <a:gd name="T1" fmla="*/ 78442719 h 602"/>
              <a:gd name="T2" fmla="*/ 39678193 w 602"/>
              <a:gd name="T3" fmla="*/ 78442719 h 602"/>
              <a:gd name="T4" fmla="*/ 0 w 602"/>
              <a:gd name="T5" fmla="*/ 38764526 h 602"/>
              <a:gd name="T6" fmla="*/ 39678193 w 602"/>
              <a:gd name="T7" fmla="*/ 0 h 602"/>
              <a:gd name="T8" fmla="*/ 78442719 w 602"/>
              <a:gd name="T9" fmla="*/ 38764526 h 602"/>
              <a:gd name="T10" fmla="*/ 39678193 w 602"/>
              <a:gd name="T11" fmla="*/ 78442719 h 602"/>
              <a:gd name="T12" fmla="*/ 7439751 w 602"/>
              <a:gd name="T13" fmla="*/ 38764526 h 602"/>
              <a:gd name="T14" fmla="*/ 7439751 w 602"/>
              <a:gd name="T15" fmla="*/ 38764526 h 602"/>
              <a:gd name="T16" fmla="*/ 39678193 w 602"/>
              <a:gd name="T17" fmla="*/ 71002968 h 602"/>
              <a:gd name="T18" fmla="*/ 61866665 w 602"/>
              <a:gd name="T19" fmla="*/ 61735884 h 602"/>
              <a:gd name="T20" fmla="*/ 39678193 w 602"/>
              <a:gd name="T21" fmla="*/ 38764526 h 602"/>
              <a:gd name="T22" fmla="*/ 39678193 w 602"/>
              <a:gd name="T23" fmla="*/ 7308970 h 602"/>
              <a:gd name="T24" fmla="*/ 7439751 w 602"/>
              <a:gd name="T25" fmla="*/ 38764526 h 602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602" h="602">
                <a:moveTo>
                  <a:pt x="304" y="601"/>
                </a:moveTo>
                <a:lnTo>
                  <a:pt x="304" y="601"/>
                </a:lnTo>
                <a:cubicBezTo>
                  <a:pt x="135" y="601"/>
                  <a:pt x="0" y="466"/>
                  <a:pt x="0" y="297"/>
                </a:cubicBezTo>
                <a:cubicBezTo>
                  <a:pt x="0" y="134"/>
                  <a:pt x="135" y="0"/>
                  <a:pt x="304" y="0"/>
                </a:cubicBezTo>
                <a:cubicBezTo>
                  <a:pt x="467" y="0"/>
                  <a:pt x="601" y="134"/>
                  <a:pt x="601" y="297"/>
                </a:cubicBezTo>
                <a:cubicBezTo>
                  <a:pt x="601" y="466"/>
                  <a:pt x="467" y="601"/>
                  <a:pt x="304" y="601"/>
                </a:cubicBezTo>
                <a:close/>
                <a:moveTo>
                  <a:pt x="57" y="297"/>
                </a:moveTo>
                <a:lnTo>
                  <a:pt x="57" y="297"/>
                </a:lnTo>
                <a:cubicBezTo>
                  <a:pt x="57" y="431"/>
                  <a:pt x="170" y="544"/>
                  <a:pt x="304" y="544"/>
                </a:cubicBezTo>
                <a:cubicBezTo>
                  <a:pt x="368" y="544"/>
                  <a:pt x="431" y="516"/>
                  <a:pt x="474" y="473"/>
                </a:cubicBezTo>
                <a:cubicBezTo>
                  <a:pt x="304" y="297"/>
                  <a:pt x="304" y="297"/>
                  <a:pt x="304" y="297"/>
                </a:cubicBezTo>
                <a:cubicBezTo>
                  <a:pt x="304" y="56"/>
                  <a:pt x="304" y="56"/>
                  <a:pt x="304" y="56"/>
                </a:cubicBezTo>
                <a:cubicBezTo>
                  <a:pt x="170" y="56"/>
                  <a:pt x="57" y="162"/>
                  <a:pt x="57" y="29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3802" y="1916832"/>
            <a:ext cx="7072188" cy="342283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矩形 28"/>
          <p:cNvSpPr/>
          <p:nvPr/>
        </p:nvSpPr>
        <p:spPr>
          <a:xfrm>
            <a:off x="-18898" y="671163"/>
            <a:ext cx="510214" cy="598302"/>
          </a:xfrm>
          <a:prstGeom prst="rect">
            <a:avLst/>
          </a:prstGeom>
          <a:solidFill>
            <a:srgbClr val="9421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3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5" name="矩形 4"/>
          <p:cNvSpPr/>
          <p:nvPr/>
        </p:nvSpPr>
        <p:spPr>
          <a:xfrm>
            <a:off x="479375" y="674237"/>
            <a:ext cx="2520281" cy="595228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6" name="文本框 5"/>
          <p:cNvSpPr txBox="1"/>
          <p:nvPr/>
        </p:nvSpPr>
        <p:spPr>
          <a:xfrm>
            <a:off x="953786" y="709485"/>
            <a:ext cx="34140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cs typeface="+mn-cs"/>
              </a:rPr>
              <a:t>切片索引</a:t>
            </a:r>
            <a:endParaRPr kumimoji="0" lang="zh-CN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微软雅黑 Light" panose="020B0502040204020203" pitchFamily="34" charset="-122"/>
              <a:ea typeface="微软雅黑 Light" panose="020B0502040204020203" pitchFamily="34" charset="-122"/>
              <a:cs typeface="+mn-cs"/>
            </a:endParaRPr>
          </a:p>
        </p:txBody>
      </p:sp>
      <p:sp>
        <p:nvSpPr>
          <p:cNvPr id="12" name="Freeform 81"/>
          <p:cNvSpPr>
            <a:spLocks noChangeArrowheads="1"/>
          </p:cNvSpPr>
          <p:nvPr/>
        </p:nvSpPr>
        <p:spPr bwMode="auto">
          <a:xfrm>
            <a:off x="86239" y="826314"/>
            <a:ext cx="288000" cy="288000"/>
          </a:xfrm>
          <a:custGeom>
            <a:avLst/>
            <a:gdLst>
              <a:gd name="T0" fmla="*/ 39678193 w 602"/>
              <a:gd name="T1" fmla="*/ 78442719 h 602"/>
              <a:gd name="T2" fmla="*/ 39678193 w 602"/>
              <a:gd name="T3" fmla="*/ 78442719 h 602"/>
              <a:gd name="T4" fmla="*/ 0 w 602"/>
              <a:gd name="T5" fmla="*/ 38764526 h 602"/>
              <a:gd name="T6" fmla="*/ 39678193 w 602"/>
              <a:gd name="T7" fmla="*/ 0 h 602"/>
              <a:gd name="T8" fmla="*/ 78442719 w 602"/>
              <a:gd name="T9" fmla="*/ 38764526 h 602"/>
              <a:gd name="T10" fmla="*/ 39678193 w 602"/>
              <a:gd name="T11" fmla="*/ 78442719 h 602"/>
              <a:gd name="T12" fmla="*/ 7439751 w 602"/>
              <a:gd name="T13" fmla="*/ 38764526 h 602"/>
              <a:gd name="T14" fmla="*/ 7439751 w 602"/>
              <a:gd name="T15" fmla="*/ 38764526 h 602"/>
              <a:gd name="T16" fmla="*/ 39678193 w 602"/>
              <a:gd name="T17" fmla="*/ 71002968 h 602"/>
              <a:gd name="T18" fmla="*/ 61866665 w 602"/>
              <a:gd name="T19" fmla="*/ 61735884 h 602"/>
              <a:gd name="T20" fmla="*/ 39678193 w 602"/>
              <a:gd name="T21" fmla="*/ 38764526 h 602"/>
              <a:gd name="T22" fmla="*/ 39678193 w 602"/>
              <a:gd name="T23" fmla="*/ 7308970 h 602"/>
              <a:gd name="T24" fmla="*/ 7439751 w 602"/>
              <a:gd name="T25" fmla="*/ 38764526 h 602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602" h="602">
                <a:moveTo>
                  <a:pt x="304" y="601"/>
                </a:moveTo>
                <a:lnTo>
                  <a:pt x="304" y="601"/>
                </a:lnTo>
                <a:cubicBezTo>
                  <a:pt x="135" y="601"/>
                  <a:pt x="0" y="466"/>
                  <a:pt x="0" y="297"/>
                </a:cubicBezTo>
                <a:cubicBezTo>
                  <a:pt x="0" y="134"/>
                  <a:pt x="135" y="0"/>
                  <a:pt x="304" y="0"/>
                </a:cubicBezTo>
                <a:cubicBezTo>
                  <a:pt x="467" y="0"/>
                  <a:pt x="601" y="134"/>
                  <a:pt x="601" y="297"/>
                </a:cubicBezTo>
                <a:cubicBezTo>
                  <a:pt x="601" y="466"/>
                  <a:pt x="467" y="601"/>
                  <a:pt x="304" y="601"/>
                </a:cubicBezTo>
                <a:close/>
                <a:moveTo>
                  <a:pt x="57" y="297"/>
                </a:moveTo>
                <a:lnTo>
                  <a:pt x="57" y="297"/>
                </a:lnTo>
                <a:cubicBezTo>
                  <a:pt x="57" y="431"/>
                  <a:pt x="170" y="544"/>
                  <a:pt x="304" y="544"/>
                </a:cubicBezTo>
                <a:cubicBezTo>
                  <a:pt x="368" y="544"/>
                  <a:pt x="431" y="516"/>
                  <a:pt x="474" y="473"/>
                </a:cubicBezTo>
                <a:cubicBezTo>
                  <a:pt x="304" y="297"/>
                  <a:pt x="304" y="297"/>
                  <a:pt x="304" y="297"/>
                </a:cubicBezTo>
                <a:cubicBezTo>
                  <a:pt x="304" y="56"/>
                  <a:pt x="304" y="56"/>
                  <a:pt x="304" y="56"/>
                </a:cubicBezTo>
                <a:cubicBezTo>
                  <a:pt x="170" y="56"/>
                  <a:pt x="57" y="162"/>
                  <a:pt x="57" y="29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Freeform 37"/>
          <p:cNvSpPr>
            <a:spLocks noChangeArrowheads="1"/>
          </p:cNvSpPr>
          <p:nvPr/>
        </p:nvSpPr>
        <p:spPr bwMode="auto">
          <a:xfrm>
            <a:off x="4619872" y="6065477"/>
            <a:ext cx="324000" cy="324000"/>
          </a:xfrm>
          <a:custGeom>
            <a:avLst/>
            <a:gdLst>
              <a:gd name="T0" fmla="*/ 38763987 w 602"/>
              <a:gd name="T1" fmla="*/ 78442719 h 602"/>
              <a:gd name="T2" fmla="*/ 38763987 w 602"/>
              <a:gd name="T3" fmla="*/ 78442719 h 602"/>
              <a:gd name="T4" fmla="*/ 0 w 602"/>
              <a:gd name="T5" fmla="*/ 38764526 h 602"/>
              <a:gd name="T6" fmla="*/ 38763987 w 602"/>
              <a:gd name="T7" fmla="*/ 0 h 602"/>
              <a:gd name="T8" fmla="*/ 78441997 w 602"/>
              <a:gd name="T9" fmla="*/ 38764526 h 602"/>
              <a:gd name="T10" fmla="*/ 38763987 w 602"/>
              <a:gd name="T11" fmla="*/ 78442719 h 602"/>
              <a:gd name="T12" fmla="*/ 38763987 w 602"/>
              <a:gd name="T13" fmla="*/ 7439751 h 602"/>
              <a:gd name="T14" fmla="*/ 38763987 w 602"/>
              <a:gd name="T15" fmla="*/ 7439751 h 602"/>
              <a:gd name="T16" fmla="*/ 7439717 w 602"/>
              <a:gd name="T17" fmla="*/ 38764526 h 602"/>
              <a:gd name="T18" fmla="*/ 38763987 w 602"/>
              <a:gd name="T19" fmla="*/ 71002968 h 602"/>
              <a:gd name="T20" fmla="*/ 71002280 w 602"/>
              <a:gd name="T21" fmla="*/ 38764526 h 602"/>
              <a:gd name="T22" fmla="*/ 38763987 w 602"/>
              <a:gd name="T23" fmla="*/ 7439751 h 602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602" h="602">
                <a:moveTo>
                  <a:pt x="297" y="601"/>
                </a:moveTo>
                <a:lnTo>
                  <a:pt x="297" y="601"/>
                </a:lnTo>
                <a:cubicBezTo>
                  <a:pt x="134" y="601"/>
                  <a:pt x="0" y="467"/>
                  <a:pt x="0" y="297"/>
                </a:cubicBezTo>
                <a:cubicBezTo>
                  <a:pt x="0" y="135"/>
                  <a:pt x="134" y="0"/>
                  <a:pt x="297" y="0"/>
                </a:cubicBezTo>
                <a:cubicBezTo>
                  <a:pt x="466" y="0"/>
                  <a:pt x="601" y="135"/>
                  <a:pt x="601" y="297"/>
                </a:cubicBezTo>
                <a:cubicBezTo>
                  <a:pt x="601" y="467"/>
                  <a:pt x="466" y="601"/>
                  <a:pt x="297" y="601"/>
                </a:cubicBezTo>
                <a:close/>
                <a:moveTo>
                  <a:pt x="297" y="57"/>
                </a:moveTo>
                <a:lnTo>
                  <a:pt x="297" y="57"/>
                </a:lnTo>
                <a:cubicBezTo>
                  <a:pt x="163" y="57"/>
                  <a:pt x="57" y="163"/>
                  <a:pt x="57" y="297"/>
                </a:cubicBezTo>
                <a:cubicBezTo>
                  <a:pt x="57" y="431"/>
                  <a:pt x="163" y="544"/>
                  <a:pt x="297" y="544"/>
                </a:cubicBezTo>
                <a:cubicBezTo>
                  <a:pt x="431" y="544"/>
                  <a:pt x="544" y="431"/>
                  <a:pt x="544" y="297"/>
                </a:cubicBezTo>
                <a:cubicBezTo>
                  <a:pt x="544" y="163"/>
                  <a:pt x="431" y="57"/>
                  <a:pt x="297" y="57"/>
                </a:cubicBezTo>
                <a:close/>
              </a:path>
            </a:pathLst>
          </a:custGeom>
          <a:solidFill>
            <a:srgbClr val="94212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TextBox 4"/>
          <p:cNvSpPr txBox="1"/>
          <p:nvPr/>
        </p:nvSpPr>
        <p:spPr>
          <a:xfrm>
            <a:off x="5159896" y="5957429"/>
            <a:ext cx="66230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cs typeface="+mn-cs"/>
                <a:hlinkClick r:id="rId3"/>
              </a:rPr>
              <a:t>http://</a:t>
            </a:r>
            <a:r>
              <a:rPr kumimoji="0" lang="en-US" altLang="zh-CN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cs typeface="+mn-cs"/>
                <a:hlinkClick r:id="rId3"/>
              </a:rPr>
              <a:t>hackdata.cn/learn/course/2/lecture/154/</a:t>
            </a:r>
            <a:endParaRPr kumimoji="0" lang="zh-CN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onaco" charset="0"/>
              <a:ea typeface="Monaco" charset="0"/>
              <a:cs typeface="Monaco" charset="0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2590" y="2060848"/>
            <a:ext cx="7374612" cy="32403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767408" y="1726959"/>
            <a:ext cx="102251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defRPr/>
            </a:pP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cs typeface="+mn-cs"/>
              </a:rPr>
              <a:t>通过添加条件判断数组中每个值</a:t>
            </a:r>
            <a:r>
              <a:rPr kumimoji="0" lang="zh-CN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cs typeface="+mn-cs"/>
              </a:rPr>
              <a:t>的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cs typeface="+mn-cs"/>
              </a:rPr>
              <a:t> </a:t>
            </a:r>
            <a:r>
              <a:rPr kumimoji="0" lang="zh-CN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aco" charset="0"/>
                <a:ea typeface="Monaco" charset="0"/>
                <a:cs typeface="Monaco" charset="0"/>
              </a:rPr>
              <a:t>真</a:t>
            </a: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aco" charset="0"/>
                <a:ea typeface="Monaco" charset="0"/>
                <a:cs typeface="Monaco" charset="0"/>
              </a:rPr>
              <a:t>/</a:t>
            </a:r>
            <a:r>
              <a:rPr kumimoji="0" lang="zh-CN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aco" charset="0"/>
                <a:ea typeface="Monaco" charset="0"/>
                <a:cs typeface="Monaco" charset="0"/>
              </a:rPr>
              <a:t>假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cs typeface="+mn-cs"/>
              </a:rPr>
              <a:t> </a:t>
            </a:r>
            <a:r>
              <a:rPr kumimoji="0" lang="zh-CN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cs typeface="+mn-cs"/>
              </a:rPr>
              <a:t>转为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cs typeface="+mn-cs"/>
              </a:rPr>
              <a:t>布尔值再对原数组进行索引，为</a:t>
            </a:r>
            <a:r>
              <a:rPr kumimoji="0" lang="zh-CN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cs typeface="+mn-cs"/>
              </a:rPr>
              <a:t>真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cs typeface="+mn-cs"/>
              </a:rPr>
              <a:t> </a:t>
            </a:r>
            <a:r>
              <a:rPr kumimoji="0" lang="en-US" altLang="zh-CN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aco" charset="0"/>
                <a:ea typeface="Monaco" charset="0"/>
                <a:cs typeface="Monaco" charset="0"/>
              </a:rPr>
              <a:t>True</a:t>
            </a:r>
            <a:r>
              <a:rPr kumimoji="0" lang="zh-CN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cs typeface="+mn-cs"/>
              </a:rPr>
              <a:t> 时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cs typeface="+mn-cs"/>
              </a:rPr>
              <a:t>会被抽取出来</a:t>
            </a:r>
          </a:p>
        </p:txBody>
      </p:sp>
      <p:sp>
        <p:nvSpPr>
          <p:cNvPr id="20" name="矩形 28"/>
          <p:cNvSpPr/>
          <p:nvPr/>
        </p:nvSpPr>
        <p:spPr>
          <a:xfrm>
            <a:off x="-18898" y="671163"/>
            <a:ext cx="510214" cy="598302"/>
          </a:xfrm>
          <a:prstGeom prst="rect">
            <a:avLst/>
          </a:prstGeom>
          <a:solidFill>
            <a:srgbClr val="9421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3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1" name="矩形 4"/>
          <p:cNvSpPr/>
          <p:nvPr/>
        </p:nvSpPr>
        <p:spPr>
          <a:xfrm>
            <a:off x="479375" y="674237"/>
            <a:ext cx="2664297" cy="595228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2" name="Freeform 81"/>
          <p:cNvSpPr>
            <a:spLocks noChangeArrowheads="1"/>
          </p:cNvSpPr>
          <p:nvPr/>
        </p:nvSpPr>
        <p:spPr bwMode="auto">
          <a:xfrm>
            <a:off x="86239" y="826314"/>
            <a:ext cx="288000" cy="288000"/>
          </a:xfrm>
          <a:custGeom>
            <a:avLst/>
            <a:gdLst>
              <a:gd name="T0" fmla="*/ 39678193 w 602"/>
              <a:gd name="T1" fmla="*/ 78442719 h 602"/>
              <a:gd name="T2" fmla="*/ 39678193 w 602"/>
              <a:gd name="T3" fmla="*/ 78442719 h 602"/>
              <a:gd name="T4" fmla="*/ 0 w 602"/>
              <a:gd name="T5" fmla="*/ 38764526 h 602"/>
              <a:gd name="T6" fmla="*/ 39678193 w 602"/>
              <a:gd name="T7" fmla="*/ 0 h 602"/>
              <a:gd name="T8" fmla="*/ 78442719 w 602"/>
              <a:gd name="T9" fmla="*/ 38764526 h 602"/>
              <a:gd name="T10" fmla="*/ 39678193 w 602"/>
              <a:gd name="T11" fmla="*/ 78442719 h 602"/>
              <a:gd name="T12" fmla="*/ 7439751 w 602"/>
              <a:gd name="T13" fmla="*/ 38764526 h 602"/>
              <a:gd name="T14" fmla="*/ 7439751 w 602"/>
              <a:gd name="T15" fmla="*/ 38764526 h 602"/>
              <a:gd name="T16" fmla="*/ 39678193 w 602"/>
              <a:gd name="T17" fmla="*/ 71002968 h 602"/>
              <a:gd name="T18" fmla="*/ 61866665 w 602"/>
              <a:gd name="T19" fmla="*/ 61735884 h 602"/>
              <a:gd name="T20" fmla="*/ 39678193 w 602"/>
              <a:gd name="T21" fmla="*/ 38764526 h 602"/>
              <a:gd name="T22" fmla="*/ 39678193 w 602"/>
              <a:gd name="T23" fmla="*/ 7308970 h 602"/>
              <a:gd name="T24" fmla="*/ 7439751 w 602"/>
              <a:gd name="T25" fmla="*/ 38764526 h 602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602" h="602">
                <a:moveTo>
                  <a:pt x="304" y="601"/>
                </a:moveTo>
                <a:lnTo>
                  <a:pt x="304" y="601"/>
                </a:lnTo>
                <a:cubicBezTo>
                  <a:pt x="135" y="601"/>
                  <a:pt x="0" y="466"/>
                  <a:pt x="0" y="297"/>
                </a:cubicBezTo>
                <a:cubicBezTo>
                  <a:pt x="0" y="134"/>
                  <a:pt x="135" y="0"/>
                  <a:pt x="304" y="0"/>
                </a:cubicBezTo>
                <a:cubicBezTo>
                  <a:pt x="467" y="0"/>
                  <a:pt x="601" y="134"/>
                  <a:pt x="601" y="297"/>
                </a:cubicBezTo>
                <a:cubicBezTo>
                  <a:pt x="601" y="466"/>
                  <a:pt x="467" y="601"/>
                  <a:pt x="304" y="601"/>
                </a:cubicBezTo>
                <a:close/>
                <a:moveTo>
                  <a:pt x="57" y="297"/>
                </a:moveTo>
                <a:lnTo>
                  <a:pt x="57" y="297"/>
                </a:lnTo>
                <a:cubicBezTo>
                  <a:pt x="57" y="431"/>
                  <a:pt x="170" y="544"/>
                  <a:pt x="304" y="544"/>
                </a:cubicBezTo>
                <a:cubicBezTo>
                  <a:pt x="368" y="544"/>
                  <a:pt x="431" y="516"/>
                  <a:pt x="474" y="473"/>
                </a:cubicBezTo>
                <a:cubicBezTo>
                  <a:pt x="304" y="297"/>
                  <a:pt x="304" y="297"/>
                  <a:pt x="304" y="297"/>
                </a:cubicBezTo>
                <a:cubicBezTo>
                  <a:pt x="304" y="56"/>
                  <a:pt x="304" y="56"/>
                  <a:pt x="304" y="56"/>
                </a:cubicBezTo>
                <a:cubicBezTo>
                  <a:pt x="170" y="56"/>
                  <a:pt x="57" y="162"/>
                  <a:pt x="57" y="29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文本框 5"/>
          <p:cNvSpPr txBox="1"/>
          <p:nvPr/>
        </p:nvSpPr>
        <p:spPr>
          <a:xfrm>
            <a:off x="953786" y="709485"/>
            <a:ext cx="34140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cs typeface="+mn-cs"/>
              </a:rPr>
              <a:t>布尔值索引</a:t>
            </a:r>
            <a:endParaRPr kumimoji="0" lang="zh-CN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微软雅黑 Light" panose="020B0502040204020203" pitchFamily="34" charset="-122"/>
              <a:ea typeface="微软雅黑 Light" panose="020B0502040204020203" pitchFamily="34" charset="-122"/>
              <a:cs typeface="+mn-cs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5334" y="2927288"/>
            <a:ext cx="7992888" cy="317116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自定义 1">
      <a:dk1>
        <a:sysClr val="windowText" lastClr="000000"/>
      </a:dk1>
      <a:lt1>
        <a:sysClr val="window" lastClr="C7EDCC"/>
      </a:lt1>
      <a:dk2>
        <a:srgbClr val="44546A"/>
      </a:dk2>
      <a:lt2>
        <a:srgbClr val="E7E6E6"/>
      </a:lt2>
      <a:accent1>
        <a:srgbClr val="11B59A"/>
      </a:accent1>
      <a:accent2>
        <a:srgbClr val="ED7D31"/>
      </a:accent2>
      <a:accent3>
        <a:srgbClr val="A5A5A5"/>
      </a:accent3>
      <a:accent4>
        <a:srgbClr val="FFC000"/>
      </a:accent4>
      <a:accent5>
        <a:srgbClr val="3DB39E"/>
      </a:accent5>
      <a:accent6>
        <a:srgbClr val="70AD47"/>
      </a:accent6>
      <a:hlink>
        <a:srgbClr val="3DB39E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C7EDCC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1489</TotalTime>
  <Words>253</Words>
  <Application>Microsoft Office PowerPoint</Application>
  <PresentationFormat>自定义</PresentationFormat>
  <Paragraphs>39</Paragraphs>
  <Slides>8</Slides>
  <Notes>8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9" baseType="lpstr"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byr</dc:creator>
  <cp:lastModifiedBy>陈艳宁</cp:lastModifiedBy>
  <cp:revision>14</cp:revision>
  <dcterms:created xsi:type="dcterms:W3CDTF">2018-03-13T05:45:00Z</dcterms:created>
  <dcterms:modified xsi:type="dcterms:W3CDTF">2020-01-13T03:05:15Z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2052-10.1.0.7346</vt:lpwstr>
  </property>
</Properties>
</file>